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838" r:id="rId1"/>
  </p:sldMasterIdLst>
  <p:notesMasterIdLst>
    <p:notesMasterId r:id="rId5"/>
  </p:notesMasterIdLst>
  <p:handoutMasterIdLst>
    <p:handoutMasterId r:id="rId6"/>
  </p:handoutMasterIdLst>
  <p:sldIdLst>
    <p:sldId id="794" r:id="rId2"/>
    <p:sldId id="1171" r:id="rId3"/>
    <p:sldId id="1170" r:id="rId4"/>
  </p:sldIdLst>
  <p:sldSz cx="9144000" cy="5145088"/>
  <p:notesSz cx="9926638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F-1 nuovo prima parte" id="{70A158C3-7458-4AF2-B265-4DF2E32EC071}">
          <p14:sldIdLst>
            <p14:sldId id="794"/>
            <p14:sldId id="1171"/>
            <p14:sldId id="11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6D6"/>
    <a:srgbClr val="F6FFA4"/>
    <a:srgbClr val="00B0F0"/>
    <a:srgbClr val="ECA70E"/>
    <a:srgbClr val="AE7FCF"/>
    <a:srgbClr val="FD01A3"/>
    <a:srgbClr val="4F4F4F"/>
    <a:srgbClr val="293B6B"/>
    <a:srgbClr val="926814"/>
    <a:srgbClr val="7D5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66" autoAdjust="0"/>
    <p:restoredTop sz="94660" autoAdjust="0"/>
  </p:normalViewPr>
  <p:slideViewPr>
    <p:cSldViewPr>
      <p:cViewPr>
        <p:scale>
          <a:sx n="212" d="100"/>
          <a:sy n="212" d="100"/>
        </p:scale>
        <p:origin x="144" y="48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805"/>
    </p:cViewPr>
  </p:sorterViewPr>
  <p:notesViewPr>
    <p:cSldViewPr snapToGrid="0" snapToObjects="1">
      <p:cViewPr varScale="1">
        <p:scale>
          <a:sx n="125" d="100"/>
          <a:sy n="125" d="100"/>
        </p:scale>
        <p:origin x="-672" y="-120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743E-DAF1-432B-95F0-1A6ACE655BA7}" type="datetimeFigureOut">
              <a:rPr lang="it-IT" smtClean="0"/>
              <a:pPr/>
              <a:t>23/03/20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6A841-BB13-4A3E-98DF-E48AC95821C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32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9FFAE3-F58C-4B2B-8B73-0FA5731FC691}" type="datetimeFigureOut">
              <a:rPr lang="it-IT"/>
              <a:pPr>
                <a:defRPr/>
              </a:pPr>
              <a:t>23/03/20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91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EADD8-E5D8-482C-993B-346A5032161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48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3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6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8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1" algn="l" defTabSz="9143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2362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7E7-7AB9-4030-9E24-4140FED034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1EB0-F7A6-4D20-8BBC-A6B664A2E2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17BF7E7-7AB9-4030-9E24-4140FED0345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23/03/20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F741EB0-F7A6-4D20-8BBC-A6B664A2E29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Immagine 16"/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5088"/>
          </a:xfrm>
          <a:prstGeom prst="rect">
            <a:avLst/>
          </a:prstGeom>
        </p:spPr>
      </p:pic>
      <p:pic>
        <p:nvPicPr>
          <p:cNvPr id="9" name="Picture 2" descr="NS_Logo_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64"/>
            <a:ext cx="648072" cy="44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emf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6"/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50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92080" y="350864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Renato Narcisi </a:t>
            </a:r>
            <a:r>
              <a:rPr lang="en-US" sz="1400" dirty="0" smtClean="0"/>
              <a:t>–</a:t>
            </a:r>
            <a:r>
              <a:rPr lang="it-IT" sz="1400" dirty="0" smtClean="0"/>
              <a:t> NetSense S.r.l. </a:t>
            </a:r>
          </a:p>
        </p:txBody>
      </p:sp>
      <p:pic>
        <p:nvPicPr>
          <p:cNvPr id="8" name="Picture 2" descr="NS_Logo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288"/>
            <a:ext cx="1124351" cy="76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42041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5588" algn="l"/>
                <a:tab pos="10059988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+mn-lt"/>
                <a:cs typeface="MS Gothic" charset="0"/>
              </a:rPr>
              <a:t>LAVORO AGILE </a:t>
            </a:r>
          </a:p>
          <a:p>
            <a:pPr algn="ctr" eaLnBrk="1" hangingPunct="1"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5588" algn="l"/>
                <a:tab pos="10059988" algn="l"/>
              </a:tabLst>
            </a:pPr>
            <a:r>
              <a:rPr lang="it-IT" sz="2000" b="1" dirty="0" smtClean="0">
                <a:solidFill>
                  <a:srgbClr val="000000"/>
                </a:solidFill>
                <a:latin typeface="+mn-lt"/>
                <a:cs typeface="MS Gothic" charset="0"/>
              </a:rPr>
              <a:t>ASPETTI FORMALI E CONSIGLI TECNICI</a:t>
            </a:r>
            <a:endParaRPr lang="it-IT" sz="2000" dirty="0" smtClean="0">
              <a:solidFill>
                <a:srgbClr val="000000"/>
              </a:solidFill>
              <a:latin typeface="+mn-lt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/>
          <p:nvPr/>
        </p:nvSpPr>
        <p:spPr>
          <a:xfrm>
            <a:off x="467346" y="624471"/>
            <a:ext cx="8262722" cy="32938"/>
          </a:xfrm>
          <a:custGeom>
            <a:avLst/>
            <a:gdLst>
              <a:gd name="connsiteX0" fmla="*/ 6350 w 6581495"/>
              <a:gd name="connsiteY0" fmla="*/ 6350 h 19050"/>
              <a:gd name="connsiteX1" fmla="*/ 6575145 w 6581495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81495" h="19050">
                <a:moveTo>
                  <a:pt x="6350" y="6350"/>
                </a:moveTo>
                <a:lnTo>
                  <a:pt x="6575145" y="6350"/>
                </a:lnTo>
              </a:path>
            </a:pathLst>
          </a:custGeom>
          <a:ln w="127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58779" fontAlgn="auto">
              <a:spcBef>
                <a:spcPts val="0"/>
              </a:spcBef>
              <a:spcAft>
                <a:spcPts val="0"/>
              </a:spcAft>
            </a:pPr>
            <a:endParaRPr lang="zh-CN" altLang="en-US" sz="973">
              <a:solidFill>
                <a:prstClr val="black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09569" y="359110"/>
            <a:ext cx="5062411" cy="315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658779" fontAlgn="auto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zh-CN" sz="2800" b="1" dirty="0" smtClean="0">
                <a:solidFill>
                  <a:srgbClr val="00B0F0"/>
                </a:solidFill>
                <a:cs typeface="Futura Std Book" pitchFamily="18" charset="0"/>
              </a:rPr>
              <a:t>LAVORO AGILE </a:t>
            </a:r>
            <a:r>
              <a:rPr lang="mr-IN" altLang="zh-CN" sz="2800" b="1" dirty="0" smtClean="0">
                <a:solidFill>
                  <a:srgbClr val="00B0F0"/>
                </a:solidFill>
                <a:cs typeface="Futura Std Book" pitchFamily="18" charset="0"/>
              </a:rPr>
              <a:t>–</a:t>
            </a:r>
            <a:r>
              <a:rPr lang="de-DE" altLang="zh-CN" sz="2800" b="1" dirty="0" smtClean="0">
                <a:solidFill>
                  <a:srgbClr val="00B0F0"/>
                </a:solidFill>
                <a:cs typeface="Futura Std Book" pitchFamily="18" charset="0"/>
              </a:rPr>
              <a:t> PIANO FORMALE</a:t>
            </a:r>
            <a:endParaRPr lang="it-IT" altLang="zh-CN" sz="2800" b="1" dirty="0">
              <a:solidFill>
                <a:srgbClr val="00B0F0"/>
              </a:solidFill>
              <a:cs typeface="Futura Std Book" pitchFamily="18" charset="0"/>
            </a:endParaRPr>
          </a:p>
        </p:txBody>
      </p:sp>
      <p:sp>
        <p:nvSpPr>
          <p:cNvPr id="6" name="TextBox 40"/>
          <p:cNvSpPr txBox="1"/>
          <p:nvPr/>
        </p:nvSpPr>
        <p:spPr>
          <a:xfrm>
            <a:off x="376942" y="783893"/>
            <a:ext cx="8353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600" dirty="0" smtClean="0"/>
              <a:t>In deroga alle disposizioni vigenti (richiesta/autorizzazioni e comunicazioni ad enti preposti)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b="1" dirty="0" smtClean="0"/>
              <a:t>Non </a:t>
            </a:r>
            <a:r>
              <a:rPr lang="it-IT" sz="1600" b="1" dirty="0" smtClean="0"/>
              <a:t>è necessaria alcuna Informativa </a:t>
            </a:r>
            <a:r>
              <a:rPr lang="it-IT" sz="1600" dirty="0" smtClean="0"/>
              <a:t>sul trattamento dei dati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b="1" dirty="0" smtClean="0"/>
              <a:t>E’ necessario impartire disposizioni tecniche (modulo da noi prodotto)</a:t>
            </a:r>
          </a:p>
          <a:p>
            <a:r>
              <a:rPr lang="it-IT" sz="1600" dirty="0"/>
              <a:t/>
            </a:r>
            <a:br>
              <a:rPr lang="it-IT" sz="1600" dirty="0"/>
            </a:br>
            <a:endParaRPr lang="it-IT" sz="1600" dirty="0">
              <a:latin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772000"/>
            <a:ext cx="320824" cy="32082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81996"/>
              </p:ext>
            </p:extLst>
          </p:nvPr>
        </p:nvGraphicFramePr>
        <p:xfrm>
          <a:off x="755576" y="2029284"/>
          <a:ext cx="2088232" cy="306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6121400" imgH="8978900" progId="Word.Document.12">
                  <p:embed/>
                </p:oleObj>
              </mc:Choice>
              <mc:Fallback>
                <p:oleObj name="Document" r:id="rId4" imgW="6121400" imgH="897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029284"/>
                        <a:ext cx="2088232" cy="306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26646"/>
              </p:ext>
            </p:extLst>
          </p:nvPr>
        </p:nvGraphicFramePr>
        <p:xfrm>
          <a:off x="3923928" y="2015285"/>
          <a:ext cx="2592288" cy="314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6" imgW="6121400" imgH="7416800" progId="Word.Document.12">
                  <p:embed/>
                </p:oleObj>
              </mc:Choice>
              <mc:Fallback>
                <p:oleObj name="Document" r:id="rId6" imgW="6121400" imgH="741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3928" y="2015285"/>
                        <a:ext cx="2592288" cy="314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0"/>
          <p:cNvSpPr txBox="1"/>
          <p:nvPr/>
        </p:nvSpPr>
        <p:spPr>
          <a:xfrm>
            <a:off x="843941" y="1674567"/>
            <a:ext cx="1758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002060"/>
                </a:solidFill>
              </a:rPr>
              <a:t>caso senza Segreteria Multiterminale</a:t>
            </a:r>
          </a:p>
          <a:p>
            <a:pPr marL="285750" indent="-285750" algn="ctr">
              <a:buFontTx/>
              <a:buChar char="-"/>
            </a:pPr>
            <a:endParaRPr lang="it-IT" sz="8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40"/>
          <p:cNvSpPr txBox="1"/>
          <p:nvPr/>
        </p:nvSpPr>
        <p:spPr>
          <a:xfrm>
            <a:off x="4237628" y="1674567"/>
            <a:ext cx="1758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002060"/>
                </a:solidFill>
              </a:rPr>
              <a:t>caso CON Segreteria Multiterminale</a:t>
            </a:r>
          </a:p>
          <a:p>
            <a:pPr marL="285750" indent="-285750" algn="ctr">
              <a:buFontTx/>
              <a:buChar char="-"/>
            </a:pPr>
            <a:endParaRPr lang="it-IT" sz="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/>
          <p:nvPr/>
        </p:nvSpPr>
        <p:spPr>
          <a:xfrm>
            <a:off x="467346" y="624471"/>
            <a:ext cx="8262722" cy="32938"/>
          </a:xfrm>
          <a:custGeom>
            <a:avLst/>
            <a:gdLst>
              <a:gd name="connsiteX0" fmla="*/ 6350 w 6581495"/>
              <a:gd name="connsiteY0" fmla="*/ 6350 h 19050"/>
              <a:gd name="connsiteX1" fmla="*/ 6575145 w 6581495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81495" h="19050">
                <a:moveTo>
                  <a:pt x="6350" y="6350"/>
                </a:moveTo>
                <a:lnTo>
                  <a:pt x="6575145" y="6350"/>
                </a:lnTo>
              </a:path>
            </a:pathLst>
          </a:custGeom>
          <a:ln w="127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58779" fontAlgn="auto">
              <a:spcBef>
                <a:spcPts val="0"/>
              </a:spcBef>
              <a:spcAft>
                <a:spcPts val="0"/>
              </a:spcAft>
            </a:pPr>
            <a:endParaRPr lang="zh-CN" altLang="en-US" sz="973">
              <a:solidFill>
                <a:prstClr val="black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09569" y="359110"/>
            <a:ext cx="5593134" cy="315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658779" fontAlgn="auto">
              <a:lnSpc>
                <a:spcPts val="2089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zh-CN" sz="2800" b="1" dirty="0" smtClean="0">
                <a:solidFill>
                  <a:srgbClr val="00B0F0"/>
                </a:solidFill>
                <a:cs typeface="Futura Std Book" pitchFamily="18" charset="0"/>
              </a:rPr>
              <a:t>LAVORO AGILE </a:t>
            </a:r>
            <a:r>
              <a:rPr lang="mr-IN" altLang="zh-CN" sz="2800" b="1" dirty="0" smtClean="0">
                <a:solidFill>
                  <a:srgbClr val="00B0F0"/>
                </a:solidFill>
                <a:cs typeface="Futura Std Book" pitchFamily="18" charset="0"/>
              </a:rPr>
              <a:t>–</a:t>
            </a:r>
            <a:r>
              <a:rPr lang="de-DE" altLang="zh-CN" sz="2800" b="1" dirty="0" smtClean="0">
                <a:solidFill>
                  <a:srgbClr val="00B0F0"/>
                </a:solidFill>
                <a:cs typeface="Futura Std Book" pitchFamily="18" charset="0"/>
              </a:rPr>
              <a:t> PIANO SOSTANZIALE</a:t>
            </a:r>
            <a:endParaRPr lang="it-IT" altLang="zh-CN" sz="2800" b="1" dirty="0">
              <a:solidFill>
                <a:srgbClr val="00B0F0"/>
              </a:solidFill>
              <a:cs typeface="Futura Std Book" pitchFamily="18" charset="0"/>
            </a:endParaRPr>
          </a:p>
        </p:txBody>
      </p:sp>
      <p:sp>
        <p:nvSpPr>
          <p:cNvPr id="6" name="TextBox 40"/>
          <p:cNvSpPr txBox="1"/>
          <p:nvPr/>
        </p:nvSpPr>
        <p:spPr>
          <a:xfrm>
            <a:off x="479223" y="1276400"/>
            <a:ext cx="8262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smtClean="0"/>
              <a:t>Prevedere </a:t>
            </a:r>
            <a:r>
              <a:rPr lang="it-IT" sz="1600" dirty="0"/>
              <a:t>una </a:t>
            </a:r>
            <a:r>
              <a:rPr lang="it-IT" sz="1600" dirty="0" err="1"/>
              <a:t>ri</a:t>
            </a:r>
            <a:r>
              <a:rPr lang="it-IT" sz="1600" dirty="0"/>
              <a:t>-direzione di chiamata o un risponditore vocale che rimanda al sito o alla </a:t>
            </a:r>
            <a:r>
              <a:rPr lang="it-IT" sz="1600" dirty="0" smtClean="0"/>
              <a:t>mail</a:t>
            </a:r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b="1" dirty="0" smtClean="0"/>
              <a:t>Gli ATA da casa potrebbero lavorare controllando da remoto i PC dell’ufficio</a:t>
            </a:r>
          </a:p>
          <a:p>
            <a:pPr marL="741363" lvl="1" indent="-285750">
              <a:buFontTx/>
              <a:buChar char="-"/>
            </a:pPr>
            <a:r>
              <a:rPr lang="it-IT" sz="1600" b="1" dirty="0"/>
              <a:t>p</a:t>
            </a:r>
            <a:r>
              <a:rPr lang="it-IT" sz="1600" b="1" dirty="0" smtClean="0"/>
              <a:t>redisporre il telecontrollo delle postazioni di segreteria</a:t>
            </a:r>
          </a:p>
          <a:p>
            <a:pPr marL="741363" lvl="1" indent="-285750">
              <a:buFontTx/>
              <a:buChar char="-"/>
            </a:pPr>
            <a:r>
              <a:rPr lang="it-IT" sz="1600" b="1" dirty="0" smtClean="0"/>
              <a:t>mantenere il PC della scuola acceso</a:t>
            </a:r>
          </a:p>
          <a:p>
            <a:pPr marL="741363" lvl="1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smtClean="0"/>
              <a:t>Segreteria multiterminale (tutti i PC di segreteria “girano” di fatto dentro un server e risultano accessibili in sicurezza da qualsiasi altra postazione, attraverso la rete Internet”</a:t>
            </a:r>
          </a:p>
          <a:p>
            <a:pPr marL="285750" indent="-285750">
              <a:buFontTx/>
              <a:buChar char="-"/>
            </a:pPr>
            <a:endParaRPr lang="it-IT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772000"/>
            <a:ext cx="320824" cy="3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28050</TotalTime>
  <Words>137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Calibri Light</vt:lpstr>
      <vt:lpstr>Futura Std Book</vt:lpstr>
      <vt:lpstr>MS Gothic</vt:lpstr>
      <vt:lpstr>Wingdings</vt:lpstr>
      <vt:lpstr>宋体</vt:lpstr>
      <vt:lpstr>Arial</vt:lpstr>
      <vt:lpstr>3_Tema di Office</vt:lpstr>
      <vt:lpstr>Microsoft Word Document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Microsoft Office User</cp:lastModifiedBy>
  <cp:revision>1505</cp:revision>
  <cp:lastPrinted>2019-04-12T13:53:32Z</cp:lastPrinted>
  <dcterms:created xsi:type="dcterms:W3CDTF">2013-07-16T09:28:06Z</dcterms:created>
  <dcterms:modified xsi:type="dcterms:W3CDTF">2020-03-24T07:34:54Z</dcterms:modified>
</cp:coreProperties>
</file>