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C7E1-003C-43EF-A1A8-0B27E1715417}" type="datetimeFigureOut">
              <a:rPr lang="it-IT" smtClean="0"/>
              <a:pPr/>
              <a:t>26/04/2017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A70-4AC2-44C4-B827-2992D257C86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C7E1-003C-43EF-A1A8-0B27E1715417}" type="datetimeFigureOut">
              <a:rPr lang="it-IT" smtClean="0"/>
              <a:pPr/>
              <a:t>26/04/2017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A70-4AC2-44C4-B827-2992D257C86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C7E1-003C-43EF-A1A8-0B27E1715417}" type="datetimeFigureOut">
              <a:rPr lang="it-IT" smtClean="0"/>
              <a:pPr/>
              <a:t>26/04/2017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A70-4AC2-44C4-B827-2992D257C86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C7E1-003C-43EF-A1A8-0B27E1715417}" type="datetimeFigureOut">
              <a:rPr lang="it-IT" smtClean="0"/>
              <a:pPr/>
              <a:t>26/04/2017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A70-4AC2-44C4-B827-2992D257C86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C7E1-003C-43EF-A1A8-0B27E1715417}" type="datetimeFigureOut">
              <a:rPr lang="it-IT" smtClean="0"/>
              <a:pPr/>
              <a:t>26/04/2017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A70-4AC2-44C4-B827-2992D257C86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C7E1-003C-43EF-A1A8-0B27E1715417}" type="datetimeFigureOut">
              <a:rPr lang="it-IT" smtClean="0"/>
              <a:pPr/>
              <a:t>26/04/2017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A70-4AC2-44C4-B827-2992D257C86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C7E1-003C-43EF-A1A8-0B27E1715417}" type="datetimeFigureOut">
              <a:rPr lang="it-IT" smtClean="0"/>
              <a:pPr/>
              <a:t>26/04/2017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A70-4AC2-44C4-B827-2992D257C86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C7E1-003C-43EF-A1A8-0B27E1715417}" type="datetimeFigureOut">
              <a:rPr lang="it-IT" smtClean="0"/>
              <a:pPr/>
              <a:t>26/04/2017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A70-4AC2-44C4-B827-2992D257C86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C7E1-003C-43EF-A1A8-0B27E1715417}" type="datetimeFigureOut">
              <a:rPr lang="it-IT" smtClean="0"/>
              <a:pPr/>
              <a:t>26/04/2017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A70-4AC2-44C4-B827-2992D257C86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C7E1-003C-43EF-A1A8-0B27E1715417}" type="datetimeFigureOut">
              <a:rPr lang="it-IT" smtClean="0"/>
              <a:pPr/>
              <a:t>26/04/2017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A70-4AC2-44C4-B827-2992D257C86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C7E1-003C-43EF-A1A8-0B27E1715417}" type="datetimeFigureOut">
              <a:rPr lang="it-IT" smtClean="0"/>
              <a:pPr/>
              <a:t>26/04/2017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A70-4AC2-44C4-B827-2992D257C86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CC7E1-003C-43EF-A1A8-0B27E1715417}" type="datetimeFigureOut">
              <a:rPr lang="it-IT" smtClean="0"/>
              <a:pPr/>
              <a:t>26/04/2017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2A70-4AC2-44C4-B827-2992D257C864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4282" y="1214422"/>
            <a:ext cx="8786842" cy="2571767"/>
          </a:xfrm>
        </p:spPr>
        <p:txBody>
          <a:bodyPr>
            <a:normAutofit/>
          </a:bodyPr>
          <a:lstStyle/>
          <a:p>
            <a:r>
              <a:rPr lang="it-IT" sz="4800" dirty="0" smtClean="0">
                <a:latin typeface="Algerian" pitchFamily="82" charset="0"/>
              </a:rPr>
              <a:t>Raggio  della Circonferenza ex-inscritta ad un triangolo </a:t>
            </a:r>
            <a:endParaRPr lang="it-IT" sz="4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Baskerville Old Face" pitchFamily="18" charset="0"/>
              </a:rPr>
              <a:t>Teorema</a:t>
            </a:r>
            <a:r>
              <a:rPr lang="it-IT" dirty="0" smtClean="0">
                <a:latin typeface="Baskerville Old Face" pitchFamily="18" charset="0"/>
              </a:rPr>
              <a:t> </a:t>
            </a:r>
            <a:endParaRPr lang="it-IT" dirty="0">
              <a:latin typeface="Baskerville Old Face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it-IT" dirty="0" smtClean="0"/>
              <a:t>La misura del </a:t>
            </a:r>
            <a:r>
              <a:rPr lang="it-IT" dirty="0" smtClean="0">
                <a:solidFill>
                  <a:srgbClr val="C00000"/>
                </a:solidFill>
              </a:rPr>
              <a:t>raggio</a:t>
            </a:r>
            <a:r>
              <a:rPr lang="it-IT" dirty="0" smtClean="0"/>
              <a:t> della circonferenza ex-inscritta ad un triangolo,relativa ad un lato,è uguale al </a:t>
            </a:r>
            <a:r>
              <a:rPr lang="it-IT" dirty="0" smtClean="0">
                <a:solidFill>
                  <a:srgbClr val="C00000"/>
                </a:solidFill>
              </a:rPr>
              <a:t>rapporto</a:t>
            </a:r>
            <a:r>
              <a:rPr lang="it-IT" dirty="0" smtClean="0"/>
              <a:t> tra l’area del triangolo e la </a:t>
            </a:r>
            <a:r>
              <a:rPr lang="it-IT" dirty="0" smtClean="0">
                <a:solidFill>
                  <a:srgbClr val="C00000"/>
                </a:solidFill>
              </a:rPr>
              <a:t>differenza</a:t>
            </a:r>
            <a:r>
              <a:rPr lang="it-IT" dirty="0" smtClean="0"/>
              <a:t> tra il semiperimetro del triangolo e la misura del lato considerato.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ra= A/p-a </a:t>
            </a:r>
          </a:p>
        </p:txBody>
      </p:sp>
      <p:cxnSp>
        <p:nvCxnSpPr>
          <p:cNvPr id="5" name="Connettore 2 4"/>
          <p:cNvCxnSpPr/>
          <p:nvPr/>
        </p:nvCxnSpPr>
        <p:spPr>
          <a:xfrm>
            <a:off x="2571736" y="4429132"/>
            <a:ext cx="71438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arrotondato 5"/>
          <p:cNvSpPr/>
          <p:nvPr/>
        </p:nvSpPr>
        <p:spPr>
          <a:xfrm>
            <a:off x="3143240" y="3429000"/>
            <a:ext cx="5072098" cy="27860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Con </a:t>
            </a:r>
            <a:r>
              <a:rPr lang="it-IT" sz="2400" dirty="0" smtClean="0">
                <a:solidFill>
                  <a:srgbClr val="C00000"/>
                </a:solidFill>
              </a:rPr>
              <a:t>ra</a:t>
            </a:r>
            <a:r>
              <a:rPr lang="it-IT" sz="2400" dirty="0" smtClean="0">
                <a:solidFill>
                  <a:schemeClr val="tx1"/>
                </a:solidFill>
              </a:rPr>
              <a:t> come misura del raggio del cerchio ex-inscritto al triangolo ABC e tangente al lato BC,di misura </a:t>
            </a:r>
            <a:r>
              <a:rPr lang="it-IT" sz="2400" dirty="0" smtClean="0">
                <a:solidFill>
                  <a:srgbClr val="C00000"/>
                </a:solidFill>
              </a:rPr>
              <a:t>a</a:t>
            </a:r>
            <a:r>
              <a:rPr lang="it-IT" sz="2400" dirty="0" smtClean="0">
                <a:solidFill>
                  <a:schemeClr val="tx1"/>
                </a:solidFill>
              </a:rPr>
              <a:t>.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>
                <a:solidFill>
                  <a:srgbClr val="C00000"/>
                </a:solidFill>
                <a:latin typeface="Baskerville Old Face" pitchFamily="18" charset="0"/>
              </a:rPr>
              <a:t>Dimostrazione </a:t>
            </a:r>
            <a:endParaRPr lang="it-IT" sz="4800" dirty="0">
              <a:solidFill>
                <a:srgbClr val="C00000"/>
              </a:solidFill>
              <a:latin typeface="Baskerville Old Face" pitchFamily="18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Detto O</a:t>
            </a:r>
            <a:r>
              <a:rPr lang="it-IT" dirty="0" smtClean="0">
                <a:solidFill>
                  <a:srgbClr val="C00000"/>
                </a:solidFill>
              </a:rPr>
              <a:t> il centro </a:t>
            </a:r>
            <a:r>
              <a:rPr lang="it-IT" dirty="0" smtClean="0"/>
              <a:t>del cerchio ex-inscritto </a:t>
            </a:r>
            <a:r>
              <a:rPr lang="it-IT" dirty="0" smtClean="0">
                <a:solidFill>
                  <a:srgbClr val="C00000"/>
                </a:solidFill>
              </a:rPr>
              <a:t>tangente</a:t>
            </a:r>
            <a:r>
              <a:rPr lang="it-IT" dirty="0" smtClean="0"/>
              <a:t> al lato BC,si congiunga tale punto con i vertici A, B e C. </a:t>
            </a:r>
          </a:p>
          <a:p>
            <a:r>
              <a:rPr lang="it-IT" dirty="0" smtClean="0"/>
              <a:t>L</a:t>
            </a:r>
            <a:r>
              <a:rPr lang="it-IT" dirty="0" smtClean="0">
                <a:solidFill>
                  <a:srgbClr val="C00000"/>
                </a:solidFill>
              </a:rPr>
              <a:t>’area</a:t>
            </a:r>
            <a:r>
              <a:rPr lang="it-IT" dirty="0" smtClean="0"/>
              <a:t> del triangolo ABC è data da: area(ABO)+area(ACO)-area(BOC)</a:t>
            </a:r>
            <a:endParaRPr lang="it-IT" dirty="0"/>
          </a:p>
        </p:txBody>
      </p:sp>
      <p:pic>
        <p:nvPicPr>
          <p:cNvPr id="6" name="Segnaposto contenuto 5" descr="circonferenza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1714488"/>
            <a:ext cx="3643338" cy="421484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 dimostra..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Essendo ra la misura dell’altezza di ciascun triangolo ,considerando come base, rispettivamente i segmenti AB, AC e BC si ha </a:t>
            </a:r>
            <a:endParaRPr lang="it-IT" dirty="0"/>
          </a:p>
        </p:txBody>
      </p:sp>
      <p:pic>
        <p:nvPicPr>
          <p:cNvPr id="16" name="Segnaposto contenuto 15" descr="circonferenza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7818" y="1357298"/>
            <a:ext cx="2786082" cy="3167866"/>
          </a:xfrm>
        </p:spPr>
      </p:pic>
      <p:cxnSp>
        <p:nvCxnSpPr>
          <p:cNvPr id="7" name="Connettore 2 6"/>
          <p:cNvCxnSpPr/>
          <p:nvPr/>
        </p:nvCxnSpPr>
        <p:spPr>
          <a:xfrm>
            <a:off x="1357290" y="4429132"/>
            <a:ext cx="500066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arrotondato 7"/>
          <p:cNvSpPr/>
          <p:nvPr/>
        </p:nvSpPr>
        <p:spPr>
          <a:xfrm>
            <a:off x="1714480" y="2928934"/>
            <a:ext cx="2800150" cy="3571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C00000"/>
                </a:solidFill>
              </a:rPr>
              <a:t>A</a:t>
            </a:r>
            <a:r>
              <a:rPr lang="it-IT" sz="2000" dirty="0" smtClean="0">
                <a:solidFill>
                  <a:schemeClr val="tx1"/>
                </a:solidFill>
              </a:rPr>
              <a:t>=1/2cra+1/2bra-1/2ara=b+c-a/2 ra =   (p-a)ra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43174" y="4929198"/>
            <a:ext cx="1071570" cy="35719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4071934" y="5214950"/>
            <a:ext cx="857256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arrotondato 13"/>
          <p:cNvSpPr/>
          <p:nvPr/>
        </p:nvSpPr>
        <p:spPr>
          <a:xfrm>
            <a:off x="4286248" y="4429132"/>
            <a:ext cx="2786082" cy="15001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ra=A/p-a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000628" y="4929198"/>
            <a:ext cx="1428760" cy="6429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6858016" y="5357826"/>
            <a:ext cx="2071702" cy="107157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C.V.D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>
                <a:solidFill>
                  <a:srgbClr val="C00000"/>
                </a:solidFill>
                <a:latin typeface="Baskerville Old Face" pitchFamily="18" charset="0"/>
              </a:rPr>
              <a:t>Formule riassuntive</a:t>
            </a:r>
            <a:endParaRPr lang="it-IT" sz="4800" dirty="0">
              <a:solidFill>
                <a:srgbClr val="C00000"/>
              </a:solidFill>
              <a:latin typeface="Baskerville Old Face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ra=A/p-a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rb=A/p-b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rc=A/p-c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4286248" y="4214818"/>
            <a:ext cx="4572032" cy="192882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  <a:latin typeface="Baskerville Old Face" pitchFamily="18" charset="0"/>
              </a:rPr>
              <a:t>Realizzato da: 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  <a:latin typeface="Baskerville Old Face" pitchFamily="18" charset="0"/>
              </a:rPr>
              <a:t> Beatrice Santangelo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  <a:latin typeface="Baskerville Old Face" pitchFamily="18" charset="0"/>
              </a:rPr>
              <a:t>Ettore Cardella  </a:t>
            </a:r>
            <a:endParaRPr lang="it-IT" sz="28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 Rounded MT Bold" pitchFamily="34" charset="0"/>
                <a:ea typeface="BatangChe" pitchFamily="49" charset="-127"/>
                <a:cs typeface="Arial Unicode MS" pitchFamily="34" charset="-128"/>
              </a:rPr>
              <a:t>Che cos’è?</a:t>
            </a:r>
            <a:endParaRPr lang="it-IT" dirty="0">
              <a:latin typeface="Arial Rounded MT Bold" pitchFamily="34" charset="0"/>
              <a:ea typeface="BatangChe" pitchFamily="49" charset="-127"/>
              <a:cs typeface="Arial Unicode MS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dirty="0"/>
              <a:t> </a:t>
            </a:r>
            <a:r>
              <a:rPr lang="it-IT" dirty="0" smtClean="0"/>
              <a:t>Una </a:t>
            </a:r>
            <a:r>
              <a:rPr lang="it-IT" dirty="0" smtClean="0">
                <a:solidFill>
                  <a:srgbClr val="C00000"/>
                </a:solidFill>
              </a:rPr>
              <a:t>circonferenza ex-inscritta </a:t>
            </a:r>
            <a:r>
              <a:rPr lang="it-IT" dirty="0" smtClean="0"/>
              <a:t>ad un triangolo è una circonferenza tangente ad un lato e ai prolungamenti degli altri due.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pic>
        <p:nvPicPr>
          <p:cNvPr id="4" name="Immagine 3" descr="ex_inscritt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857496"/>
            <a:ext cx="5357850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7643866" cy="1071570"/>
          </a:xfrm>
        </p:spPr>
        <p:txBody>
          <a:bodyPr/>
          <a:lstStyle/>
          <a:p>
            <a:r>
              <a:rPr lang="it-IT" dirty="0" smtClean="0">
                <a:latin typeface="Baskerville Old Face" pitchFamily="18" charset="0"/>
              </a:rPr>
              <a:t>Elementi </a:t>
            </a:r>
            <a:endParaRPr lang="it-IT" dirty="0">
              <a:latin typeface="Baskerville Old Face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 Ogni triangolo ammette </a:t>
            </a:r>
            <a:r>
              <a:rPr lang="it-IT" dirty="0" smtClean="0">
                <a:solidFill>
                  <a:srgbClr val="C00000"/>
                </a:solidFill>
              </a:rPr>
              <a:t>tre circonferenze ex-inscritte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Il loro raggio è noto come </a:t>
            </a:r>
            <a:r>
              <a:rPr lang="it-IT" dirty="0" smtClean="0">
                <a:solidFill>
                  <a:srgbClr val="C00000"/>
                </a:solidFill>
              </a:rPr>
              <a:t>ex-raggio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I loro centri si dicono </a:t>
            </a:r>
            <a:r>
              <a:rPr lang="it-IT" dirty="0" smtClean="0">
                <a:solidFill>
                  <a:srgbClr val="C00000"/>
                </a:solidFill>
              </a:rPr>
              <a:t>ex-centri</a:t>
            </a:r>
            <a:r>
              <a:rPr lang="it-IT" dirty="0" smtClean="0"/>
              <a:t>, e sono dati dall’</a:t>
            </a:r>
            <a:r>
              <a:rPr lang="it-IT" dirty="0" smtClean="0">
                <a:solidFill>
                  <a:srgbClr val="C00000"/>
                </a:solidFill>
              </a:rPr>
              <a:t>intersezione</a:t>
            </a:r>
            <a:r>
              <a:rPr lang="it-IT" dirty="0" smtClean="0"/>
              <a:t> della bisettrice di un angolo interno al triangolo e le </a:t>
            </a:r>
            <a:r>
              <a:rPr lang="it-IT" dirty="0" smtClean="0">
                <a:solidFill>
                  <a:srgbClr val="C00000"/>
                </a:solidFill>
              </a:rPr>
              <a:t>bisettrici</a:t>
            </a:r>
            <a:r>
              <a:rPr lang="it-IT" dirty="0" smtClean="0"/>
              <a:t> degli angoli esterni agli altri due.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Ogni triangolo possiede </a:t>
            </a:r>
            <a:r>
              <a:rPr lang="it-IT" dirty="0" smtClean="0">
                <a:solidFill>
                  <a:srgbClr val="C00000"/>
                </a:solidFill>
              </a:rPr>
              <a:t>tre ex-centri </a:t>
            </a:r>
            <a:r>
              <a:rPr lang="it-IT" dirty="0" smtClean="0"/>
              <a:t>ad esso esterni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ex_inscritt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4" y="342900"/>
            <a:ext cx="6977087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>
                <a:latin typeface="Algerian" pitchFamily="82" charset="0"/>
              </a:rPr>
              <a:t>Teorema </a:t>
            </a:r>
            <a:endParaRPr lang="it-IT" sz="48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Baskerville Old Face" pitchFamily="18" charset="0"/>
                <a:ea typeface="BatangChe" pitchFamily="49" charset="-127"/>
                <a:cs typeface="Arial" pitchFamily="34" charset="0"/>
              </a:rPr>
              <a:t>Le bisettrici di </a:t>
            </a:r>
            <a:r>
              <a:rPr lang="it-IT" dirty="0" smtClean="0">
                <a:solidFill>
                  <a:srgbClr val="C00000"/>
                </a:solidFill>
                <a:latin typeface="Baskerville Old Face" pitchFamily="18" charset="0"/>
                <a:ea typeface="BatangChe" pitchFamily="49" charset="-127"/>
                <a:cs typeface="Arial" pitchFamily="34" charset="0"/>
              </a:rPr>
              <a:t>due angoli esterni </a:t>
            </a:r>
            <a:r>
              <a:rPr lang="it-IT" dirty="0" smtClean="0">
                <a:latin typeface="Baskerville Old Face" pitchFamily="18" charset="0"/>
                <a:ea typeface="BatangChe" pitchFamily="49" charset="-127"/>
                <a:cs typeface="Arial" pitchFamily="34" charset="0"/>
              </a:rPr>
              <a:t>di un triangolo si intersecano in un punto che appartiene alla </a:t>
            </a:r>
            <a:r>
              <a:rPr lang="it-IT" dirty="0" smtClean="0">
                <a:solidFill>
                  <a:srgbClr val="C00000"/>
                </a:solidFill>
                <a:latin typeface="Baskerville Old Face" pitchFamily="18" charset="0"/>
                <a:ea typeface="BatangChe" pitchFamily="49" charset="-127"/>
                <a:cs typeface="Arial" pitchFamily="34" charset="0"/>
              </a:rPr>
              <a:t>bisettrice del terzo angolo</a:t>
            </a:r>
            <a:r>
              <a:rPr lang="it-IT" dirty="0" smtClean="0">
                <a:latin typeface="Baskerville Old Face" pitchFamily="18" charset="0"/>
                <a:ea typeface="BatangChe" pitchFamily="49" charset="-127"/>
                <a:cs typeface="Arial" pitchFamily="34" charset="0"/>
              </a:rPr>
              <a:t>. </a:t>
            </a:r>
          </a:p>
          <a:p>
            <a:endParaRPr lang="it-IT" dirty="0">
              <a:latin typeface="Baskerville Old Face" pitchFamily="18" charset="0"/>
              <a:ea typeface="BatangChe" pitchFamily="49" charset="-127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>
                <a:latin typeface="Baskerville Old Face" pitchFamily="18" charset="0"/>
              </a:rPr>
              <a:t>Dimostrazione </a:t>
            </a:r>
            <a:endParaRPr lang="it-IT" sz="4800" dirty="0">
              <a:latin typeface="Baskerville Old Face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Consideriamo il triangolo PQR, avente per vertici i centri delle tre circonferenze ex-inscritte al triangolo ABC </a:t>
            </a:r>
            <a:endParaRPr lang="it-IT" dirty="0"/>
          </a:p>
        </p:txBody>
      </p:sp>
      <p:pic>
        <p:nvPicPr>
          <p:cNvPr id="4" name="Immagine 3" descr="circonferenza ex-inscritt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786058"/>
            <a:ext cx="6215106" cy="38099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I </a:t>
            </a:r>
            <a:r>
              <a:rPr lang="it-IT" dirty="0" smtClean="0">
                <a:solidFill>
                  <a:srgbClr val="C00000"/>
                </a:solidFill>
              </a:rPr>
              <a:t>lati</a:t>
            </a:r>
            <a:r>
              <a:rPr lang="it-IT" dirty="0" smtClean="0"/>
              <a:t> di </a:t>
            </a:r>
            <a:r>
              <a:rPr lang="it-IT" dirty="0" smtClean="0">
                <a:solidFill>
                  <a:srgbClr val="C00000"/>
                </a:solidFill>
              </a:rPr>
              <a:t>PQR</a:t>
            </a:r>
            <a:r>
              <a:rPr lang="it-IT" dirty="0" smtClean="0"/>
              <a:t> sono </a:t>
            </a:r>
            <a:r>
              <a:rPr lang="it-IT" dirty="0" smtClean="0">
                <a:solidFill>
                  <a:srgbClr val="C00000"/>
                </a:solidFill>
              </a:rPr>
              <a:t>costituiti dalle bisettrici </a:t>
            </a:r>
            <a:r>
              <a:rPr lang="it-IT" dirty="0" smtClean="0"/>
              <a:t>degli angoli esterni di ABC.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Ogni punto di PQ è </a:t>
            </a:r>
            <a:r>
              <a:rPr lang="it-IT" dirty="0" smtClean="0">
                <a:solidFill>
                  <a:srgbClr val="C00000"/>
                </a:solidFill>
              </a:rPr>
              <a:t>equidistante</a:t>
            </a:r>
            <a:r>
              <a:rPr lang="it-IT" dirty="0" smtClean="0"/>
              <a:t> ad entrambe le rette contenenti i lati AB e BC.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Ogni punto di QR è </a:t>
            </a:r>
            <a:r>
              <a:rPr lang="it-IT" dirty="0" smtClean="0">
                <a:solidFill>
                  <a:srgbClr val="C00000"/>
                </a:solidFill>
              </a:rPr>
              <a:t>equidistante</a:t>
            </a:r>
            <a:r>
              <a:rPr lang="it-IT" dirty="0" smtClean="0"/>
              <a:t> dalle rette contenenti i lati BC e CA.</a:t>
            </a:r>
            <a:endParaRPr lang="it-IT" dirty="0"/>
          </a:p>
        </p:txBody>
      </p:sp>
      <p:pic>
        <p:nvPicPr>
          <p:cNvPr id="7" name="Segnaposto contenuto 6" descr="circonferenza ex-inscritta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643050"/>
            <a:ext cx="4538666" cy="471490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14480" y="4500570"/>
            <a:ext cx="5486400" cy="566738"/>
          </a:xfrm>
        </p:spPr>
        <p:txBody>
          <a:bodyPr/>
          <a:lstStyle/>
          <a:p>
            <a:r>
              <a:rPr lang="it-IT" dirty="0" smtClean="0"/>
              <a:t>Si dimostra quindi… </a:t>
            </a:r>
            <a:endParaRPr lang="it-IT" dirty="0"/>
          </a:p>
        </p:txBody>
      </p:sp>
      <p:pic>
        <p:nvPicPr>
          <p:cNvPr id="5" name="Segnaposto immagine 4" descr="circonferenza ex-inscritta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67" r="1667"/>
          <a:stretch>
            <a:fillRect/>
          </a:stretch>
        </p:blipFill>
        <p:spPr>
          <a:xfrm>
            <a:off x="1792288" y="214291"/>
            <a:ext cx="5486400" cy="4214842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00100" y="5214950"/>
            <a:ext cx="7207282" cy="1385878"/>
          </a:xfrm>
        </p:spPr>
        <p:txBody>
          <a:bodyPr>
            <a:normAutofit fontScale="85000" lnSpcReduction="20000"/>
          </a:bodyPr>
          <a:lstStyle/>
          <a:p>
            <a:r>
              <a:rPr lang="it-IT" sz="2400" dirty="0" smtClean="0"/>
              <a:t>Il punto Q  di conseguenza deve avere la stessa distanza  dai  tre lati ,distanza che costituisce il raggio della circonferenza ex-inscritta di centro Q.  Per questo motivo Q  possiede </a:t>
            </a:r>
            <a:r>
              <a:rPr lang="it-IT" sz="2600" dirty="0" smtClean="0"/>
              <a:t>la medesima distanza dalle rette  AB e AC  ossia deve appartenere alla bisettrice dell’angolo interno di A.    C.V.M </a:t>
            </a:r>
            <a:endParaRPr lang="it-IT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1547446"/>
            <a:ext cx="7772400" cy="2771335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lgerian" pitchFamily="82" charset="0"/>
              </a:rPr>
              <a:t>Misura dei raggi delle circonferenze ex-inscritte ad un triangolo,note le misure dei lati.</a:t>
            </a:r>
            <a:endParaRPr lang="it-IT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381</Words>
  <Application>Microsoft Office PowerPoint</Application>
  <PresentationFormat>Presentazione su schermo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Raggio  della Circonferenza ex-inscritta ad un triangolo </vt:lpstr>
      <vt:lpstr>Che cos’è?</vt:lpstr>
      <vt:lpstr>Elementi </vt:lpstr>
      <vt:lpstr>Diapositiva 4</vt:lpstr>
      <vt:lpstr>Teorema </vt:lpstr>
      <vt:lpstr>Dimostrazione </vt:lpstr>
      <vt:lpstr>Diapositiva 7</vt:lpstr>
      <vt:lpstr>Si dimostra quindi… </vt:lpstr>
      <vt:lpstr>Misura dei raggi delle circonferenze ex-inscritte ad un triangolo,note le misure dei lati.</vt:lpstr>
      <vt:lpstr>Teorema </vt:lpstr>
      <vt:lpstr>Dimostrazione </vt:lpstr>
      <vt:lpstr>Si dimostra..</vt:lpstr>
      <vt:lpstr>Formule riassuntive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Circonferenza ex-inscritta</dc:title>
  <dc:creator>Utente</dc:creator>
  <cp:lastModifiedBy>Utente</cp:lastModifiedBy>
  <cp:revision>21</cp:revision>
  <dcterms:created xsi:type="dcterms:W3CDTF">2017-04-14T16:53:03Z</dcterms:created>
  <dcterms:modified xsi:type="dcterms:W3CDTF">2017-04-26T18:35:39Z</dcterms:modified>
</cp:coreProperties>
</file>