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70" r:id="rId5"/>
    <p:sldId id="271" r:id="rId6"/>
    <p:sldId id="272" r:id="rId7"/>
    <p:sldId id="263" r:id="rId8"/>
    <p:sldId id="264" r:id="rId9"/>
    <p:sldId id="273" r:id="rId10"/>
    <p:sldId id="257" r:id="rId11"/>
    <p:sldId id="258" r:id="rId12"/>
    <p:sldId id="259" r:id="rId13"/>
    <p:sldId id="260" r:id="rId14"/>
    <p:sldId id="274" r:id="rId15"/>
    <p:sldId id="275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10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A44F-D29F-410A-885B-4A1B39166730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11D0-4BE1-4838-9B6B-8643F70D10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57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29CF6-4C06-4727-9A2F-FB03772533F4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895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fisica nucleare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De Costa Gaetano, Mannino Giulio, Ridolfo Elia, Scardaci Gianluca, Vasta Andrea</a:t>
            </a:r>
          </a:p>
        </p:txBody>
      </p:sp>
    </p:spTree>
    <p:extLst>
      <p:ext uri="{BB962C8B-B14F-4D97-AF65-F5344CB8AC3E}">
        <p14:creationId xmlns:p14="http://schemas.microsoft.com/office/powerpoint/2010/main" val="403355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9381" y="307173"/>
            <a:ext cx="8610600" cy="1293028"/>
          </a:xfrm>
        </p:spPr>
        <p:txBody>
          <a:bodyPr/>
          <a:lstStyle/>
          <a:p>
            <a:pPr algn="ctr">
              <a:defRPr/>
            </a:pPr>
            <a:r>
              <a:rPr lang="it-IT" dirty="0" smtClean="0"/>
              <a:t>Che cosa sono gli acceleratori di particelle?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it-IT" dirty="0" smtClean="0"/>
              <a:t>Gli acceleratori di particelle sono stati creati dai fisici attorno al 1930-1950; sono dispositivi capaci di far viaggiare </a:t>
            </a:r>
            <a:r>
              <a:rPr lang="it-IT" dirty="0" smtClean="0">
                <a:solidFill>
                  <a:srgbClr val="FF0000"/>
                </a:solidFill>
              </a:rPr>
              <a:t>fasci di particelle </a:t>
            </a:r>
            <a:r>
              <a:rPr lang="it-IT" dirty="0" smtClean="0"/>
              <a:t>a velocità prossime a quelle della luce per poi scontrarli con un fascio analogo che viaggia in direzione opposta oppure contro un bersaglio fisso. Essi sono potenti </a:t>
            </a:r>
            <a:r>
              <a:rPr lang="it-IT" i="1" dirty="0" smtClean="0"/>
              <a:t>microscopi</a:t>
            </a:r>
            <a:r>
              <a:rPr lang="it-IT" dirty="0" smtClean="0"/>
              <a:t> che, utilizzando particelle subatomiche come sonde, permettono di studiare </a:t>
            </a:r>
            <a:r>
              <a:rPr lang="it-IT" dirty="0" smtClean="0">
                <a:solidFill>
                  <a:srgbClr val="FF0000"/>
                </a:solidFill>
              </a:rPr>
              <a:t>l’intima struttura della materia</a:t>
            </a:r>
            <a:r>
              <a:rPr lang="it-IT" dirty="0" smtClean="0"/>
              <a:t>. Inoltre, possono </a:t>
            </a:r>
            <a:r>
              <a:rPr lang="it-IT" dirty="0" smtClean="0"/>
              <a:t>generare nuove particelle e</a:t>
            </a:r>
            <a:r>
              <a:rPr lang="it-IT" dirty="0" smtClean="0"/>
              <a:t>, ricreando condizioni simili a quelle che si sono avute subito dopo il </a:t>
            </a:r>
            <a:r>
              <a:rPr lang="it-IT" dirty="0" smtClean="0">
                <a:solidFill>
                  <a:srgbClr val="FF0000"/>
                </a:solidFill>
              </a:rPr>
              <a:t>Big Bang</a:t>
            </a:r>
            <a:r>
              <a:rPr lang="it-IT" dirty="0" smtClean="0"/>
              <a:t>, permettono di studiare i primi istanti di vita del nostro universo.</a:t>
            </a:r>
          </a:p>
        </p:txBody>
      </p:sp>
    </p:spTree>
    <p:extLst>
      <p:ext uri="{BB962C8B-B14F-4D97-AF65-F5344CB8AC3E}">
        <p14:creationId xmlns:p14="http://schemas.microsoft.com/office/powerpoint/2010/main" val="84923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92298" y="184824"/>
            <a:ext cx="11747678" cy="1293028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Acceleratori: Giocattoli per Fisici?</a:t>
            </a:r>
            <a:endParaRPr lang="it-IT" dirty="0"/>
          </a:p>
        </p:txBody>
      </p:sp>
      <p:sp>
        <p:nvSpPr>
          <p:cNvPr id="22531" name="Segnaposto contenuto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r>
              <a:rPr lang="it-IT" altLang="it-IT" dirty="0" smtClean="0"/>
              <a:t>Gli acceleratori di particelle sono utilizzati nel campo della fisica </a:t>
            </a:r>
            <a:r>
              <a:rPr lang="it-IT" altLang="it-IT" dirty="0" smtClean="0"/>
              <a:t>per rilevare e studiare le </a:t>
            </a:r>
            <a:r>
              <a:rPr lang="it-IT" altLang="it-IT" dirty="0" smtClean="0"/>
              <a:t>particelle subatomiche e le particelle che sono particolarmente instabili ma anche in altri ambiti, ad esempio quello </a:t>
            </a:r>
            <a:r>
              <a:rPr lang="it-IT" altLang="it-IT" dirty="0" smtClean="0">
                <a:solidFill>
                  <a:srgbClr val="FF0000"/>
                </a:solidFill>
              </a:rPr>
              <a:t>medico</a:t>
            </a:r>
            <a:r>
              <a:rPr lang="it-IT" altLang="it-IT" dirty="0" smtClean="0"/>
              <a:t>: fasci di particelle vengono usati per la diagnostica e la terapia del cancro, per la produzione farmaceutica e possono essere usati in chirurgia come bisturi di precisione.</a:t>
            </a:r>
            <a:br>
              <a:rPr lang="it-IT" altLang="it-IT" dirty="0" smtClean="0"/>
            </a:br>
            <a:r>
              <a:rPr lang="it-IT" altLang="it-IT" dirty="0" smtClean="0"/>
              <a:t>Gli acceleratori possono anche essere utilizzati per distruggere scorie radioattive.</a:t>
            </a:r>
          </a:p>
        </p:txBody>
      </p:sp>
    </p:spTree>
    <p:extLst>
      <p:ext uri="{BB962C8B-B14F-4D97-AF65-F5344CB8AC3E}">
        <p14:creationId xmlns:p14="http://schemas.microsoft.com/office/powerpoint/2010/main" val="71876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40913" y="184823"/>
            <a:ext cx="9672033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Primo acceleratore: l’acceleratore di Van de </a:t>
            </a:r>
            <a:r>
              <a:rPr lang="it-IT" dirty="0" err="1" smtClean="0"/>
              <a:t>Graaff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it-IT" dirty="0" smtClean="0"/>
              <a:t> Il primo acceleratore di </a:t>
            </a:r>
            <a:r>
              <a:rPr lang="it-IT" dirty="0" smtClean="0"/>
              <a:t>particelle, </a:t>
            </a:r>
            <a:r>
              <a:rPr lang="it-IT" dirty="0" smtClean="0"/>
              <a:t>detto </a:t>
            </a:r>
            <a:r>
              <a:rPr lang="it-IT" dirty="0" smtClean="0">
                <a:solidFill>
                  <a:srgbClr val="FF0000"/>
                </a:solidFill>
              </a:rPr>
              <a:t>elettrostatico </a:t>
            </a:r>
            <a:r>
              <a:rPr lang="it-IT" dirty="0" smtClean="0"/>
              <a:t>o</a:t>
            </a:r>
            <a:r>
              <a:rPr lang="it-IT" dirty="0" smtClean="0">
                <a:solidFill>
                  <a:srgbClr val="FF0000"/>
                </a:solidFill>
              </a:rPr>
              <a:t> a caduta di </a:t>
            </a:r>
            <a:r>
              <a:rPr lang="it-IT" dirty="0" smtClean="0">
                <a:solidFill>
                  <a:srgbClr val="FF0000"/>
                </a:solidFill>
              </a:rPr>
              <a:t>potenziale</a:t>
            </a:r>
            <a:r>
              <a:rPr lang="it-IT" i="1" dirty="0" smtClean="0"/>
              <a:t>,</a:t>
            </a:r>
            <a:r>
              <a:rPr lang="it-IT" dirty="0" smtClean="0"/>
              <a:t> </a:t>
            </a:r>
            <a:r>
              <a:rPr lang="it-IT" dirty="0" smtClean="0"/>
              <a:t>sfruttava campi elettrici statici in cui si acceleravano ioni tra differenze di potenziale al più di 10-20 MV (lo stesso potenziale che esiste tra la terra ed una nuvola prima che scocchi un fulmine). Il primo acceleratore di questo tipo fu costruito da Robert Van de </a:t>
            </a:r>
            <a:r>
              <a:rPr lang="it-IT" dirty="0" err="1" smtClean="0"/>
              <a:t>Graaff</a:t>
            </a:r>
            <a:r>
              <a:rPr lang="it-IT" dirty="0" smtClean="0"/>
              <a:t> (da cui prende il nome) nel 1931. Seguì quello realizzato da </a:t>
            </a:r>
            <a:r>
              <a:rPr lang="it-IT" dirty="0" err="1" smtClean="0"/>
              <a:t>Cockroft</a:t>
            </a:r>
            <a:r>
              <a:rPr lang="it-IT" dirty="0" smtClean="0"/>
              <a:t> e </a:t>
            </a:r>
            <a:r>
              <a:rPr lang="it-IT" dirty="0" err="1" smtClean="0"/>
              <a:t>Walton</a:t>
            </a:r>
            <a:r>
              <a:rPr lang="it-IT" dirty="0" smtClean="0"/>
              <a:t> nel 1932 per i primi studi sulla fissione nucleare in laboratorio. Infine, una versione più efficiente dell'acceleratore di Van de </a:t>
            </a:r>
            <a:r>
              <a:rPr lang="it-IT" dirty="0" err="1" smtClean="0"/>
              <a:t>Graaff</a:t>
            </a:r>
            <a:r>
              <a:rPr lang="it-IT" dirty="0" smtClean="0"/>
              <a:t> (acceleratore Tandem) permetteva l'accelerazione tra differenze di potenziale doppie rispetto al suo predecessore.</a:t>
            </a:r>
          </a:p>
        </p:txBody>
      </p:sp>
    </p:spTree>
    <p:extLst>
      <p:ext uri="{BB962C8B-B14F-4D97-AF65-F5344CB8AC3E}">
        <p14:creationId xmlns:p14="http://schemas.microsoft.com/office/powerpoint/2010/main" val="258728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84986" y="146187"/>
            <a:ext cx="8610600" cy="1293028"/>
          </a:xfrm>
        </p:spPr>
        <p:txBody>
          <a:bodyPr/>
          <a:lstStyle/>
          <a:p>
            <a:pPr algn="ctr">
              <a:defRPr/>
            </a:pPr>
            <a:r>
              <a:rPr lang="it-IT" dirty="0" smtClean="0"/>
              <a:t>L’acceleratore di Van de </a:t>
            </a:r>
            <a:r>
              <a:rPr lang="it-IT" dirty="0" err="1" smtClean="0"/>
              <a:t>Graaff</a:t>
            </a:r>
            <a:endParaRPr lang="it-IT" dirty="0"/>
          </a:p>
        </p:txBody>
      </p:sp>
      <p:pic>
        <p:nvPicPr>
          <p:cNvPr id="24579" name="Segnaposto contenuto 3" descr="2mv_accelerator-MJC0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689" y="1600201"/>
            <a:ext cx="6524625" cy="4873625"/>
          </a:xfrm>
        </p:spPr>
      </p:pic>
    </p:spTree>
    <p:extLst>
      <p:ext uri="{BB962C8B-B14F-4D97-AF65-F5344CB8AC3E}">
        <p14:creationId xmlns:p14="http://schemas.microsoft.com/office/powerpoint/2010/main" val="1315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3575" y="398613"/>
            <a:ext cx="8610600" cy="1293028"/>
          </a:xfrm>
        </p:spPr>
        <p:txBody>
          <a:bodyPr/>
          <a:lstStyle/>
          <a:p>
            <a:r>
              <a:rPr lang="it-IT" dirty="0" smtClean="0"/>
              <a:t>Decadimento radioattivo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Il decadimento radioattivo è un insieme di processi tramite i quali, alcuni </a:t>
            </a:r>
            <a:r>
              <a:rPr lang="it-IT" dirty="0" smtClean="0">
                <a:solidFill>
                  <a:srgbClr val="FF0000"/>
                </a:solidFill>
              </a:rPr>
              <a:t>nuclei atomici</a:t>
            </a:r>
            <a:r>
              <a:rPr lang="it-IT" dirty="0"/>
              <a:t> instabili 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0000"/>
                </a:solidFill>
              </a:rPr>
              <a:t>nuclidi</a:t>
            </a:r>
            <a:r>
              <a:rPr lang="it-IT" dirty="0" smtClean="0"/>
              <a:t>)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emettono</a:t>
            </a:r>
            <a:r>
              <a:rPr lang="it-IT" dirty="0"/>
              <a:t> </a:t>
            </a:r>
            <a:r>
              <a:rPr lang="it-IT" dirty="0" smtClean="0">
                <a:solidFill>
                  <a:srgbClr val="FF0000"/>
                </a:solidFill>
              </a:rPr>
              <a:t>particelle subatomiche</a:t>
            </a:r>
            <a:r>
              <a:rPr lang="it-IT" dirty="0"/>
              <a:t> per raggiungere uno stato di stabilità.</a:t>
            </a:r>
          </a:p>
          <a:p>
            <a:r>
              <a:rPr lang="it-IT" dirty="0"/>
              <a:t>Quando le forze all'interno del nucleo non sono bilanciate, ovvero il nucleo è instabile, esso tende spontaneamente a raggiungere uno stato di maggiore stabilità attraverso l'emissione di una o più particelle.</a:t>
            </a:r>
            <a:br>
              <a:rPr lang="it-IT" dirty="0"/>
            </a:br>
            <a:r>
              <a:rPr lang="it-IT" dirty="0"/>
              <a:t>I decadimenti nucleari sono stati raggruppati in tre classi principali:</a:t>
            </a:r>
          </a:p>
          <a:p>
            <a:r>
              <a:rPr lang="it-IT" dirty="0"/>
              <a:t> </a:t>
            </a:r>
            <a:r>
              <a:rPr lang="it-IT" dirty="0" smtClean="0">
                <a:solidFill>
                  <a:srgbClr val="FF0000"/>
                </a:solidFill>
              </a:rPr>
              <a:t>decadimento alfa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>
                <a:solidFill>
                  <a:srgbClr val="FF0000"/>
                </a:solidFill>
              </a:rPr>
              <a:t>decadimento beta</a:t>
            </a:r>
            <a:endParaRPr lang="it-IT" dirty="0"/>
          </a:p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decadimento gamma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A questa prima classificazione, in seguito ad ulteriori investigazioni sul fenomeno, si sono aggiunte </a:t>
            </a:r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emissione dei neutroni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0000"/>
                </a:solidFill>
              </a:rPr>
              <a:t>emissione di protoni</a:t>
            </a:r>
            <a:r>
              <a:rPr lang="it-IT" dirty="0"/>
              <a:t> e la </a:t>
            </a:r>
            <a:r>
              <a:rPr lang="it-IT" dirty="0" smtClean="0">
                <a:solidFill>
                  <a:srgbClr val="FF0000"/>
                </a:solidFill>
              </a:rPr>
              <a:t>fissione spontanea</a:t>
            </a:r>
            <a:r>
              <a:rPr lang="it-IT" dirty="0" smtClean="0"/>
              <a:t>. </a:t>
            </a:r>
            <a:r>
              <a:rPr lang="it-IT" dirty="0"/>
              <a:t>Mentre </a:t>
            </a:r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decadimento alfa</a:t>
            </a:r>
            <a:r>
              <a:rPr lang="it-IT" dirty="0"/>
              <a:t> ed il </a:t>
            </a:r>
            <a:r>
              <a:rPr lang="it-IT" dirty="0" smtClean="0">
                <a:solidFill>
                  <a:srgbClr val="FF0000"/>
                </a:solidFill>
              </a:rPr>
              <a:t>decadimento beta</a:t>
            </a:r>
            <a:r>
              <a:rPr lang="it-IT" dirty="0"/>
              <a:t> cambiano il numero di protoni nel nucleo e quindi il numero di elettroni che vi orbitano attorno (cambiando così la natura chimica dell'atomo stesso), il </a:t>
            </a:r>
            <a:r>
              <a:rPr lang="it-IT" dirty="0" smtClean="0">
                <a:solidFill>
                  <a:srgbClr val="FF0000"/>
                </a:solidFill>
              </a:rPr>
              <a:t>decadimento gamma</a:t>
            </a:r>
            <a:r>
              <a:rPr lang="it-IT" dirty="0"/>
              <a:t> avviene fra stati eccitati dello stesso nucleo e comporta solo la perdita di energia.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9055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4719" y="259560"/>
            <a:ext cx="8610600" cy="1293028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ea typeface="ＭＳ Ｐゴシック" panose="020B0600070205080204" pitchFamily="34" charset="-128"/>
              </a:rPr>
              <a:t>Tipi di decadimento: </a:t>
            </a:r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1752600" y="1460501"/>
            <a:ext cx="6888163" cy="914400"/>
            <a:chOff x="144" y="920"/>
            <a:chExt cx="4339" cy="576"/>
          </a:xfrm>
        </p:grpSpPr>
        <p:sp>
          <p:nvSpPr>
            <p:cNvPr id="23657" name="Oval 6"/>
            <p:cNvSpPr>
              <a:spLocks noChangeArrowheads="1"/>
            </p:cNvSpPr>
            <p:nvPr/>
          </p:nvSpPr>
          <p:spPr bwMode="auto">
            <a:xfrm>
              <a:off x="576" y="11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58" name="Oval 7"/>
            <p:cNvSpPr>
              <a:spLocks noChangeArrowheads="1"/>
            </p:cNvSpPr>
            <p:nvPr/>
          </p:nvSpPr>
          <p:spPr bwMode="auto">
            <a:xfrm>
              <a:off x="576" y="96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59" name="Oval 8"/>
            <p:cNvSpPr>
              <a:spLocks noChangeArrowheads="1"/>
            </p:cNvSpPr>
            <p:nvPr/>
          </p:nvSpPr>
          <p:spPr bwMode="auto">
            <a:xfrm>
              <a:off x="720" y="96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0" name="Oval 9"/>
            <p:cNvSpPr>
              <a:spLocks noChangeArrowheads="1"/>
            </p:cNvSpPr>
            <p:nvPr/>
          </p:nvSpPr>
          <p:spPr bwMode="auto">
            <a:xfrm>
              <a:off x="624" y="106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1" name="Oval 10"/>
            <p:cNvSpPr>
              <a:spLocks noChangeArrowheads="1"/>
            </p:cNvSpPr>
            <p:nvPr/>
          </p:nvSpPr>
          <p:spPr bwMode="auto">
            <a:xfrm>
              <a:off x="816" y="106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2" name="Oval 11"/>
            <p:cNvSpPr>
              <a:spLocks noChangeArrowheads="1"/>
            </p:cNvSpPr>
            <p:nvPr/>
          </p:nvSpPr>
          <p:spPr bwMode="auto">
            <a:xfrm>
              <a:off x="672" y="125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3" name="Oval 12"/>
            <p:cNvSpPr>
              <a:spLocks noChangeArrowheads="1"/>
            </p:cNvSpPr>
            <p:nvPr/>
          </p:nvSpPr>
          <p:spPr bwMode="auto">
            <a:xfrm>
              <a:off x="672" y="920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4" name="Oval 13"/>
            <p:cNvSpPr>
              <a:spLocks noChangeArrowheads="1"/>
            </p:cNvSpPr>
            <p:nvPr/>
          </p:nvSpPr>
          <p:spPr bwMode="auto">
            <a:xfrm>
              <a:off x="768" y="11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5" name="Oval 14"/>
            <p:cNvSpPr>
              <a:spLocks noChangeArrowheads="1"/>
            </p:cNvSpPr>
            <p:nvPr/>
          </p:nvSpPr>
          <p:spPr bwMode="auto">
            <a:xfrm>
              <a:off x="912" y="1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6" name="Oval 15"/>
            <p:cNvSpPr>
              <a:spLocks noChangeArrowheads="1"/>
            </p:cNvSpPr>
            <p:nvPr/>
          </p:nvSpPr>
          <p:spPr bwMode="auto">
            <a:xfrm>
              <a:off x="816" y="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7" name="Oval 16"/>
            <p:cNvSpPr>
              <a:spLocks noChangeArrowheads="1"/>
            </p:cNvSpPr>
            <p:nvPr/>
          </p:nvSpPr>
          <p:spPr bwMode="auto">
            <a:xfrm>
              <a:off x="816" y="130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8" name="Oval 17"/>
            <p:cNvSpPr>
              <a:spLocks noChangeArrowheads="1"/>
            </p:cNvSpPr>
            <p:nvPr/>
          </p:nvSpPr>
          <p:spPr bwMode="auto">
            <a:xfrm>
              <a:off x="960" y="106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69" name="Oval 19"/>
            <p:cNvSpPr>
              <a:spLocks noChangeArrowheads="1"/>
            </p:cNvSpPr>
            <p:nvPr/>
          </p:nvSpPr>
          <p:spPr bwMode="auto">
            <a:xfrm>
              <a:off x="1776" y="11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0" name="Oval 20"/>
            <p:cNvSpPr>
              <a:spLocks noChangeArrowheads="1"/>
            </p:cNvSpPr>
            <p:nvPr/>
          </p:nvSpPr>
          <p:spPr bwMode="auto">
            <a:xfrm>
              <a:off x="1776" y="96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1" name="Oval 21"/>
            <p:cNvSpPr>
              <a:spLocks noChangeArrowheads="1"/>
            </p:cNvSpPr>
            <p:nvPr/>
          </p:nvSpPr>
          <p:spPr bwMode="auto">
            <a:xfrm>
              <a:off x="1920" y="96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2" name="Oval 22"/>
            <p:cNvSpPr>
              <a:spLocks noChangeArrowheads="1"/>
            </p:cNvSpPr>
            <p:nvPr/>
          </p:nvSpPr>
          <p:spPr bwMode="auto">
            <a:xfrm>
              <a:off x="1824" y="106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3" name="Oval 23"/>
            <p:cNvSpPr>
              <a:spLocks noChangeArrowheads="1"/>
            </p:cNvSpPr>
            <p:nvPr/>
          </p:nvSpPr>
          <p:spPr bwMode="auto">
            <a:xfrm>
              <a:off x="2016" y="106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4" name="Oval 24"/>
            <p:cNvSpPr>
              <a:spLocks noChangeArrowheads="1"/>
            </p:cNvSpPr>
            <p:nvPr/>
          </p:nvSpPr>
          <p:spPr bwMode="auto">
            <a:xfrm>
              <a:off x="1872" y="125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5" name="Oval 25"/>
            <p:cNvSpPr>
              <a:spLocks noChangeArrowheads="1"/>
            </p:cNvSpPr>
            <p:nvPr/>
          </p:nvSpPr>
          <p:spPr bwMode="auto">
            <a:xfrm>
              <a:off x="1872" y="920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6" name="Oval 26"/>
            <p:cNvSpPr>
              <a:spLocks noChangeArrowheads="1"/>
            </p:cNvSpPr>
            <p:nvPr/>
          </p:nvSpPr>
          <p:spPr bwMode="auto">
            <a:xfrm>
              <a:off x="1968" y="11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7" name="Oval 27"/>
            <p:cNvSpPr>
              <a:spLocks noChangeArrowheads="1"/>
            </p:cNvSpPr>
            <p:nvPr/>
          </p:nvSpPr>
          <p:spPr bwMode="auto">
            <a:xfrm>
              <a:off x="2496" y="116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8" name="Oval 28"/>
            <p:cNvSpPr>
              <a:spLocks noChangeArrowheads="1"/>
            </p:cNvSpPr>
            <p:nvPr/>
          </p:nvSpPr>
          <p:spPr bwMode="auto">
            <a:xfrm>
              <a:off x="2496" y="101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79" name="Oval 29"/>
            <p:cNvSpPr>
              <a:spLocks noChangeArrowheads="1"/>
            </p:cNvSpPr>
            <p:nvPr/>
          </p:nvSpPr>
          <p:spPr bwMode="auto">
            <a:xfrm>
              <a:off x="2640" y="11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80" name="Line 30"/>
            <p:cNvSpPr>
              <a:spLocks noChangeShapeType="1"/>
            </p:cNvSpPr>
            <p:nvPr/>
          </p:nvSpPr>
          <p:spPr bwMode="auto">
            <a:xfrm>
              <a:off x="1248" y="1208"/>
              <a:ext cx="432" cy="1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81" name="Oval 31"/>
            <p:cNvSpPr>
              <a:spLocks noChangeArrowheads="1"/>
            </p:cNvSpPr>
            <p:nvPr/>
          </p:nvSpPr>
          <p:spPr bwMode="auto">
            <a:xfrm>
              <a:off x="2640" y="101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82" name="Text Box 32"/>
            <p:cNvSpPr txBox="1">
              <a:spLocks noChangeArrowheads="1"/>
            </p:cNvSpPr>
            <p:nvPr/>
          </p:nvSpPr>
          <p:spPr bwMode="auto">
            <a:xfrm>
              <a:off x="2208" y="1007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800" b="1">
                  <a:solidFill>
                    <a:srgbClr val="339933"/>
                  </a:solidFill>
                  <a:latin typeface="Comic Sans MS" panose="030F0702030302020204" pitchFamily="66" charset="0"/>
                </a:rPr>
                <a:t>+</a:t>
              </a:r>
              <a:endParaRPr lang="it-IT" altLang="it-IT" sz="2800" b="1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683" name="Text Box 33"/>
            <p:cNvSpPr txBox="1">
              <a:spLocks noChangeArrowheads="1"/>
            </p:cNvSpPr>
            <p:nvPr/>
          </p:nvSpPr>
          <p:spPr bwMode="auto">
            <a:xfrm>
              <a:off x="144" y="963"/>
              <a:ext cx="318" cy="4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4000" b="1" dirty="0">
                  <a:latin typeface="Comic Sans MS" panose="030F0702030302020204" pitchFamily="66" charset="0"/>
                  <a:sym typeface="Symbol" panose="05050102010706020507" pitchFamily="18" charset="2"/>
                </a:rPr>
                <a:t></a:t>
              </a:r>
              <a:endParaRPr lang="it-IT" altLang="it-IT" sz="4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3684" name="Text Box 123"/>
            <p:cNvSpPr txBox="1">
              <a:spLocks noChangeArrowheads="1"/>
            </p:cNvSpPr>
            <p:nvPr/>
          </p:nvSpPr>
          <p:spPr bwMode="auto">
            <a:xfrm>
              <a:off x="3251" y="1150"/>
              <a:ext cx="12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000" dirty="0">
                  <a:latin typeface="+mj-lt"/>
                </a:rPr>
                <a:t>Nuclei </a:t>
              </a:r>
              <a:r>
                <a:rPr lang="en-US" altLang="it-IT" sz="2000" dirty="0" err="1">
                  <a:latin typeface="+mj-lt"/>
                </a:rPr>
                <a:t>pesanti</a:t>
              </a:r>
              <a:endParaRPr lang="it-IT" altLang="it-IT" sz="2000" dirty="0">
                <a:latin typeface="+mj-lt"/>
              </a:endParaRPr>
            </a:p>
          </p:txBody>
        </p:sp>
      </p:grp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1752600" y="2527301"/>
            <a:ext cx="8353426" cy="927100"/>
            <a:chOff x="144" y="1592"/>
            <a:chExt cx="5262" cy="584"/>
          </a:xfrm>
        </p:grpSpPr>
        <p:sp>
          <p:nvSpPr>
            <p:cNvPr id="23625" name="Oval 34"/>
            <p:cNvSpPr>
              <a:spLocks noChangeArrowheads="1"/>
            </p:cNvSpPr>
            <p:nvPr/>
          </p:nvSpPr>
          <p:spPr bwMode="auto">
            <a:xfrm>
              <a:off x="624" y="184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26" name="Oval 35"/>
            <p:cNvSpPr>
              <a:spLocks noChangeArrowheads="1"/>
            </p:cNvSpPr>
            <p:nvPr/>
          </p:nvSpPr>
          <p:spPr bwMode="auto">
            <a:xfrm>
              <a:off x="624" y="164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27" name="Oval 36"/>
            <p:cNvSpPr>
              <a:spLocks noChangeArrowheads="1"/>
            </p:cNvSpPr>
            <p:nvPr/>
          </p:nvSpPr>
          <p:spPr bwMode="auto">
            <a:xfrm>
              <a:off x="768" y="164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28" name="Oval 37"/>
            <p:cNvSpPr>
              <a:spLocks noChangeArrowheads="1"/>
            </p:cNvSpPr>
            <p:nvPr/>
          </p:nvSpPr>
          <p:spPr bwMode="auto">
            <a:xfrm>
              <a:off x="672" y="174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29" name="Oval 38"/>
            <p:cNvSpPr>
              <a:spLocks noChangeArrowheads="1"/>
            </p:cNvSpPr>
            <p:nvPr/>
          </p:nvSpPr>
          <p:spPr bwMode="auto">
            <a:xfrm>
              <a:off x="864" y="174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30" name="Oval 39"/>
            <p:cNvSpPr>
              <a:spLocks noChangeArrowheads="1"/>
            </p:cNvSpPr>
            <p:nvPr/>
          </p:nvSpPr>
          <p:spPr bwMode="auto">
            <a:xfrm>
              <a:off x="720" y="193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31" name="Oval 40"/>
            <p:cNvSpPr>
              <a:spLocks noChangeArrowheads="1"/>
            </p:cNvSpPr>
            <p:nvPr/>
          </p:nvSpPr>
          <p:spPr bwMode="auto">
            <a:xfrm>
              <a:off x="720" y="1600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32" name="Oval 41"/>
            <p:cNvSpPr>
              <a:spLocks noChangeArrowheads="1"/>
            </p:cNvSpPr>
            <p:nvPr/>
          </p:nvSpPr>
          <p:spPr bwMode="auto">
            <a:xfrm>
              <a:off x="816" y="184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33" name="Oval 42"/>
            <p:cNvSpPr>
              <a:spLocks noChangeArrowheads="1"/>
            </p:cNvSpPr>
            <p:nvPr/>
          </p:nvSpPr>
          <p:spPr bwMode="auto">
            <a:xfrm>
              <a:off x="960" y="188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34" name="Oval 43"/>
            <p:cNvSpPr>
              <a:spLocks noChangeArrowheads="1"/>
            </p:cNvSpPr>
            <p:nvPr/>
          </p:nvSpPr>
          <p:spPr bwMode="auto">
            <a:xfrm>
              <a:off x="864" y="16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35" name="Oval 44"/>
            <p:cNvSpPr>
              <a:spLocks noChangeArrowheads="1"/>
            </p:cNvSpPr>
            <p:nvPr/>
          </p:nvSpPr>
          <p:spPr bwMode="auto">
            <a:xfrm>
              <a:off x="864" y="198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36" name="Oval 45"/>
            <p:cNvSpPr>
              <a:spLocks noChangeArrowheads="1"/>
            </p:cNvSpPr>
            <p:nvPr/>
          </p:nvSpPr>
          <p:spPr bwMode="auto">
            <a:xfrm>
              <a:off x="1008" y="1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37" name="Text Box 46"/>
            <p:cNvSpPr txBox="1">
              <a:spLocks noChangeArrowheads="1"/>
            </p:cNvSpPr>
            <p:nvPr/>
          </p:nvSpPr>
          <p:spPr bwMode="auto">
            <a:xfrm>
              <a:off x="144" y="1640"/>
              <a:ext cx="424" cy="4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4000" b="1" dirty="0">
                  <a:latin typeface="Comic Sans MS" panose="030F0702030302020204" pitchFamily="66" charset="0"/>
                  <a:sym typeface="Symbol" panose="05050102010706020507" pitchFamily="18" charset="2"/>
                </a:rPr>
                <a:t></a:t>
              </a:r>
              <a:r>
                <a:rPr lang="en-US" altLang="it-IT" sz="4000" b="1" baseline="30000" dirty="0">
                  <a:latin typeface="Comic Sans MS" panose="030F0702030302020204" pitchFamily="66" charset="0"/>
                  <a:sym typeface="Symbol" panose="05050102010706020507" pitchFamily="18" charset="2"/>
                </a:rPr>
                <a:t>-</a:t>
              </a:r>
              <a:endParaRPr lang="it-IT" altLang="it-IT" sz="4000" b="1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3638" name="Line 47"/>
            <p:cNvSpPr>
              <a:spLocks noChangeShapeType="1"/>
            </p:cNvSpPr>
            <p:nvPr/>
          </p:nvSpPr>
          <p:spPr bwMode="auto">
            <a:xfrm>
              <a:off x="1248" y="1880"/>
              <a:ext cx="336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39" name="Oval 48"/>
            <p:cNvSpPr>
              <a:spLocks noChangeArrowheads="1"/>
            </p:cNvSpPr>
            <p:nvPr/>
          </p:nvSpPr>
          <p:spPr bwMode="auto">
            <a:xfrm>
              <a:off x="1584" y="18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0" name="Oval 49"/>
            <p:cNvSpPr>
              <a:spLocks noChangeArrowheads="1"/>
            </p:cNvSpPr>
            <p:nvPr/>
          </p:nvSpPr>
          <p:spPr bwMode="auto">
            <a:xfrm>
              <a:off x="1584" y="164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1" name="Oval 50"/>
            <p:cNvSpPr>
              <a:spLocks noChangeArrowheads="1"/>
            </p:cNvSpPr>
            <p:nvPr/>
          </p:nvSpPr>
          <p:spPr bwMode="auto">
            <a:xfrm>
              <a:off x="1728" y="164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2" name="Oval 51"/>
            <p:cNvSpPr>
              <a:spLocks noChangeArrowheads="1"/>
            </p:cNvSpPr>
            <p:nvPr/>
          </p:nvSpPr>
          <p:spPr bwMode="auto">
            <a:xfrm>
              <a:off x="1632" y="173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3" name="Oval 52"/>
            <p:cNvSpPr>
              <a:spLocks noChangeArrowheads="1"/>
            </p:cNvSpPr>
            <p:nvPr/>
          </p:nvSpPr>
          <p:spPr bwMode="auto">
            <a:xfrm>
              <a:off x="1824" y="173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4" name="Oval 53"/>
            <p:cNvSpPr>
              <a:spLocks noChangeArrowheads="1"/>
            </p:cNvSpPr>
            <p:nvPr/>
          </p:nvSpPr>
          <p:spPr bwMode="auto">
            <a:xfrm>
              <a:off x="1680" y="192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5" name="Oval 54"/>
            <p:cNvSpPr>
              <a:spLocks noChangeArrowheads="1"/>
            </p:cNvSpPr>
            <p:nvPr/>
          </p:nvSpPr>
          <p:spPr bwMode="auto">
            <a:xfrm>
              <a:off x="1680" y="1592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6" name="Oval 55"/>
            <p:cNvSpPr>
              <a:spLocks noChangeArrowheads="1"/>
            </p:cNvSpPr>
            <p:nvPr/>
          </p:nvSpPr>
          <p:spPr bwMode="auto">
            <a:xfrm>
              <a:off x="1776" y="18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7" name="Oval 56"/>
            <p:cNvSpPr>
              <a:spLocks noChangeArrowheads="1"/>
            </p:cNvSpPr>
            <p:nvPr/>
          </p:nvSpPr>
          <p:spPr bwMode="auto">
            <a:xfrm>
              <a:off x="1920" y="18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8" name="Oval 57"/>
            <p:cNvSpPr>
              <a:spLocks noChangeArrowheads="1"/>
            </p:cNvSpPr>
            <p:nvPr/>
          </p:nvSpPr>
          <p:spPr bwMode="auto">
            <a:xfrm>
              <a:off x="1824" y="15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49" name="Oval 58"/>
            <p:cNvSpPr>
              <a:spLocks noChangeArrowheads="1"/>
            </p:cNvSpPr>
            <p:nvPr/>
          </p:nvSpPr>
          <p:spPr bwMode="auto">
            <a:xfrm>
              <a:off x="1824" y="197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50" name="Oval 59"/>
            <p:cNvSpPr>
              <a:spLocks noChangeArrowheads="1"/>
            </p:cNvSpPr>
            <p:nvPr/>
          </p:nvSpPr>
          <p:spPr bwMode="auto">
            <a:xfrm>
              <a:off x="1968" y="168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51" name="Rectangle 60"/>
            <p:cNvSpPr>
              <a:spLocks noChangeArrowheads="1"/>
            </p:cNvSpPr>
            <p:nvPr/>
          </p:nvSpPr>
          <p:spPr bwMode="auto">
            <a:xfrm>
              <a:off x="2208" y="1688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800" b="1">
                  <a:solidFill>
                    <a:srgbClr val="339933"/>
                  </a:solidFill>
                  <a:latin typeface="Comic Sans MS" panose="030F0702030302020204" pitchFamily="66" charset="0"/>
                </a:rPr>
                <a:t>+</a:t>
              </a:r>
              <a:endParaRPr lang="it-IT" altLang="it-IT" sz="2800" b="1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652" name="Oval 61"/>
            <p:cNvSpPr>
              <a:spLocks noChangeArrowheads="1"/>
            </p:cNvSpPr>
            <p:nvPr/>
          </p:nvSpPr>
          <p:spPr bwMode="auto">
            <a:xfrm>
              <a:off x="2496" y="183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53" name="Rectangle 62"/>
            <p:cNvSpPr>
              <a:spLocks noChangeArrowheads="1"/>
            </p:cNvSpPr>
            <p:nvPr/>
          </p:nvSpPr>
          <p:spPr bwMode="auto">
            <a:xfrm>
              <a:off x="2640" y="1688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800" b="1">
                  <a:solidFill>
                    <a:srgbClr val="339933"/>
                  </a:solidFill>
                  <a:latin typeface="Comic Sans MS" panose="030F0702030302020204" pitchFamily="66" charset="0"/>
                </a:rPr>
                <a:t>+</a:t>
              </a:r>
              <a:endParaRPr lang="it-IT" altLang="it-IT" sz="2800" b="1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654" name="Oval 63"/>
            <p:cNvSpPr>
              <a:spLocks noChangeArrowheads="1"/>
            </p:cNvSpPr>
            <p:nvPr/>
          </p:nvSpPr>
          <p:spPr bwMode="auto">
            <a:xfrm>
              <a:off x="2928" y="183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400">
                <a:solidFill>
                  <a:srgbClr val="800080"/>
                </a:solidFill>
              </a:endParaRPr>
            </a:p>
          </p:txBody>
        </p:sp>
        <p:sp>
          <p:nvSpPr>
            <p:cNvPr id="23655" name="Text Box 124"/>
            <p:cNvSpPr txBox="1">
              <a:spLocks noChangeArrowheads="1"/>
            </p:cNvSpPr>
            <p:nvPr/>
          </p:nvSpPr>
          <p:spPr bwMode="auto">
            <a:xfrm>
              <a:off x="3251" y="1786"/>
              <a:ext cx="21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000" dirty="0">
                  <a:latin typeface="+mj-lt"/>
                </a:rPr>
                <a:t>Nuclei con </a:t>
              </a:r>
              <a:r>
                <a:rPr lang="en-US" altLang="it-IT" sz="2000" dirty="0" err="1">
                  <a:latin typeface="+mj-lt"/>
                </a:rPr>
                <a:t>troppi</a:t>
              </a:r>
              <a:r>
                <a:rPr lang="en-US" altLang="it-IT" sz="2000" dirty="0">
                  <a:latin typeface="+mj-lt"/>
                </a:rPr>
                <a:t> </a:t>
              </a:r>
              <a:r>
                <a:rPr lang="en-US" altLang="it-IT" sz="2000" dirty="0" err="1">
                  <a:latin typeface="+mj-lt"/>
                </a:rPr>
                <a:t>neutroni</a:t>
              </a:r>
              <a:endParaRPr lang="it-IT" altLang="it-IT" sz="2000" dirty="0">
                <a:latin typeface="+mj-lt"/>
              </a:endParaRPr>
            </a:p>
          </p:txBody>
        </p:sp>
      </p:grp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1752600" y="3657601"/>
            <a:ext cx="8339138" cy="927100"/>
            <a:chOff x="144" y="2304"/>
            <a:chExt cx="5253" cy="584"/>
          </a:xfrm>
        </p:grpSpPr>
        <p:sp>
          <p:nvSpPr>
            <p:cNvPr id="23593" name="Oval 64"/>
            <p:cNvSpPr>
              <a:spLocks noChangeArrowheads="1"/>
            </p:cNvSpPr>
            <p:nvPr/>
          </p:nvSpPr>
          <p:spPr bwMode="auto">
            <a:xfrm>
              <a:off x="624" y="255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94" name="Oval 65"/>
            <p:cNvSpPr>
              <a:spLocks noChangeArrowheads="1"/>
            </p:cNvSpPr>
            <p:nvPr/>
          </p:nvSpPr>
          <p:spPr bwMode="auto">
            <a:xfrm>
              <a:off x="624" y="23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95" name="Oval 66"/>
            <p:cNvSpPr>
              <a:spLocks noChangeArrowheads="1"/>
            </p:cNvSpPr>
            <p:nvPr/>
          </p:nvSpPr>
          <p:spPr bwMode="auto">
            <a:xfrm>
              <a:off x="768" y="23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96" name="Oval 67"/>
            <p:cNvSpPr>
              <a:spLocks noChangeArrowheads="1"/>
            </p:cNvSpPr>
            <p:nvPr/>
          </p:nvSpPr>
          <p:spPr bwMode="auto">
            <a:xfrm>
              <a:off x="672" y="245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97" name="Oval 68"/>
            <p:cNvSpPr>
              <a:spLocks noChangeArrowheads="1"/>
            </p:cNvSpPr>
            <p:nvPr/>
          </p:nvSpPr>
          <p:spPr bwMode="auto">
            <a:xfrm>
              <a:off x="864" y="245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98" name="Oval 69"/>
            <p:cNvSpPr>
              <a:spLocks noChangeArrowheads="1"/>
            </p:cNvSpPr>
            <p:nvPr/>
          </p:nvSpPr>
          <p:spPr bwMode="auto">
            <a:xfrm>
              <a:off x="720" y="264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99" name="Oval 70"/>
            <p:cNvSpPr>
              <a:spLocks noChangeArrowheads="1"/>
            </p:cNvSpPr>
            <p:nvPr/>
          </p:nvSpPr>
          <p:spPr bwMode="auto">
            <a:xfrm>
              <a:off x="720" y="2312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00" name="Oval 71"/>
            <p:cNvSpPr>
              <a:spLocks noChangeArrowheads="1"/>
            </p:cNvSpPr>
            <p:nvPr/>
          </p:nvSpPr>
          <p:spPr bwMode="auto">
            <a:xfrm>
              <a:off x="816" y="255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01" name="Oval 72"/>
            <p:cNvSpPr>
              <a:spLocks noChangeArrowheads="1"/>
            </p:cNvSpPr>
            <p:nvPr/>
          </p:nvSpPr>
          <p:spPr bwMode="auto">
            <a:xfrm>
              <a:off x="960" y="260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02" name="Oval 73"/>
            <p:cNvSpPr>
              <a:spLocks noChangeArrowheads="1"/>
            </p:cNvSpPr>
            <p:nvPr/>
          </p:nvSpPr>
          <p:spPr bwMode="auto">
            <a:xfrm>
              <a:off x="864" y="231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03" name="Oval 74"/>
            <p:cNvSpPr>
              <a:spLocks noChangeArrowheads="1"/>
            </p:cNvSpPr>
            <p:nvPr/>
          </p:nvSpPr>
          <p:spPr bwMode="auto">
            <a:xfrm>
              <a:off x="864" y="269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04" name="Oval 75"/>
            <p:cNvSpPr>
              <a:spLocks noChangeArrowheads="1"/>
            </p:cNvSpPr>
            <p:nvPr/>
          </p:nvSpPr>
          <p:spPr bwMode="auto">
            <a:xfrm>
              <a:off x="1008" y="2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05" name="Text Box 76"/>
            <p:cNvSpPr txBox="1">
              <a:spLocks noChangeArrowheads="1"/>
            </p:cNvSpPr>
            <p:nvPr/>
          </p:nvSpPr>
          <p:spPr bwMode="auto">
            <a:xfrm>
              <a:off x="144" y="2312"/>
              <a:ext cx="424" cy="4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4000" b="1" dirty="0">
                  <a:latin typeface="Comic Sans MS" panose="030F0702030302020204" pitchFamily="66" charset="0"/>
                  <a:sym typeface="Symbol" panose="05050102010706020507" pitchFamily="18" charset="2"/>
                </a:rPr>
                <a:t></a:t>
              </a:r>
              <a:r>
                <a:rPr lang="en-US" altLang="it-IT" sz="4000" b="1" baseline="30000" dirty="0">
                  <a:latin typeface="Comic Sans MS" panose="030F0702030302020204" pitchFamily="66" charset="0"/>
                  <a:sym typeface="Symbol" panose="05050102010706020507" pitchFamily="18" charset="2"/>
                </a:rPr>
                <a:t>+</a:t>
              </a:r>
              <a:endParaRPr lang="it-IT" altLang="it-IT" sz="4000" b="1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3606" name="Line 77"/>
            <p:cNvSpPr>
              <a:spLocks noChangeShapeType="1"/>
            </p:cNvSpPr>
            <p:nvPr/>
          </p:nvSpPr>
          <p:spPr bwMode="auto">
            <a:xfrm>
              <a:off x="1248" y="2592"/>
              <a:ext cx="336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07" name="Oval 78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08" name="Oval 79"/>
            <p:cNvSpPr>
              <a:spLocks noChangeArrowheads="1"/>
            </p:cNvSpPr>
            <p:nvPr/>
          </p:nvSpPr>
          <p:spPr bwMode="auto">
            <a:xfrm>
              <a:off x="1584" y="235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09" name="Oval 80"/>
            <p:cNvSpPr>
              <a:spLocks noChangeArrowheads="1"/>
            </p:cNvSpPr>
            <p:nvPr/>
          </p:nvSpPr>
          <p:spPr bwMode="auto">
            <a:xfrm>
              <a:off x="1728" y="235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0" name="Oval 81"/>
            <p:cNvSpPr>
              <a:spLocks noChangeArrowheads="1"/>
            </p:cNvSpPr>
            <p:nvPr/>
          </p:nvSpPr>
          <p:spPr bwMode="auto">
            <a:xfrm>
              <a:off x="1632" y="244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1" name="Oval 82"/>
            <p:cNvSpPr>
              <a:spLocks noChangeArrowheads="1"/>
            </p:cNvSpPr>
            <p:nvPr/>
          </p:nvSpPr>
          <p:spPr bwMode="auto">
            <a:xfrm>
              <a:off x="1824" y="244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2" name="Oval 83"/>
            <p:cNvSpPr>
              <a:spLocks noChangeArrowheads="1"/>
            </p:cNvSpPr>
            <p:nvPr/>
          </p:nvSpPr>
          <p:spPr bwMode="auto">
            <a:xfrm>
              <a:off x="1680" y="2640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3" name="Oval 84"/>
            <p:cNvSpPr>
              <a:spLocks noChangeArrowheads="1"/>
            </p:cNvSpPr>
            <p:nvPr/>
          </p:nvSpPr>
          <p:spPr bwMode="auto">
            <a:xfrm>
              <a:off x="1680" y="230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4" name="Oval 85"/>
            <p:cNvSpPr>
              <a:spLocks noChangeArrowheads="1"/>
            </p:cNvSpPr>
            <p:nvPr/>
          </p:nvSpPr>
          <p:spPr bwMode="auto">
            <a:xfrm>
              <a:off x="1776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5" name="Oval 86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6" name="Oval 87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7" name="Oval 88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8" name="Oval 89"/>
            <p:cNvSpPr>
              <a:spLocks noChangeArrowheads="1"/>
            </p:cNvSpPr>
            <p:nvPr/>
          </p:nvSpPr>
          <p:spPr bwMode="auto">
            <a:xfrm>
              <a:off x="1968" y="240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19" name="Rectangle 90"/>
            <p:cNvSpPr>
              <a:spLocks noChangeArrowheads="1"/>
            </p:cNvSpPr>
            <p:nvPr/>
          </p:nvSpPr>
          <p:spPr bwMode="auto">
            <a:xfrm>
              <a:off x="2208" y="2400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800" b="1">
                  <a:solidFill>
                    <a:srgbClr val="339933"/>
                  </a:solidFill>
                  <a:latin typeface="Comic Sans MS" panose="030F0702030302020204" pitchFamily="66" charset="0"/>
                </a:rPr>
                <a:t>+</a:t>
              </a:r>
              <a:endParaRPr lang="it-IT" altLang="it-IT" sz="2800" b="1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620" name="Oval 91"/>
            <p:cNvSpPr>
              <a:spLocks noChangeArrowheads="1"/>
            </p:cNvSpPr>
            <p:nvPr/>
          </p:nvSpPr>
          <p:spPr bwMode="auto">
            <a:xfrm>
              <a:off x="2496" y="254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621" name="Rectangle 92"/>
            <p:cNvSpPr>
              <a:spLocks noChangeArrowheads="1"/>
            </p:cNvSpPr>
            <p:nvPr/>
          </p:nvSpPr>
          <p:spPr bwMode="auto">
            <a:xfrm>
              <a:off x="2640" y="2400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800" b="1">
                  <a:solidFill>
                    <a:srgbClr val="339933"/>
                  </a:solidFill>
                  <a:latin typeface="Comic Sans MS" panose="030F0702030302020204" pitchFamily="66" charset="0"/>
                </a:rPr>
                <a:t>+</a:t>
              </a:r>
              <a:endParaRPr lang="it-IT" altLang="it-IT" sz="2800" b="1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622" name="Oval 93"/>
            <p:cNvSpPr>
              <a:spLocks noChangeArrowheads="1"/>
            </p:cNvSpPr>
            <p:nvPr/>
          </p:nvSpPr>
          <p:spPr bwMode="auto">
            <a:xfrm>
              <a:off x="2928" y="254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400">
                <a:solidFill>
                  <a:srgbClr val="800080"/>
                </a:solidFill>
              </a:endParaRPr>
            </a:p>
          </p:txBody>
        </p:sp>
        <p:sp>
          <p:nvSpPr>
            <p:cNvPr id="23623" name="Text Box 125"/>
            <p:cNvSpPr txBox="1">
              <a:spLocks noChangeArrowheads="1"/>
            </p:cNvSpPr>
            <p:nvPr/>
          </p:nvSpPr>
          <p:spPr bwMode="auto">
            <a:xfrm>
              <a:off x="3251" y="2475"/>
              <a:ext cx="21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000" dirty="0">
                  <a:latin typeface="+mj-lt"/>
                </a:rPr>
                <a:t>Nuclei con </a:t>
              </a:r>
              <a:r>
                <a:rPr lang="en-US" altLang="it-IT" sz="2000" dirty="0" err="1">
                  <a:latin typeface="+mj-lt"/>
                </a:rPr>
                <a:t>pochi</a:t>
              </a:r>
              <a:r>
                <a:rPr lang="en-US" altLang="it-IT" sz="2000" dirty="0">
                  <a:latin typeface="+mj-lt"/>
                </a:rPr>
                <a:t> </a:t>
              </a:r>
              <a:r>
                <a:rPr lang="en-US" altLang="it-IT" sz="2000" dirty="0" err="1">
                  <a:latin typeface="+mj-lt"/>
                </a:rPr>
                <a:t>neutroni</a:t>
              </a:r>
              <a:endParaRPr lang="it-IT" altLang="it-IT" sz="2000" dirty="0">
                <a:latin typeface="+mj-lt"/>
              </a:endParaRPr>
            </a:p>
          </p:txBody>
        </p:sp>
      </p:grp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1752600" y="4724401"/>
            <a:ext cx="9215438" cy="927100"/>
            <a:chOff x="144" y="2976"/>
            <a:chExt cx="5805" cy="584"/>
          </a:xfrm>
        </p:grpSpPr>
        <p:sp>
          <p:nvSpPr>
            <p:cNvPr id="23563" name="Oval 95"/>
            <p:cNvSpPr>
              <a:spLocks noChangeArrowheads="1"/>
            </p:cNvSpPr>
            <p:nvPr/>
          </p:nvSpPr>
          <p:spPr bwMode="auto">
            <a:xfrm>
              <a:off x="624" y="322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64" name="Oval 96"/>
            <p:cNvSpPr>
              <a:spLocks noChangeArrowheads="1"/>
            </p:cNvSpPr>
            <p:nvPr/>
          </p:nvSpPr>
          <p:spPr bwMode="auto">
            <a:xfrm>
              <a:off x="624" y="30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65" name="Oval 97"/>
            <p:cNvSpPr>
              <a:spLocks noChangeArrowheads="1"/>
            </p:cNvSpPr>
            <p:nvPr/>
          </p:nvSpPr>
          <p:spPr bwMode="auto">
            <a:xfrm>
              <a:off x="768" y="303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66" name="Oval 98"/>
            <p:cNvSpPr>
              <a:spLocks noChangeArrowheads="1"/>
            </p:cNvSpPr>
            <p:nvPr/>
          </p:nvSpPr>
          <p:spPr bwMode="auto">
            <a:xfrm>
              <a:off x="672" y="312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67" name="Oval 99"/>
            <p:cNvSpPr>
              <a:spLocks noChangeArrowheads="1"/>
            </p:cNvSpPr>
            <p:nvPr/>
          </p:nvSpPr>
          <p:spPr bwMode="auto">
            <a:xfrm>
              <a:off x="864" y="312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68" name="Oval 100"/>
            <p:cNvSpPr>
              <a:spLocks noChangeArrowheads="1"/>
            </p:cNvSpPr>
            <p:nvPr/>
          </p:nvSpPr>
          <p:spPr bwMode="auto">
            <a:xfrm>
              <a:off x="720" y="3320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69" name="Oval 101"/>
            <p:cNvSpPr>
              <a:spLocks noChangeArrowheads="1"/>
            </p:cNvSpPr>
            <p:nvPr/>
          </p:nvSpPr>
          <p:spPr bwMode="auto">
            <a:xfrm>
              <a:off x="720" y="2984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70" name="Oval 102"/>
            <p:cNvSpPr>
              <a:spLocks noChangeArrowheads="1"/>
            </p:cNvSpPr>
            <p:nvPr/>
          </p:nvSpPr>
          <p:spPr bwMode="auto">
            <a:xfrm>
              <a:off x="816" y="322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71" name="Oval 103"/>
            <p:cNvSpPr>
              <a:spLocks noChangeArrowheads="1"/>
            </p:cNvSpPr>
            <p:nvPr/>
          </p:nvSpPr>
          <p:spPr bwMode="auto">
            <a:xfrm>
              <a:off x="960" y="32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72" name="Oval 104"/>
            <p:cNvSpPr>
              <a:spLocks noChangeArrowheads="1"/>
            </p:cNvSpPr>
            <p:nvPr/>
          </p:nvSpPr>
          <p:spPr bwMode="auto">
            <a:xfrm>
              <a:off x="864" y="29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73" name="Oval 105"/>
            <p:cNvSpPr>
              <a:spLocks noChangeArrowheads="1"/>
            </p:cNvSpPr>
            <p:nvPr/>
          </p:nvSpPr>
          <p:spPr bwMode="auto">
            <a:xfrm>
              <a:off x="864" y="336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74" name="Oval 106"/>
            <p:cNvSpPr>
              <a:spLocks noChangeArrowheads="1"/>
            </p:cNvSpPr>
            <p:nvPr/>
          </p:nvSpPr>
          <p:spPr bwMode="auto">
            <a:xfrm>
              <a:off x="1020" y="3098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75" name="Text Box 107"/>
            <p:cNvSpPr txBox="1">
              <a:spLocks noChangeArrowheads="1"/>
            </p:cNvSpPr>
            <p:nvPr/>
          </p:nvSpPr>
          <p:spPr bwMode="auto">
            <a:xfrm>
              <a:off x="144" y="2984"/>
              <a:ext cx="248" cy="4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4000" b="1" dirty="0">
                  <a:latin typeface="Comic Sans MS" panose="030F0702030302020204" pitchFamily="66" charset="0"/>
                  <a:sym typeface="Symbol" panose="05050102010706020507" pitchFamily="18" charset="2"/>
                </a:rPr>
                <a:t></a:t>
              </a:r>
              <a:endParaRPr lang="it-IT" altLang="it-IT" sz="4000" b="1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3576" name="Line 108"/>
            <p:cNvSpPr>
              <a:spLocks noChangeShapeType="1"/>
            </p:cNvSpPr>
            <p:nvPr/>
          </p:nvSpPr>
          <p:spPr bwMode="auto">
            <a:xfrm>
              <a:off x="1248" y="3264"/>
              <a:ext cx="336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77" name="Oval 109"/>
            <p:cNvSpPr>
              <a:spLocks noChangeArrowheads="1"/>
            </p:cNvSpPr>
            <p:nvPr/>
          </p:nvSpPr>
          <p:spPr bwMode="auto">
            <a:xfrm>
              <a:off x="1584" y="321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78" name="Oval 110"/>
            <p:cNvSpPr>
              <a:spLocks noChangeArrowheads="1"/>
            </p:cNvSpPr>
            <p:nvPr/>
          </p:nvSpPr>
          <p:spPr bwMode="auto">
            <a:xfrm>
              <a:off x="1584" y="302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79" name="Oval 111"/>
            <p:cNvSpPr>
              <a:spLocks noChangeArrowheads="1"/>
            </p:cNvSpPr>
            <p:nvPr/>
          </p:nvSpPr>
          <p:spPr bwMode="auto">
            <a:xfrm>
              <a:off x="1728" y="302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0" name="Oval 112"/>
            <p:cNvSpPr>
              <a:spLocks noChangeArrowheads="1"/>
            </p:cNvSpPr>
            <p:nvPr/>
          </p:nvSpPr>
          <p:spPr bwMode="auto">
            <a:xfrm>
              <a:off x="1632" y="3120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1" name="Oval 113"/>
            <p:cNvSpPr>
              <a:spLocks noChangeArrowheads="1"/>
            </p:cNvSpPr>
            <p:nvPr/>
          </p:nvSpPr>
          <p:spPr bwMode="auto">
            <a:xfrm>
              <a:off x="1824" y="3120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2" name="Oval 114"/>
            <p:cNvSpPr>
              <a:spLocks noChangeArrowheads="1"/>
            </p:cNvSpPr>
            <p:nvPr/>
          </p:nvSpPr>
          <p:spPr bwMode="auto">
            <a:xfrm>
              <a:off x="1680" y="3312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3" name="Oval 115"/>
            <p:cNvSpPr>
              <a:spLocks noChangeArrowheads="1"/>
            </p:cNvSpPr>
            <p:nvPr/>
          </p:nvSpPr>
          <p:spPr bwMode="auto">
            <a:xfrm>
              <a:off x="1680" y="2976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4" name="Oval 116"/>
            <p:cNvSpPr>
              <a:spLocks noChangeArrowheads="1"/>
            </p:cNvSpPr>
            <p:nvPr/>
          </p:nvSpPr>
          <p:spPr bwMode="auto">
            <a:xfrm>
              <a:off x="1776" y="321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5" name="Oval 117"/>
            <p:cNvSpPr>
              <a:spLocks noChangeArrowheads="1"/>
            </p:cNvSpPr>
            <p:nvPr/>
          </p:nvSpPr>
          <p:spPr bwMode="auto">
            <a:xfrm>
              <a:off x="1920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6" name="Oval 118"/>
            <p:cNvSpPr>
              <a:spLocks noChangeArrowheads="1"/>
            </p:cNvSpPr>
            <p:nvPr/>
          </p:nvSpPr>
          <p:spPr bwMode="auto">
            <a:xfrm>
              <a:off x="1824" y="29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7" name="Oval 119"/>
            <p:cNvSpPr>
              <a:spLocks noChangeArrowheads="1"/>
            </p:cNvSpPr>
            <p:nvPr/>
          </p:nvSpPr>
          <p:spPr bwMode="auto">
            <a:xfrm>
              <a:off x="1824" y="3360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8" name="Oval 120"/>
            <p:cNvSpPr>
              <a:spLocks noChangeArrowheads="1"/>
            </p:cNvSpPr>
            <p:nvPr/>
          </p:nvSpPr>
          <p:spPr bwMode="auto">
            <a:xfrm>
              <a:off x="1968" y="3072"/>
              <a:ext cx="192" cy="192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89" name="Rectangle 121"/>
            <p:cNvSpPr>
              <a:spLocks noChangeArrowheads="1"/>
            </p:cNvSpPr>
            <p:nvPr/>
          </p:nvSpPr>
          <p:spPr bwMode="auto">
            <a:xfrm>
              <a:off x="2208" y="307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800" b="1">
                  <a:solidFill>
                    <a:srgbClr val="339933"/>
                  </a:solidFill>
                  <a:latin typeface="Comic Sans MS" panose="030F0702030302020204" pitchFamily="66" charset="0"/>
                </a:rPr>
                <a:t>+</a:t>
              </a:r>
              <a:endParaRPr lang="it-IT" altLang="it-IT" sz="2800" b="1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590" name="AutoShape 122"/>
            <p:cNvSpPr>
              <a:spLocks noChangeArrowheads="1"/>
            </p:cNvSpPr>
            <p:nvPr/>
          </p:nvSpPr>
          <p:spPr bwMode="auto">
            <a:xfrm>
              <a:off x="2496" y="3205"/>
              <a:ext cx="240" cy="192"/>
            </a:xfrm>
            <a:prstGeom prst="lightningBol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591" name="Text Box 126"/>
            <p:cNvSpPr txBox="1">
              <a:spLocks noChangeArrowheads="1"/>
            </p:cNvSpPr>
            <p:nvPr/>
          </p:nvSpPr>
          <p:spPr bwMode="auto">
            <a:xfrm>
              <a:off x="3218" y="3179"/>
              <a:ext cx="27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2000" dirty="0" err="1">
                  <a:latin typeface="+mj-lt"/>
                </a:rPr>
                <a:t>Spesso</a:t>
              </a:r>
              <a:r>
                <a:rPr lang="en-US" altLang="it-IT" sz="2000" dirty="0">
                  <a:latin typeface="+mj-lt"/>
                </a:rPr>
                <a:t> </a:t>
              </a:r>
              <a:r>
                <a:rPr lang="en-US" altLang="it-IT" sz="2000" dirty="0" err="1">
                  <a:latin typeface="+mj-lt"/>
                </a:rPr>
                <a:t>dopo</a:t>
              </a:r>
              <a:r>
                <a:rPr lang="en-US" altLang="it-IT" sz="2000" dirty="0">
                  <a:latin typeface="+mj-lt"/>
                </a:rPr>
                <a:t> </a:t>
              </a:r>
              <a:r>
                <a:rPr lang="en-US" altLang="it-IT" sz="2000" dirty="0" err="1">
                  <a:latin typeface="+mj-lt"/>
                </a:rPr>
                <a:t>decadimento</a:t>
              </a:r>
              <a:r>
                <a:rPr lang="en-US" altLang="it-IT" sz="2000" dirty="0">
                  <a:latin typeface="+mj-lt"/>
                </a:rPr>
                <a:t> </a:t>
              </a:r>
              <a:r>
                <a:rPr lang="en-US" altLang="it-IT" sz="2000" dirty="0">
                  <a:latin typeface="+mj-lt"/>
                  <a:sym typeface="Symbol" panose="05050102010706020507" pitchFamily="18" charset="2"/>
                </a:rPr>
                <a:t> o </a:t>
              </a:r>
              <a:r>
                <a:rPr lang="en-US" altLang="it-IT" sz="2000" dirty="0">
                  <a:latin typeface="+mj-lt"/>
                </a:rPr>
                <a:t> </a:t>
              </a:r>
              <a:endParaRPr lang="it-IT" altLang="it-IT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8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00139"/>
            <a:ext cx="8610600" cy="1293028"/>
          </a:xfrm>
        </p:spPr>
        <p:txBody>
          <a:bodyPr/>
          <a:lstStyle/>
          <a:p>
            <a:r>
              <a:rPr lang="it-IT" dirty="0" smtClean="0"/>
              <a:t>Fusione nucleare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In </a:t>
            </a:r>
            <a:r>
              <a:rPr lang="it-IT" dirty="0" smtClean="0"/>
              <a:t>fisica nucleare</a:t>
            </a:r>
            <a:r>
              <a:rPr lang="it-IT" dirty="0"/>
              <a:t> la </a:t>
            </a:r>
            <a:r>
              <a:rPr lang="it-IT" dirty="0" smtClean="0"/>
              <a:t>fusione nucleare</a:t>
            </a:r>
            <a:r>
              <a:rPr lang="it-IT" dirty="0"/>
              <a:t> è il processo di </a:t>
            </a:r>
            <a:r>
              <a:rPr lang="it-IT" dirty="0" smtClean="0"/>
              <a:t>reazione nucleare</a:t>
            </a:r>
            <a:r>
              <a:rPr lang="it-IT" dirty="0"/>
              <a:t> attraverso il quale </a:t>
            </a:r>
            <a:r>
              <a:rPr lang="it-IT" dirty="0" smtClean="0"/>
              <a:t>i</a:t>
            </a:r>
            <a:r>
              <a:rPr lang="it-IT" dirty="0"/>
              <a:t> </a:t>
            </a:r>
            <a:r>
              <a:rPr lang="it-IT" dirty="0" smtClean="0">
                <a:solidFill>
                  <a:srgbClr val="FF0000"/>
                </a:solidFill>
              </a:rPr>
              <a:t>nuclei</a:t>
            </a:r>
            <a:r>
              <a:rPr lang="it-IT" dirty="0"/>
              <a:t> di due o più </a:t>
            </a:r>
            <a:r>
              <a:rPr lang="it-IT" dirty="0" smtClean="0"/>
              <a:t>atomi</a:t>
            </a:r>
            <a:r>
              <a:rPr lang="it-IT" dirty="0"/>
              <a:t> vengono avvicinati o compressi a tal punto da far prevalere </a:t>
            </a:r>
            <a:r>
              <a:rPr lang="it-IT" dirty="0" smtClean="0"/>
              <a:t>l‘</a:t>
            </a:r>
            <a:r>
              <a:rPr lang="it-IT" dirty="0" smtClean="0">
                <a:solidFill>
                  <a:srgbClr val="FF0000"/>
                </a:solidFill>
              </a:rPr>
              <a:t>interazione</a:t>
            </a:r>
            <a:r>
              <a:rPr lang="it-IT" dirty="0"/>
              <a:t> </a:t>
            </a:r>
            <a:r>
              <a:rPr lang="it-IT" dirty="0" smtClean="0"/>
              <a:t>forte </a:t>
            </a:r>
            <a:r>
              <a:rPr lang="it-IT" dirty="0" smtClean="0"/>
              <a:t>sulla</a:t>
            </a:r>
            <a:r>
              <a:rPr lang="it-IT" dirty="0"/>
              <a:t> </a:t>
            </a:r>
            <a:r>
              <a:rPr lang="it-IT" dirty="0" smtClean="0">
                <a:solidFill>
                  <a:srgbClr val="FF0000"/>
                </a:solidFill>
              </a:rPr>
              <a:t>repulsione elettromagnetica</a:t>
            </a:r>
            <a:r>
              <a:rPr lang="it-IT" dirty="0" smtClean="0"/>
              <a:t>, </a:t>
            </a:r>
            <a:r>
              <a:rPr lang="it-IT" dirty="0"/>
              <a:t>unendosi tra loro e generando un nucleo di massa minore della somma delle masse dei nuclei reagenti nonché, talvolta, uno o più </a:t>
            </a:r>
            <a:r>
              <a:rPr lang="it-IT" dirty="0" smtClean="0">
                <a:solidFill>
                  <a:srgbClr val="FF0000"/>
                </a:solidFill>
              </a:rPr>
              <a:t>neutroni</a:t>
            </a:r>
            <a:r>
              <a:rPr lang="it-IT" dirty="0"/>
              <a:t> liberi; la fusione di elementi </a:t>
            </a:r>
            <a:r>
              <a:rPr lang="it-IT" dirty="0">
                <a:solidFill>
                  <a:srgbClr val="FF0000"/>
                </a:solidFill>
              </a:rPr>
              <a:t>fino</a:t>
            </a:r>
            <a:r>
              <a:rPr lang="it-IT" dirty="0"/>
              <a:t> ai </a:t>
            </a:r>
            <a:r>
              <a:rPr lang="it-IT" dirty="0" smtClean="0"/>
              <a:t>numeri atomici</a:t>
            </a:r>
            <a:r>
              <a:rPr lang="it-IT" dirty="0"/>
              <a:t> </a:t>
            </a:r>
            <a:r>
              <a:rPr lang="it-IT" dirty="0">
                <a:solidFill>
                  <a:srgbClr val="FF0000"/>
                </a:solidFill>
              </a:rPr>
              <a:t>26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28</a:t>
            </a:r>
            <a:r>
              <a:rPr lang="it-IT" dirty="0"/>
              <a:t> </a:t>
            </a:r>
            <a:r>
              <a:rPr lang="it-IT" dirty="0" smtClean="0"/>
              <a:t>(ferro e nichel) </a:t>
            </a:r>
            <a:r>
              <a:rPr lang="it-IT" dirty="0"/>
              <a:t>è </a:t>
            </a:r>
            <a:r>
              <a:rPr lang="it-IT" dirty="0" smtClean="0">
                <a:solidFill>
                  <a:srgbClr val="FF0000"/>
                </a:solidFill>
              </a:rPr>
              <a:t>esoenergetica</a:t>
            </a:r>
            <a:r>
              <a:rPr lang="it-IT" dirty="0" smtClean="0"/>
              <a:t>, </a:t>
            </a:r>
            <a:r>
              <a:rPr lang="it-IT" dirty="0"/>
              <a:t>ossia emette più energia di quanta ne richieda il processo di compressione</a:t>
            </a:r>
            <a:r>
              <a:rPr lang="it-IT" dirty="0" smtClean="0"/>
              <a:t>,</a:t>
            </a:r>
            <a:r>
              <a:rPr lang="it-IT" dirty="0"/>
              <a:t> oltre </a:t>
            </a:r>
            <a:r>
              <a:rPr lang="it-IT" dirty="0" smtClean="0"/>
              <a:t>è </a:t>
            </a:r>
            <a:r>
              <a:rPr lang="it-IT" dirty="0" smtClean="0">
                <a:solidFill>
                  <a:srgbClr val="FF0000"/>
                </a:solidFill>
              </a:rPr>
              <a:t>endoenergetica</a:t>
            </a:r>
            <a:r>
              <a:rPr lang="it-IT" dirty="0" smtClean="0"/>
              <a:t>, </a:t>
            </a:r>
            <a:r>
              <a:rPr lang="it-IT" dirty="0"/>
              <a:t>cioè assorbe energia (per la costituzione di nuclei atomici più pesanti).</a:t>
            </a:r>
          </a:p>
          <a:p>
            <a:r>
              <a:rPr lang="it-IT" dirty="0"/>
              <a:t>Il processo di fusione è il meccanismo che alimenta il </a:t>
            </a:r>
            <a:r>
              <a:rPr lang="it-IT" dirty="0" smtClean="0"/>
              <a:t>Sole</a:t>
            </a:r>
            <a:r>
              <a:rPr lang="it-IT" dirty="0"/>
              <a:t> e le altre </a:t>
            </a:r>
            <a:r>
              <a:rPr lang="it-IT" dirty="0" smtClean="0"/>
              <a:t>stelle; </a:t>
            </a:r>
            <a:r>
              <a:rPr lang="it-IT" dirty="0"/>
              <a:t>all'interno di esse - per il tramite della </a:t>
            </a:r>
            <a:r>
              <a:rPr lang="it-IT" dirty="0" err="1" smtClean="0">
                <a:solidFill>
                  <a:srgbClr val="FF0000"/>
                </a:solidFill>
              </a:rPr>
              <a:t>nucleosintesi</a:t>
            </a:r>
            <a:r>
              <a:rPr lang="it-IT" dirty="0"/>
              <a:t> - si generano tutti gli </a:t>
            </a:r>
            <a:r>
              <a:rPr lang="it-IT" dirty="0" smtClean="0"/>
              <a:t>elementi</a:t>
            </a:r>
            <a:r>
              <a:rPr lang="it-IT" dirty="0"/>
              <a:t> </a:t>
            </a:r>
            <a:r>
              <a:rPr lang="it-IT" dirty="0" smtClean="0"/>
              <a:t>che </a:t>
            </a:r>
            <a:r>
              <a:rPr lang="it-IT" dirty="0"/>
              <a:t>costituiscono </a:t>
            </a:r>
            <a:r>
              <a:rPr lang="it-IT" dirty="0" smtClean="0"/>
              <a:t>l‘universo,</a:t>
            </a:r>
            <a:r>
              <a:rPr lang="it-IT" dirty="0"/>
              <a:t> dall'elio fino </a:t>
            </a:r>
            <a:r>
              <a:rPr lang="it-IT" dirty="0" smtClean="0"/>
              <a:t>all‘uranio,</a:t>
            </a:r>
            <a:r>
              <a:rPr lang="it-IT" dirty="0"/>
              <a:t> ed è stata riprodotta dall'uomo con la realizzazione </a:t>
            </a:r>
            <a:r>
              <a:rPr lang="it-IT" dirty="0" smtClean="0"/>
              <a:t>della </a:t>
            </a:r>
            <a:r>
              <a:rPr lang="it-IT" dirty="0" smtClean="0">
                <a:solidFill>
                  <a:srgbClr val="FF0000"/>
                </a:solidFill>
              </a:rPr>
              <a:t>bomba </a:t>
            </a:r>
            <a:r>
              <a:rPr lang="it-IT" dirty="0">
                <a:solidFill>
                  <a:srgbClr val="FF0000"/>
                </a:solidFill>
              </a:rPr>
              <a:t>H</a:t>
            </a:r>
            <a:r>
              <a:rPr lang="it-IT" dirty="0"/>
              <a:t>. Studi sono in corso per riprodurre a fini energetici e a scala industriale fenomeni di fusione nucleare controllata in </a:t>
            </a:r>
            <a:r>
              <a:rPr lang="it-IT" dirty="0" smtClean="0"/>
              <a:t>appositi reattori </a:t>
            </a:r>
            <a:r>
              <a:rPr lang="it-IT" dirty="0"/>
              <a:t>nucleari a fusione.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341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80" y="293063"/>
            <a:ext cx="8610600" cy="1293028"/>
          </a:xfrm>
        </p:spPr>
        <p:txBody>
          <a:bodyPr/>
          <a:lstStyle/>
          <a:p>
            <a:r>
              <a:rPr lang="it-IT" dirty="0" smtClean="0"/>
              <a:t>Esempi di reazione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67" y="1586091"/>
            <a:ext cx="7179917" cy="4988642"/>
          </a:xfrm>
        </p:spPr>
      </p:pic>
    </p:spTree>
    <p:extLst>
      <p:ext uri="{BB962C8B-B14F-4D97-AF65-F5344CB8AC3E}">
        <p14:creationId xmlns:p14="http://schemas.microsoft.com/office/powerpoint/2010/main" val="382843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0868" y="356410"/>
            <a:ext cx="8610600" cy="1293028"/>
          </a:xfrm>
        </p:spPr>
        <p:txBody>
          <a:bodyPr/>
          <a:lstStyle/>
          <a:p>
            <a:r>
              <a:rPr lang="it-IT" dirty="0" smtClean="0"/>
              <a:t>Fotomoltiplicatore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dirty="0"/>
              <a:t>Un tubo fotomoltiplicatore è un rivelatore elettronico di luce estremamente sensibile nell'ultravioletto, in luce visibile e nel vicino infrarosso. Il dispositivo è talmente sensibile da potere rilevare un singolo fotone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37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474" y="328274"/>
            <a:ext cx="11900095" cy="1293028"/>
          </a:xfrm>
        </p:spPr>
        <p:txBody>
          <a:bodyPr/>
          <a:lstStyle/>
          <a:p>
            <a:r>
              <a:rPr lang="it-IT" dirty="0" smtClean="0"/>
              <a:t>Immagini relative ai fotomoltiplicatori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" y="2057401"/>
            <a:ext cx="4590830" cy="350117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9" y="2057401"/>
            <a:ext cx="3770499" cy="35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1428257" y="-126755"/>
            <a:ext cx="8610600" cy="1293028"/>
          </a:xfrm>
        </p:spPr>
        <p:txBody>
          <a:bodyPr/>
          <a:lstStyle/>
          <a:p>
            <a:pPr eaLnBrk="1" hangingPunct="1"/>
            <a:r>
              <a:rPr lang="en-US" altLang="it-IT" dirty="0" err="1" smtClean="0">
                <a:ea typeface="ＭＳ Ｐゴシック" panose="020B0600070205080204" pitchFamily="34" charset="-128"/>
              </a:rPr>
              <a:t>L’atomo</a:t>
            </a:r>
            <a:endParaRPr lang="it-IT" altLang="it-IT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905000" y="914401"/>
            <a:ext cx="3886200" cy="4343400"/>
            <a:chOff x="912" y="480"/>
            <a:chExt cx="2448" cy="2736"/>
          </a:xfrm>
        </p:grpSpPr>
        <p:sp>
          <p:nvSpPr>
            <p:cNvPr id="14356" name="Oval 37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57" name="Oval 38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58" name="Oval 39"/>
            <p:cNvSpPr>
              <a:spLocks noChangeArrowheads="1"/>
            </p:cNvSpPr>
            <p:nvPr/>
          </p:nvSpPr>
          <p:spPr bwMode="auto">
            <a:xfrm>
              <a:off x="1968" y="1536"/>
              <a:ext cx="192" cy="192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59" name="Oval 40"/>
            <p:cNvSpPr>
              <a:spLocks noChangeArrowheads="1"/>
            </p:cNvSpPr>
            <p:nvPr/>
          </p:nvSpPr>
          <p:spPr bwMode="auto">
            <a:xfrm>
              <a:off x="1872" y="163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0" name="Oval 41"/>
            <p:cNvSpPr>
              <a:spLocks noChangeArrowheads="1"/>
            </p:cNvSpPr>
            <p:nvPr/>
          </p:nvSpPr>
          <p:spPr bwMode="auto">
            <a:xfrm>
              <a:off x="2118" y="1657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1" name="Oval 42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2" name="Oval 43"/>
            <p:cNvSpPr>
              <a:spLocks noChangeArrowheads="1"/>
            </p:cNvSpPr>
            <p:nvPr/>
          </p:nvSpPr>
          <p:spPr bwMode="auto">
            <a:xfrm>
              <a:off x="1920" y="14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3" name="Oval 44"/>
            <p:cNvSpPr>
              <a:spLocks noChangeArrowheads="1"/>
            </p:cNvSpPr>
            <p:nvPr/>
          </p:nvSpPr>
          <p:spPr bwMode="auto">
            <a:xfrm>
              <a:off x="1989" y="1728"/>
              <a:ext cx="192" cy="192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4" name="Oval 45"/>
            <p:cNvSpPr>
              <a:spLocks noChangeArrowheads="1"/>
            </p:cNvSpPr>
            <p:nvPr/>
          </p:nvSpPr>
          <p:spPr bwMode="auto">
            <a:xfrm>
              <a:off x="2160" y="1776"/>
              <a:ext cx="192" cy="192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5" name="Oval 46"/>
            <p:cNvSpPr>
              <a:spLocks noChangeArrowheads="1"/>
            </p:cNvSpPr>
            <p:nvPr/>
          </p:nvSpPr>
          <p:spPr bwMode="auto">
            <a:xfrm>
              <a:off x="2016" y="1440"/>
              <a:ext cx="192" cy="192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6" name="Oval 47"/>
            <p:cNvSpPr>
              <a:spLocks noChangeArrowheads="1"/>
            </p:cNvSpPr>
            <p:nvPr/>
          </p:nvSpPr>
          <p:spPr bwMode="auto">
            <a:xfrm>
              <a:off x="2064" y="187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7" name="Oval 48"/>
            <p:cNvSpPr>
              <a:spLocks noChangeArrowheads="1"/>
            </p:cNvSpPr>
            <p:nvPr/>
          </p:nvSpPr>
          <p:spPr bwMode="auto">
            <a:xfrm>
              <a:off x="2199" y="1560"/>
              <a:ext cx="192" cy="192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8" name="Oval 49"/>
            <p:cNvSpPr>
              <a:spLocks noChangeArrowheads="1"/>
            </p:cNvSpPr>
            <p:nvPr/>
          </p:nvSpPr>
          <p:spPr bwMode="auto">
            <a:xfrm>
              <a:off x="2112" y="14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69" name="Oval 50"/>
            <p:cNvSpPr>
              <a:spLocks noChangeArrowheads="1"/>
            </p:cNvSpPr>
            <p:nvPr/>
          </p:nvSpPr>
          <p:spPr bwMode="auto">
            <a:xfrm rot="2427666">
              <a:off x="1536" y="480"/>
              <a:ext cx="1200" cy="24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0" name="Oval 51"/>
            <p:cNvSpPr>
              <a:spLocks noChangeArrowheads="1"/>
            </p:cNvSpPr>
            <p:nvPr/>
          </p:nvSpPr>
          <p:spPr bwMode="auto">
            <a:xfrm rot="5343031">
              <a:off x="1536" y="528"/>
              <a:ext cx="1200" cy="24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1" name="Oval 52"/>
            <p:cNvSpPr>
              <a:spLocks noChangeArrowheads="1"/>
            </p:cNvSpPr>
            <p:nvPr/>
          </p:nvSpPr>
          <p:spPr bwMode="auto">
            <a:xfrm rot="-2485269">
              <a:off x="1536" y="480"/>
              <a:ext cx="1200" cy="24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2" name="Oval 53"/>
            <p:cNvSpPr>
              <a:spLocks noChangeArrowheads="1"/>
            </p:cNvSpPr>
            <p:nvPr/>
          </p:nvSpPr>
          <p:spPr bwMode="auto">
            <a:xfrm>
              <a:off x="960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3" name="Oval 54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4" name="Oval 55"/>
            <p:cNvSpPr>
              <a:spLocks noChangeArrowheads="1"/>
            </p:cNvSpPr>
            <p:nvPr/>
          </p:nvSpPr>
          <p:spPr bwMode="auto">
            <a:xfrm>
              <a:off x="1668" y="663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5" name="Oval 56"/>
            <p:cNvSpPr>
              <a:spLocks noChangeArrowheads="1"/>
            </p:cNvSpPr>
            <p:nvPr/>
          </p:nvSpPr>
          <p:spPr bwMode="auto">
            <a:xfrm>
              <a:off x="2544" y="26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6" name="Oval 57"/>
            <p:cNvSpPr>
              <a:spLocks noChangeArrowheads="1"/>
            </p:cNvSpPr>
            <p:nvPr/>
          </p:nvSpPr>
          <p:spPr bwMode="auto">
            <a:xfrm>
              <a:off x="2352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7" name="Oval 58"/>
            <p:cNvSpPr>
              <a:spLocks noChangeArrowheads="1"/>
            </p:cNvSpPr>
            <p:nvPr/>
          </p:nvSpPr>
          <p:spPr bwMode="auto">
            <a:xfrm>
              <a:off x="1632" y="26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78" name="Line 59"/>
            <p:cNvSpPr>
              <a:spLocks noChangeShapeType="1"/>
            </p:cNvSpPr>
            <p:nvPr/>
          </p:nvSpPr>
          <p:spPr bwMode="auto">
            <a:xfrm>
              <a:off x="1824" y="1680"/>
              <a:ext cx="0" cy="1056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79" name="Line 60"/>
            <p:cNvSpPr>
              <a:spLocks noChangeShapeType="1"/>
            </p:cNvSpPr>
            <p:nvPr/>
          </p:nvSpPr>
          <p:spPr bwMode="auto">
            <a:xfrm>
              <a:off x="2400" y="1728"/>
              <a:ext cx="0" cy="1008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80" name="Line 61"/>
            <p:cNvSpPr>
              <a:spLocks noChangeShapeType="1"/>
            </p:cNvSpPr>
            <p:nvPr/>
          </p:nvSpPr>
          <p:spPr bwMode="auto">
            <a:xfrm>
              <a:off x="3360" y="1776"/>
              <a:ext cx="0" cy="144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81" name="Line 62"/>
            <p:cNvSpPr>
              <a:spLocks noChangeShapeType="1"/>
            </p:cNvSpPr>
            <p:nvPr/>
          </p:nvSpPr>
          <p:spPr bwMode="auto">
            <a:xfrm>
              <a:off x="912" y="1872"/>
              <a:ext cx="0" cy="1344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82" name="Line 63"/>
            <p:cNvSpPr>
              <a:spLocks noChangeShapeType="1"/>
            </p:cNvSpPr>
            <p:nvPr/>
          </p:nvSpPr>
          <p:spPr bwMode="auto">
            <a:xfrm>
              <a:off x="912" y="3120"/>
              <a:ext cx="2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83" name="Line 64"/>
            <p:cNvSpPr>
              <a:spLocks noChangeShapeType="1"/>
            </p:cNvSpPr>
            <p:nvPr/>
          </p:nvSpPr>
          <p:spPr bwMode="auto">
            <a:xfrm>
              <a:off x="1824" y="273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6980" name="Text Box 68"/>
          <p:cNvSpPr txBox="1">
            <a:spLocks noChangeArrowheads="1"/>
          </p:cNvSpPr>
          <p:nvPr/>
        </p:nvSpPr>
        <p:spPr bwMode="auto">
          <a:xfrm>
            <a:off x="6858000" y="1219201"/>
            <a:ext cx="3505200" cy="3635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it-IT" dirty="0">
                <a:latin typeface="+mj-lt"/>
              </a:rPr>
              <a:t>Z </a:t>
            </a:r>
            <a:r>
              <a:rPr lang="en-US" altLang="it-IT" dirty="0" err="1">
                <a:latin typeface="+mj-lt"/>
              </a:rPr>
              <a:t>protoni</a:t>
            </a:r>
            <a:r>
              <a:rPr lang="en-US" altLang="it-IT" sz="2000" dirty="0">
                <a:latin typeface="+mj-lt"/>
              </a:rPr>
              <a:t>  </a:t>
            </a:r>
            <a:r>
              <a:rPr lang="en-US" altLang="it-IT" sz="2000" b="1" dirty="0">
                <a:latin typeface="+mj-lt"/>
              </a:rPr>
              <a:t>	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it-IT" sz="2000" b="1" dirty="0">
                <a:solidFill>
                  <a:schemeClr val="accent6"/>
                </a:solidFill>
                <a:latin typeface="+mj-lt"/>
              </a:rPr>
              <a:t>  </a:t>
            </a:r>
            <a:r>
              <a:rPr lang="en-US" altLang="it-IT" sz="2000" dirty="0" err="1">
                <a:solidFill>
                  <a:schemeClr val="accent6"/>
                </a:solidFill>
                <a:latin typeface="+mj-lt"/>
              </a:rPr>
              <a:t>m</a:t>
            </a:r>
            <a:r>
              <a:rPr lang="en-US" altLang="it-IT" sz="2000" baseline="-25000" dirty="0" err="1">
                <a:solidFill>
                  <a:schemeClr val="accent6"/>
                </a:solidFill>
                <a:latin typeface="+mj-lt"/>
              </a:rPr>
              <a:t>p</a:t>
            </a:r>
            <a:r>
              <a:rPr lang="en-US" altLang="it-IT" sz="2000" dirty="0">
                <a:solidFill>
                  <a:schemeClr val="accent6"/>
                </a:solidFill>
                <a:latin typeface="+mj-lt"/>
              </a:rPr>
              <a:t> = 1.67 </a:t>
            </a:r>
            <a:r>
              <a:rPr lang="en-US" altLang="it-IT" sz="2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• 10</a:t>
            </a:r>
            <a:r>
              <a:rPr lang="en-US" altLang="it-IT" sz="2000" baseline="30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-27</a:t>
            </a:r>
            <a:r>
              <a:rPr lang="en-US" altLang="it-IT" sz="2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kg 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it-IT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q = +e = 1.6 • 10</a:t>
            </a:r>
            <a:r>
              <a:rPr lang="en-US" altLang="it-IT" sz="2000" baseline="30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-19</a:t>
            </a:r>
            <a:r>
              <a:rPr lang="en-US" altLang="it-IT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C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it-IT" dirty="0">
                <a:latin typeface="+mj-lt"/>
                <a:cs typeface="Times New Roman" panose="02020603050405020304" pitchFamily="18" charset="0"/>
              </a:rPr>
              <a:t>N </a:t>
            </a:r>
            <a:r>
              <a:rPr lang="en-US" altLang="it-IT" dirty="0" err="1">
                <a:latin typeface="+mj-lt"/>
                <a:cs typeface="Times New Roman" panose="02020603050405020304" pitchFamily="18" charset="0"/>
              </a:rPr>
              <a:t>neutroni</a:t>
            </a:r>
            <a:r>
              <a:rPr lang="en-US" altLang="it-IT" sz="2000" dirty="0">
                <a:latin typeface="+mj-lt"/>
                <a:cs typeface="Times New Roman" panose="02020603050405020304" pitchFamily="18" charset="0"/>
              </a:rPr>
              <a:t>  	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it-IT" sz="2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it-IT" sz="2000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it-IT" sz="2000" baseline="-25000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lang="en-US" altLang="it-IT" sz="2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= 1.67 • 10</a:t>
            </a:r>
            <a:r>
              <a:rPr lang="en-US" altLang="it-IT" sz="2000" baseline="30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-27</a:t>
            </a:r>
            <a:r>
              <a:rPr lang="en-US" altLang="it-IT" sz="2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kg 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it-IT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q = 0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it-IT" dirty="0">
                <a:latin typeface="+mj-lt"/>
                <a:cs typeface="Times New Roman" panose="02020603050405020304" pitchFamily="18" charset="0"/>
              </a:rPr>
              <a:t>Z </a:t>
            </a:r>
            <a:r>
              <a:rPr lang="en-US" altLang="it-IT" dirty="0" err="1">
                <a:latin typeface="+mj-lt"/>
                <a:cs typeface="Times New Roman" panose="02020603050405020304" pitchFamily="18" charset="0"/>
              </a:rPr>
              <a:t>elettroni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  	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it-IT" sz="2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it-IT" sz="2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it-IT" sz="2000" baseline="-25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en-US" altLang="it-IT" sz="2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= 9.07 • 10</a:t>
            </a:r>
            <a:r>
              <a:rPr lang="en-US" altLang="it-IT" sz="2000" baseline="30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-31</a:t>
            </a:r>
            <a:r>
              <a:rPr lang="en-US" altLang="it-IT" sz="2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kg    </a:t>
            </a:r>
            <a:r>
              <a:rPr lang="en-US" altLang="it-IT" sz="20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it-IT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q = -e = -1.6 • 10</a:t>
            </a:r>
            <a:r>
              <a:rPr lang="en-US" altLang="it-IT" sz="2000" baseline="30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-19</a:t>
            </a:r>
            <a:r>
              <a:rPr lang="en-US" altLang="it-IT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C</a:t>
            </a:r>
            <a:r>
              <a:rPr lang="en-US" altLang="it-IT" sz="2000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it-IT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it-IT" altLang="it-IT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66981" name="Oval 69"/>
          <p:cNvSpPr>
            <a:spLocks noChangeArrowheads="1"/>
          </p:cNvSpPr>
          <p:nvPr/>
        </p:nvSpPr>
        <p:spPr bwMode="auto">
          <a:xfrm>
            <a:off x="6477000" y="1371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6982" name="Oval 70"/>
          <p:cNvSpPr>
            <a:spLocks noChangeArrowheads="1"/>
          </p:cNvSpPr>
          <p:nvPr/>
        </p:nvSpPr>
        <p:spPr bwMode="auto">
          <a:xfrm>
            <a:off x="6477000" y="2514600"/>
            <a:ext cx="304800" cy="304800"/>
          </a:xfrm>
          <a:prstGeom prst="ellipse">
            <a:avLst/>
          </a:prstGeom>
          <a:solidFill>
            <a:schemeClr val="tx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6983" name="Oval 71"/>
          <p:cNvSpPr>
            <a:spLocks noChangeArrowheads="1"/>
          </p:cNvSpPr>
          <p:nvPr/>
        </p:nvSpPr>
        <p:spPr bwMode="auto">
          <a:xfrm>
            <a:off x="6629400" y="3810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6985" name="Text Box 73"/>
          <p:cNvSpPr txBox="1">
            <a:spLocks noChangeArrowheads="1"/>
          </p:cNvSpPr>
          <p:nvPr/>
        </p:nvSpPr>
        <p:spPr bwMode="auto">
          <a:xfrm>
            <a:off x="1889483" y="5502595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 smtClean="0">
                <a:latin typeface="+mj-lt"/>
              </a:rPr>
              <a:t>Il </a:t>
            </a:r>
            <a:r>
              <a:rPr lang="en-US" altLang="it-IT" sz="1800" dirty="0" err="1">
                <a:latin typeface="+mj-lt"/>
              </a:rPr>
              <a:t>nucleo</a:t>
            </a:r>
            <a:r>
              <a:rPr lang="en-US" altLang="it-IT" sz="1800" dirty="0">
                <a:latin typeface="+mj-lt"/>
              </a:rPr>
              <a:t> è </a:t>
            </a:r>
            <a:r>
              <a:rPr lang="en-US" altLang="it-IT" sz="1800" dirty="0" smtClean="0">
                <a:latin typeface="+mj-lt"/>
              </a:rPr>
              <a:t>100.000 </a:t>
            </a:r>
            <a:r>
              <a:rPr lang="en-US" altLang="it-IT" sz="1800" dirty="0">
                <a:latin typeface="+mj-lt"/>
              </a:rPr>
              <a:t>volte</a:t>
            </a:r>
          </a:p>
          <a:p>
            <a:pPr eaLnBrk="1" hangingPunct="1"/>
            <a:r>
              <a:rPr lang="en-US" altLang="it-IT" sz="1800" dirty="0" err="1">
                <a:latin typeface="+mj-lt"/>
              </a:rPr>
              <a:t>più</a:t>
            </a:r>
            <a:r>
              <a:rPr lang="en-US" altLang="it-IT" sz="1800" dirty="0">
                <a:latin typeface="+mj-lt"/>
              </a:rPr>
              <a:t> piccolo </a:t>
            </a:r>
            <a:r>
              <a:rPr lang="en-US" altLang="it-IT" sz="1800" dirty="0" err="1">
                <a:latin typeface="+mj-lt"/>
              </a:rPr>
              <a:t>dell’atomo</a:t>
            </a:r>
            <a:r>
              <a:rPr lang="en-US" altLang="it-IT" sz="1800" dirty="0">
                <a:latin typeface="+mj-lt"/>
              </a:rPr>
              <a:t>! </a:t>
            </a:r>
            <a:endParaRPr lang="it-IT" altLang="it-IT" sz="1800" dirty="0">
              <a:latin typeface="+mj-lt"/>
            </a:endParaRPr>
          </a:p>
        </p:txBody>
      </p:sp>
      <p:sp>
        <p:nvSpPr>
          <p:cNvPr id="166986" name="Text Box 74"/>
          <p:cNvSpPr txBox="1">
            <a:spLocks noChangeArrowheads="1"/>
          </p:cNvSpPr>
          <p:nvPr/>
        </p:nvSpPr>
        <p:spPr bwMode="auto">
          <a:xfrm>
            <a:off x="7643593" y="5257801"/>
            <a:ext cx="2971800" cy="8925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dirty="0" err="1">
                <a:latin typeface="+mj-lt"/>
              </a:rPr>
              <a:t>Numero</a:t>
            </a:r>
            <a:r>
              <a:rPr lang="en-US" altLang="it-IT" dirty="0">
                <a:latin typeface="+mj-lt"/>
              </a:rPr>
              <a:t> di </a:t>
            </a:r>
            <a:r>
              <a:rPr lang="en-US" altLang="it-IT" dirty="0" err="1">
                <a:latin typeface="+mj-lt"/>
              </a:rPr>
              <a:t>massa</a:t>
            </a:r>
            <a:r>
              <a:rPr lang="en-US" altLang="it-IT" dirty="0">
                <a:latin typeface="+mj-lt"/>
              </a:rPr>
              <a:t>:</a:t>
            </a:r>
          </a:p>
          <a:p>
            <a:pPr eaLnBrk="1" hangingPunct="1"/>
            <a:r>
              <a:rPr lang="en-US" altLang="it-IT" sz="2800" dirty="0">
                <a:latin typeface="+mj-lt"/>
              </a:rPr>
              <a:t>A = Z + </a:t>
            </a:r>
            <a:r>
              <a:rPr lang="en-US" altLang="it-IT" sz="2800" dirty="0" smtClean="0">
                <a:latin typeface="+mj-lt"/>
              </a:rPr>
              <a:t>N</a:t>
            </a:r>
            <a:endParaRPr lang="en-US" alt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198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/>
      <p:bldP spid="166980" grpId="0" animBg="1"/>
      <p:bldP spid="166981" grpId="0" animBg="1"/>
      <p:bldP spid="166982" grpId="0" animBg="1"/>
      <p:bldP spid="166983" grpId="0" animBg="1"/>
      <p:bldP spid="166985" grpId="0"/>
      <p:bldP spid="16698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05575"/>
            <a:ext cx="9448800" cy="1912426"/>
          </a:xfrm>
        </p:spPr>
        <p:txBody>
          <a:bodyPr>
            <a:normAutofit lnSpcReduction="10000"/>
          </a:bodyPr>
          <a:lstStyle/>
          <a:p>
            <a:r>
              <a:rPr lang="it-IT" sz="4800" dirty="0" smtClean="0"/>
              <a:t>….E menomale che Democrito era «..colui che ‘l mondo a caso pone..» ..!!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56277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54358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it-IT" dirty="0" err="1" smtClean="0">
                <a:ea typeface="ＭＳ Ｐゴシック" panose="020B0600070205080204" pitchFamily="34" charset="-128"/>
              </a:rPr>
              <a:t>Atomi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, nuclei,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particelle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: </a:t>
            </a:r>
            <a:br>
              <a:rPr lang="en-US" altLang="it-IT" dirty="0" smtClean="0">
                <a:ea typeface="ＭＳ Ｐゴシック" panose="020B0600070205080204" pitchFamily="34" charset="-128"/>
              </a:rPr>
            </a:br>
            <a:r>
              <a:rPr lang="en-US" altLang="it-IT" dirty="0" smtClean="0">
                <a:ea typeface="ＭＳ Ｐゴシック" panose="020B0600070205080204" pitchFamily="34" charset="-128"/>
              </a:rPr>
              <a:t>le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loro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dimensioni</a:t>
            </a:r>
            <a:endParaRPr lang="it-IT" altLang="it-IT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81251" name="Picture 3" descr="C:\Documents and Settings\paolo.PCPAOLO\Documenti\Immagini\atomo - dimensio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6705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597" y="356409"/>
            <a:ext cx="8610600" cy="1293028"/>
          </a:xfrm>
        </p:spPr>
        <p:txBody>
          <a:bodyPr/>
          <a:lstStyle/>
          <a:p>
            <a:r>
              <a:rPr lang="it-IT" altLang="it-IT" dirty="0"/>
              <a:t>Da Rutherford a </a:t>
            </a:r>
            <a:r>
              <a:rPr lang="it-IT" altLang="it-IT" dirty="0" err="1"/>
              <a:t>Bohr</a:t>
            </a:r>
            <a:endParaRPr lang="it-IT" altLang="it-IT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sz="3200" dirty="0"/>
              <a:t>Il modello di Rutherford fallisce</a:t>
            </a:r>
          </a:p>
          <a:p>
            <a:r>
              <a:rPr lang="it-IT" altLang="it-IT" sz="3200" dirty="0"/>
              <a:t>Gli elettroni sono particelle cariche molto veloci che emetterebbero in brevissimo tempo tutta l’energia posseduta collassando sul nucleo</a:t>
            </a:r>
          </a:p>
          <a:p>
            <a:pPr>
              <a:lnSpc>
                <a:spcPct val="90000"/>
              </a:lnSpc>
            </a:pPr>
            <a:r>
              <a:rPr lang="it-IT" altLang="it-IT" sz="3200" dirty="0"/>
              <a:t>Le orbite “planetarie” non sono adatte a descrivere lo stato degli elettroni in un atomo</a:t>
            </a:r>
          </a:p>
          <a:p>
            <a:pPr>
              <a:lnSpc>
                <a:spcPct val="90000"/>
              </a:lnSpc>
            </a:pPr>
            <a:r>
              <a:rPr lang="it-IT" altLang="it-IT" sz="3200" dirty="0"/>
              <a:t>Il concetto rivoluzionario venne da </a:t>
            </a:r>
            <a:r>
              <a:rPr lang="it-IT" altLang="it-IT" sz="3200" dirty="0" err="1"/>
              <a:t>Bohr</a:t>
            </a: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278411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8600" y="169106"/>
            <a:ext cx="7772400" cy="1143000"/>
          </a:xfrm>
        </p:spPr>
        <p:txBody>
          <a:bodyPr/>
          <a:lstStyle/>
          <a:p>
            <a:r>
              <a:rPr lang="it-IT" altLang="it-IT" dirty="0"/>
              <a:t>L’atomo di </a:t>
            </a:r>
            <a:r>
              <a:rPr lang="it-IT" altLang="it-IT" dirty="0" err="1"/>
              <a:t>Bohr</a:t>
            </a:r>
            <a:endParaRPr lang="it-IT" altLang="it-IT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41438"/>
            <a:ext cx="7772400" cy="52562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altLang="it-IT" sz="2800" dirty="0"/>
              <a:t>Si scopre il neutrone che viene collocato nel nucleo dell’atomo</a:t>
            </a:r>
          </a:p>
          <a:p>
            <a:pPr>
              <a:lnSpc>
                <a:spcPct val="80000"/>
              </a:lnSpc>
            </a:pPr>
            <a:r>
              <a:rPr lang="it-IT" altLang="it-IT" sz="2800" dirty="0"/>
              <a:t>Ma la rivoluzione più importante è stata quella di attribuire valori energetici stabili e quantizzati (ben precisi) a tutte le orbite elettroniche</a:t>
            </a:r>
          </a:p>
          <a:p>
            <a:pPr>
              <a:lnSpc>
                <a:spcPct val="80000"/>
              </a:lnSpc>
            </a:pPr>
            <a:r>
              <a:rPr lang="it-IT" altLang="it-IT" sz="2800" dirty="0"/>
              <a:t>L’idea era stata presa dal Fisico </a:t>
            </a:r>
            <a:r>
              <a:rPr lang="it-IT" altLang="it-IT" sz="2800" dirty="0" err="1"/>
              <a:t>Max</a:t>
            </a:r>
            <a:r>
              <a:rPr lang="it-IT" altLang="it-IT" sz="2800" dirty="0"/>
              <a:t> </a:t>
            </a:r>
            <a:r>
              <a:rPr lang="it-IT" altLang="it-IT" sz="2800" dirty="0" err="1"/>
              <a:t>Plank</a:t>
            </a:r>
            <a:r>
              <a:rPr lang="it-IT" altLang="it-IT" sz="2800" dirty="0"/>
              <a:t> che ipotizzò che l’energia fosse quantizzata</a:t>
            </a:r>
          </a:p>
          <a:p>
            <a:pPr>
              <a:lnSpc>
                <a:spcPct val="80000"/>
              </a:lnSpc>
            </a:pPr>
            <a:r>
              <a:rPr lang="it-IT" altLang="it-IT" sz="2800" dirty="0" err="1"/>
              <a:t>Bohr</a:t>
            </a:r>
            <a:r>
              <a:rPr lang="it-IT" altLang="it-IT" sz="2800" dirty="0"/>
              <a:t> applicò questo concetto alle orbite elettroniche</a:t>
            </a:r>
          </a:p>
          <a:p>
            <a:pPr>
              <a:lnSpc>
                <a:spcPct val="80000"/>
              </a:lnSpc>
            </a:pPr>
            <a:r>
              <a:rPr lang="it-IT" altLang="it-IT" sz="2800" dirty="0"/>
              <a:t>Il modello di </a:t>
            </a:r>
            <a:r>
              <a:rPr lang="it-IT" altLang="it-IT" sz="2800" dirty="0" err="1"/>
              <a:t>Bohr</a:t>
            </a:r>
            <a:r>
              <a:rPr lang="it-IT" altLang="it-IT" sz="2800" dirty="0"/>
              <a:t> funzionava molto bene per spiegare il comportamento dell’atomo di idrogeno ma aveva problemi con atomi più complessi</a:t>
            </a:r>
          </a:p>
        </p:txBody>
      </p:sp>
    </p:spTree>
    <p:extLst>
      <p:ext uri="{BB962C8B-B14F-4D97-AF65-F5344CB8AC3E}">
        <p14:creationId xmlns:p14="http://schemas.microsoft.com/office/powerpoint/2010/main" val="429483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5" name="Rectangle 4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dirty="0"/>
              <a:t>Un elettrone che si trova in una certa orbita possiede l’energia associata a quel livello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I livelli più vicini al nucleo hanno meno energia, quelli più lontani ne hanno di più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Le orbite e quindi le energie permesse sono poche e ben precise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Come in uno scaffale: i libri possono trovare posto solo ad altezze ben precise, in corrispondenza di un ripiano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9554" y="464248"/>
            <a:ext cx="8610600" cy="1293028"/>
          </a:xfrm>
        </p:spPr>
        <p:txBody>
          <a:bodyPr/>
          <a:lstStyle/>
          <a:p>
            <a:r>
              <a:rPr lang="it-IT" dirty="0" smtClean="0"/>
              <a:t>Dei piani per gli elettroni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64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-86616"/>
            <a:ext cx="8610600" cy="1293028"/>
          </a:xfrm>
        </p:spPr>
        <p:txBody>
          <a:bodyPr/>
          <a:lstStyle/>
          <a:p>
            <a:pPr eaLnBrk="1" hangingPunct="1"/>
            <a:r>
              <a:rPr lang="en-US" altLang="it-IT" dirty="0" err="1" smtClean="0">
                <a:ea typeface="ＭＳ Ｐゴシック" panose="020B0600070205080204" pitchFamily="34" charset="-128"/>
              </a:rPr>
              <a:t>Elementi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chimici</a:t>
            </a:r>
            <a:endParaRPr lang="it-IT" altLang="it-IT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392488" y="2466976"/>
            <a:ext cx="33464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TAVOLA PERIODICA</a:t>
            </a:r>
          </a:p>
          <a:p>
            <a:pPr algn="ctr" eaLnBrk="1" hangingPunct="1"/>
            <a:r>
              <a:rPr lang="en-US" alt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DI MENDELEEV</a:t>
            </a:r>
            <a:endParaRPr lang="it-IT" altLang="it-I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698878" y="826115"/>
            <a:ext cx="829586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 dirty="0">
                <a:solidFill>
                  <a:srgbClr val="FF3300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it-IT" sz="2800" dirty="0" err="1">
                <a:solidFill>
                  <a:srgbClr val="FF0000"/>
                </a:solidFill>
                <a:latin typeface="+mj-lt"/>
              </a:rPr>
              <a:t>Elementi</a:t>
            </a:r>
            <a:r>
              <a:rPr lang="en-US" altLang="it-IT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it-IT" sz="2800" dirty="0" err="1" smtClean="0">
                <a:solidFill>
                  <a:srgbClr val="FF0000"/>
                </a:solidFill>
                <a:latin typeface="+mj-lt"/>
              </a:rPr>
              <a:t>chimici</a:t>
            </a:r>
            <a:r>
              <a:rPr lang="en-US" altLang="it-IT" sz="28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it-IT" sz="2800" dirty="0" err="1">
                <a:latin typeface="+mj-lt"/>
              </a:rPr>
              <a:t>atomi</a:t>
            </a:r>
            <a:r>
              <a:rPr lang="en-US" altLang="it-IT" sz="2800" dirty="0">
                <a:latin typeface="+mj-lt"/>
              </a:rPr>
              <a:t> con </a:t>
            </a:r>
            <a:r>
              <a:rPr lang="en-US" altLang="it-IT" sz="2800" dirty="0" err="1">
                <a:latin typeface="+mj-lt"/>
              </a:rPr>
              <a:t>diverso</a:t>
            </a:r>
            <a:r>
              <a:rPr lang="en-US" altLang="it-IT" sz="2800" dirty="0">
                <a:latin typeface="+mj-lt"/>
              </a:rPr>
              <a:t> </a:t>
            </a:r>
            <a:r>
              <a:rPr lang="en-US" altLang="it-IT" sz="2800" dirty="0">
                <a:solidFill>
                  <a:srgbClr val="FF0000"/>
                </a:solidFill>
                <a:latin typeface="+mj-lt"/>
              </a:rPr>
              <a:t>Z</a:t>
            </a:r>
            <a:r>
              <a:rPr lang="en-US" altLang="it-IT" sz="2800" dirty="0">
                <a:solidFill>
                  <a:srgbClr val="6600FF"/>
                </a:solidFill>
                <a:latin typeface="+mj-lt"/>
              </a:rPr>
              <a:t> </a:t>
            </a:r>
          </a:p>
          <a:p>
            <a:pPr eaLnBrk="1" hangingPunct="1"/>
            <a:r>
              <a:rPr lang="en-US" altLang="it-IT" dirty="0">
                <a:solidFill>
                  <a:srgbClr val="FF3300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it-IT" dirty="0" err="1" smtClean="0">
                <a:solidFill>
                  <a:srgbClr val="FF0000"/>
                </a:solidFill>
                <a:latin typeface="+mj-lt"/>
              </a:rPr>
              <a:t>Naturali</a:t>
            </a:r>
            <a:r>
              <a:rPr lang="en-US" altLang="it-IT" dirty="0">
                <a:solidFill>
                  <a:srgbClr val="FF0000"/>
                </a:solidFill>
                <a:latin typeface="+mj-lt"/>
              </a:rPr>
              <a:t>:  </a:t>
            </a:r>
            <a:r>
              <a:rPr lang="en-US" altLang="it-IT" dirty="0">
                <a:latin typeface="+mj-lt"/>
              </a:rPr>
              <a:t>da </a:t>
            </a:r>
            <a:r>
              <a:rPr lang="en-US" altLang="it-IT" dirty="0" err="1">
                <a:latin typeface="+mj-lt"/>
              </a:rPr>
              <a:t>idrogeno</a:t>
            </a:r>
            <a:r>
              <a:rPr lang="en-US" altLang="it-IT" dirty="0">
                <a:latin typeface="+mj-lt"/>
              </a:rPr>
              <a:t> (Z=1) a </a:t>
            </a:r>
            <a:r>
              <a:rPr lang="en-US" altLang="it-IT" dirty="0" err="1">
                <a:latin typeface="+mj-lt"/>
              </a:rPr>
              <a:t>uranio</a:t>
            </a:r>
            <a:r>
              <a:rPr lang="en-US" altLang="it-IT" dirty="0">
                <a:latin typeface="+mj-lt"/>
              </a:rPr>
              <a:t> (Z=92)</a:t>
            </a:r>
          </a:p>
          <a:p>
            <a:pPr eaLnBrk="1" hangingPunct="1"/>
            <a:r>
              <a:rPr lang="en-US" altLang="it-IT" dirty="0">
                <a:latin typeface="+mj-lt"/>
              </a:rPr>
              <a:t>      </a:t>
            </a:r>
            <a:r>
              <a:rPr lang="en-US" altLang="it-IT" dirty="0" smtClean="0">
                <a:latin typeface="+mj-lt"/>
              </a:rPr>
              <a:t>   </a:t>
            </a:r>
            <a:r>
              <a:rPr lang="en-US" altLang="it-IT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it-IT" dirty="0" err="1" smtClean="0">
                <a:solidFill>
                  <a:srgbClr val="FF0000"/>
                </a:solidFill>
                <a:latin typeface="+mj-lt"/>
              </a:rPr>
              <a:t>rtificiali</a:t>
            </a:r>
            <a:r>
              <a:rPr lang="en-US" altLang="it-IT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it-IT" dirty="0" err="1">
                <a:latin typeface="+mj-lt"/>
              </a:rPr>
              <a:t>tecnezio</a:t>
            </a:r>
            <a:r>
              <a:rPr lang="en-US" altLang="it-IT" dirty="0">
                <a:latin typeface="+mj-lt"/>
              </a:rPr>
              <a:t> (Z=43) e </a:t>
            </a:r>
            <a:r>
              <a:rPr lang="en-US" altLang="it-IT" dirty="0" err="1">
                <a:latin typeface="+mj-lt"/>
              </a:rPr>
              <a:t>transuranici</a:t>
            </a:r>
            <a:r>
              <a:rPr lang="en-US" altLang="it-IT" dirty="0">
                <a:latin typeface="+mj-lt"/>
              </a:rPr>
              <a:t> (Z&gt;92)     </a:t>
            </a:r>
            <a:endParaRPr lang="it-IT" altLang="it-IT" dirty="0">
              <a:solidFill>
                <a:srgbClr val="CC0099"/>
              </a:solidFill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17" y="2087999"/>
            <a:ext cx="9793458" cy="45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0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 autoUpdateAnimBg="0"/>
      <p:bldP spid="167941" grpId="0"/>
      <p:bldP spid="1679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91751" y="17620"/>
            <a:ext cx="8610600" cy="1293028"/>
          </a:xfrm>
        </p:spPr>
        <p:txBody>
          <a:bodyPr/>
          <a:lstStyle/>
          <a:p>
            <a:pPr eaLnBrk="1" hangingPunct="1"/>
            <a:r>
              <a:rPr lang="en-US" altLang="it-IT" dirty="0" err="1" smtClean="0">
                <a:ea typeface="ＭＳ Ｐゴシック" panose="020B0600070205080204" pitchFamily="34" charset="-128"/>
              </a:rPr>
              <a:t>Radioattivita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’</a:t>
            </a:r>
            <a:endParaRPr lang="it-IT" altLang="it-IT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752601" y="1219200"/>
            <a:ext cx="8607425" cy="1652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800" dirty="0" err="1">
                <a:solidFill>
                  <a:srgbClr val="FF0000"/>
                </a:solidFill>
                <a:latin typeface="+mj-lt"/>
              </a:rPr>
              <a:t>Radioattività</a:t>
            </a:r>
            <a:r>
              <a:rPr lang="en-US" altLang="it-IT" sz="2800" dirty="0">
                <a:latin typeface="+mj-lt"/>
              </a:rPr>
              <a:t> = </a:t>
            </a:r>
            <a:r>
              <a:rPr lang="en-US" altLang="it-IT" dirty="0" err="1">
                <a:latin typeface="+mj-lt"/>
              </a:rPr>
              <a:t>trasformazione</a:t>
            </a:r>
            <a:r>
              <a:rPr lang="en-US" altLang="it-IT" dirty="0">
                <a:latin typeface="+mj-lt"/>
              </a:rPr>
              <a:t> </a:t>
            </a:r>
            <a:r>
              <a:rPr lang="en-US" altLang="it-IT" dirty="0" err="1">
                <a:solidFill>
                  <a:srgbClr val="FF0000"/>
                </a:solidFill>
                <a:latin typeface="+mj-lt"/>
              </a:rPr>
              <a:t>spontanea</a:t>
            </a:r>
            <a:r>
              <a:rPr lang="en-US" altLang="it-IT" dirty="0">
                <a:solidFill>
                  <a:srgbClr val="FF0000"/>
                </a:solidFill>
                <a:latin typeface="+mj-lt"/>
              </a:rPr>
              <a:t> o </a:t>
            </a:r>
            <a:r>
              <a:rPr lang="en-US" altLang="it-IT" dirty="0" err="1">
                <a:solidFill>
                  <a:srgbClr val="FF0000"/>
                </a:solidFill>
                <a:latin typeface="+mj-lt"/>
              </a:rPr>
              <a:t>artificiale</a:t>
            </a:r>
            <a:endParaRPr lang="en-US" altLang="it-IT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altLang="it-IT" dirty="0">
                <a:latin typeface="+mj-lt"/>
              </a:rPr>
              <a:t>                   </a:t>
            </a:r>
            <a:r>
              <a:rPr lang="en-US" altLang="it-IT" dirty="0" err="1">
                <a:latin typeface="+mj-lt"/>
              </a:rPr>
              <a:t>dei</a:t>
            </a:r>
            <a:r>
              <a:rPr lang="en-US" altLang="it-IT" dirty="0">
                <a:latin typeface="+mj-lt"/>
              </a:rPr>
              <a:t> nuclei con </a:t>
            </a:r>
            <a:r>
              <a:rPr lang="en-US" altLang="it-IT" dirty="0" err="1">
                <a:solidFill>
                  <a:srgbClr val="FF0000"/>
                </a:solidFill>
                <a:latin typeface="+mj-lt"/>
              </a:rPr>
              <a:t>emissione</a:t>
            </a:r>
            <a:r>
              <a:rPr lang="en-US" altLang="it-IT" dirty="0">
                <a:solidFill>
                  <a:srgbClr val="FF0000"/>
                </a:solidFill>
                <a:latin typeface="+mj-lt"/>
              </a:rPr>
              <a:t> di </a:t>
            </a:r>
            <a:r>
              <a:rPr lang="en-US" altLang="it-IT" dirty="0" err="1">
                <a:solidFill>
                  <a:srgbClr val="FF0000"/>
                </a:solidFill>
                <a:latin typeface="+mj-lt"/>
              </a:rPr>
              <a:t>radiazione</a:t>
            </a:r>
            <a:r>
              <a:rPr lang="en-US" altLang="it-IT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eaLnBrk="1" hangingPunct="1"/>
            <a:r>
              <a:rPr lang="en-US" altLang="it-IT" dirty="0">
                <a:latin typeface="+mj-lt"/>
              </a:rPr>
              <a:t>                   </a:t>
            </a:r>
            <a:r>
              <a:rPr lang="en-US" altLang="it-IT" dirty="0" err="1">
                <a:latin typeface="+mj-lt"/>
              </a:rPr>
              <a:t>corpuscolare</a:t>
            </a:r>
            <a:r>
              <a:rPr lang="en-US" altLang="it-IT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altLang="it-IT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it-IT" dirty="0" err="1">
                <a:latin typeface="+mj-lt"/>
              </a:rPr>
              <a:t>particelle</a:t>
            </a:r>
            <a:r>
              <a:rPr lang="en-US" altLang="it-IT" dirty="0">
                <a:latin typeface="+mj-lt"/>
              </a:rPr>
              <a:t> </a:t>
            </a:r>
          </a:p>
          <a:p>
            <a:pPr eaLnBrk="1" hangingPunct="1"/>
            <a:r>
              <a:rPr lang="en-US" altLang="it-IT" dirty="0">
                <a:latin typeface="+mj-lt"/>
              </a:rPr>
              <a:t>                   </a:t>
            </a:r>
            <a:r>
              <a:rPr lang="en-US" altLang="it-IT" dirty="0" err="1">
                <a:latin typeface="+mj-lt"/>
              </a:rPr>
              <a:t>elettromagnetica</a:t>
            </a:r>
            <a:r>
              <a:rPr lang="en-US" altLang="it-IT" dirty="0">
                <a:latin typeface="+mj-lt"/>
              </a:rPr>
              <a:t> </a:t>
            </a:r>
            <a:r>
              <a:rPr lang="en-US" altLang="it-IT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it-IT" dirty="0" err="1">
                <a:latin typeface="+mj-lt"/>
              </a:rPr>
              <a:t>energia</a:t>
            </a:r>
            <a:endParaRPr lang="it-IT" altLang="it-IT" dirty="0">
              <a:latin typeface="+mj-lt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1752601" y="3294707"/>
            <a:ext cx="5070619" cy="280076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dirty="0" err="1">
                <a:latin typeface="+mj-lt"/>
              </a:rPr>
              <a:t>Quando</a:t>
            </a:r>
            <a:r>
              <a:rPr lang="en-US" altLang="it-IT" dirty="0">
                <a:latin typeface="+mj-lt"/>
              </a:rPr>
              <a:t>? </a:t>
            </a:r>
          </a:p>
          <a:p>
            <a:pPr eaLnBrk="1" hangingPunct="1"/>
            <a:r>
              <a:rPr lang="en-US" altLang="it-IT" dirty="0" err="1">
                <a:latin typeface="+mj-lt"/>
              </a:rPr>
              <a:t>Nei</a:t>
            </a:r>
            <a:r>
              <a:rPr lang="en-US" altLang="it-IT" dirty="0">
                <a:latin typeface="+mj-lt"/>
              </a:rPr>
              <a:t> nuclei non </a:t>
            </a:r>
            <a:r>
              <a:rPr lang="en-US" altLang="it-IT" dirty="0" err="1">
                <a:latin typeface="+mj-lt"/>
              </a:rPr>
              <a:t>compresi</a:t>
            </a:r>
            <a:r>
              <a:rPr lang="en-US" altLang="it-IT" dirty="0">
                <a:latin typeface="+mj-lt"/>
              </a:rPr>
              <a:t> </a:t>
            </a:r>
          </a:p>
          <a:p>
            <a:pPr eaLnBrk="1" hangingPunct="1"/>
            <a:r>
              <a:rPr lang="en-US" altLang="it-IT" dirty="0" err="1">
                <a:latin typeface="+mj-lt"/>
              </a:rPr>
              <a:t>nella</a:t>
            </a:r>
            <a:r>
              <a:rPr lang="en-US" altLang="it-IT" dirty="0">
                <a:latin typeface="+mj-lt"/>
              </a:rPr>
              <a:t> </a:t>
            </a:r>
            <a:r>
              <a:rPr lang="en-US" altLang="it-IT" dirty="0">
                <a:solidFill>
                  <a:srgbClr val="FF0000"/>
                </a:solidFill>
                <a:latin typeface="+mj-lt"/>
              </a:rPr>
              <a:t>“</a:t>
            </a:r>
            <a:r>
              <a:rPr lang="en-US" altLang="it-IT" dirty="0" err="1">
                <a:solidFill>
                  <a:srgbClr val="FF0000"/>
                </a:solidFill>
                <a:latin typeface="+mj-lt"/>
              </a:rPr>
              <a:t>valle</a:t>
            </a:r>
            <a:r>
              <a:rPr lang="en-US" altLang="it-IT" dirty="0">
                <a:solidFill>
                  <a:srgbClr val="FF0000"/>
                </a:solidFill>
                <a:latin typeface="+mj-lt"/>
              </a:rPr>
              <a:t> di </a:t>
            </a:r>
            <a:r>
              <a:rPr lang="en-US" altLang="it-IT" dirty="0" err="1">
                <a:solidFill>
                  <a:srgbClr val="FF0000"/>
                </a:solidFill>
                <a:latin typeface="+mj-lt"/>
              </a:rPr>
              <a:t>stabilit</a:t>
            </a:r>
            <a:r>
              <a:rPr lang="en-US" altLang="it-IT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à</a:t>
            </a:r>
            <a:r>
              <a:rPr lang="en-US" altLang="it-IT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”:</a:t>
            </a:r>
          </a:p>
          <a:p>
            <a:pPr eaLnBrk="1" hangingPunct="1"/>
            <a:endParaRPr lang="en-US" altLang="it-IT" sz="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it-IT" dirty="0" smtClean="0">
                <a:latin typeface="+mj-lt"/>
                <a:cs typeface="Times New Roman" panose="02020603050405020304" pitchFamily="18" charset="0"/>
              </a:rPr>
              <a:t>- nuclei con </a:t>
            </a:r>
            <a:r>
              <a:rPr lang="en-US" altLang="it-IT" dirty="0" err="1" smtClean="0">
                <a:latin typeface="+mj-lt"/>
                <a:cs typeface="Times New Roman" panose="02020603050405020304" pitchFamily="18" charset="0"/>
              </a:rPr>
              <a:t>troppi</a:t>
            </a:r>
            <a:r>
              <a:rPr lang="en-US" alt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dirty="0" err="1" smtClean="0">
                <a:latin typeface="+mj-lt"/>
                <a:cs typeface="Times New Roman" panose="02020603050405020304" pitchFamily="18" charset="0"/>
              </a:rPr>
              <a:t>protoni</a:t>
            </a:r>
            <a:r>
              <a:rPr lang="en-US" altLang="it-IT" dirty="0" smtClean="0">
                <a:latin typeface="+mj-lt"/>
                <a:cs typeface="Times New Roman" panose="02020603050405020304" pitchFamily="18" charset="0"/>
              </a:rPr>
              <a:t> (Z&gt;92)</a:t>
            </a:r>
          </a:p>
          <a:p>
            <a:pPr eaLnBrk="1" hangingPunct="1"/>
            <a:r>
              <a:rPr lang="en-US" altLang="it-IT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it-IT" dirty="0" smtClean="0">
                <a:latin typeface="+mj-lt"/>
                <a:cs typeface="Times New Roman" panose="02020603050405020304" pitchFamily="18" charset="0"/>
              </a:rPr>
              <a:t> nuclei con </a:t>
            </a:r>
            <a:r>
              <a:rPr lang="en-US" altLang="it-IT" dirty="0" err="1" smtClean="0">
                <a:latin typeface="+mj-lt"/>
                <a:cs typeface="Times New Roman" panose="02020603050405020304" pitchFamily="18" charset="0"/>
              </a:rPr>
              <a:t>troppi</a:t>
            </a:r>
            <a:r>
              <a:rPr lang="en-US" alt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dirty="0" err="1" smtClean="0">
                <a:latin typeface="+mj-lt"/>
                <a:cs typeface="Times New Roman" panose="02020603050405020304" pitchFamily="18" charset="0"/>
              </a:rPr>
              <a:t>neutroni</a:t>
            </a:r>
            <a:endParaRPr lang="en-US" altLang="it-IT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it-IT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nuclei con </a:t>
            </a:r>
            <a:r>
              <a:rPr lang="en-US" altLang="it-IT" dirty="0" err="1">
                <a:latin typeface="+mj-lt"/>
                <a:cs typeface="Times New Roman" panose="02020603050405020304" pitchFamily="18" charset="0"/>
              </a:rPr>
              <a:t>pochi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latin typeface="+mj-lt"/>
                <a:cs typeface="Times New Roman" panose="02020603050405020304" pitchFamily="18" charset="0"/>
              </a:rPr>
              <a:t>neutroni</a:t>
            </a:r>
            <a:endParaRPr lang="en-US" altLang="it-IT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it-IT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nuclei con </a:t>
            </a:r>
            <a:r>
              <a:rPr lang="en-US" altLang="it-IT" dirty="0" err="1">
                <a:latin typeface="+mj-lt"/>
                <a:cs typeface="Times New Roman" panose="02020603050405020304" pitchFamily="18" charset="0"/>
              </a:rPr>
              <a:t>troppa</a:t>
            </a:r>
            <a:r>
              <a:rPr lang="en-US" alt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latin typeface="+mj-lt"/>
                <a:cs typeface="Times New Roman" panose="02020603050405020304" pitchFamily="18" charset="0"/>
              </a:rPr>
              <a:t>energia</a:t>
            </a:r>
            <a:endParaRPr lang="it-IT" altLang="it-IT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83" y="37782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7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animBg="1"/>
      <p:bldP spid="175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28274"/>
            <a:ext cx="8610600" cy="1293028"/>
          </a:xfrm>
        </p:spPr>
        <p:txBody>
          <a:bodyPr/>
          <a:lstStyle/>
          <a:p>
            <a:r>
              <a:rPr lang="it-IT" dirty="0" smtClean="0"/>
              <a:t>Nuclei esotici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Nuclei che si trovano lontano dalla valle di stabilità e nei quali, quindi, l’equilibrio delle forze nucleari e il bilanciamento tra protoni e neutroni </a:t>
            </a:r>
            <a:r>
              <a:rPr lang="it-IT" sz="2400" dirty="0" smtClean="0"/>
              <a:t>è </a:t>
            </a:r>
            <a:r>
              <a:rPr lang="it-IT" sz="2400" dirty="0"/>
              <a:t>in notevole eccesso (o difetto) rispetto ai nuclei stabili. A essi corrisponde, quindi, o un eccessivo numero di </a:t>
            </a:r>
            <a:r>
              <a:rPr lang="it-IT" sz="2400" dirty="0" smtClean="0"/>
              <a:t>neutroni </a:t>
            </a:r>
            <a:r>
              <a:rPr lang="it-IT" sz="2400" dirty="0"/>
              <a:t>o un eccessivo numero di protoni </a:t>
            </a:r>
            <a:r>
              <a:rPr lang="it-IT" sz="2400" dirty="0" smtClean="0"/>
              <a:t>. </a:t>
            </a:r>
            <a:r>
              <a:rPr lang="it-IT" sz="2400" dirty="0"/>
              <a:t>Questi nuclei, ovviamente, sono prodotti artificialmente tramite reazioni nucleari </a:t>
            </a:r>
            <a:r>
              <a:rPr lang="it-IT" sz="2400" dirty="0" smtClean="0"/>
              <a:t>sufficienti </a:t>
            </a:r>
            <a:r>
              <a:rPr lang="it-IT" sz="2400" dirty="0"/>
              <a:t>a creare sistemi con protoni o neutroni fortemente </a:t>
            </a:r>
            <a:r>
              <a:rPr lang="it-IT" sz="2400" dirty="0" smtClean="0"/>
              <a:t>sbilanciati. </a:t>
            </a:r>
            <a:r>
              <a:rPr lang="it-IT" sz="2400" dirty="0"/>
              <a:t>I nuclei esotici si trovano pertanto ai bordi estremi della valle di stabilità e giacciono vicino o lungo le cosiddette </a:t>
            </a:r>
            <a:r>
              <a:rPr lang="it-IT" sz="2400" i="1" dirty="0" err="1"/>
              <a:t>drip</a:t>
            </a:r>
            <a:r>
              <a:rPr lang="it-IT" sz="2400" i="1" dirty="0"/>
              <a:t> </a:t>
            </a:r>
            <a:r>
              <a:rPr lang="it-IT" sz="2400" i="1" dirty="0" err="1"/>
              <a:t>lines</a:t>
            </a:r>
            <a:r>
              <a:rPr lang="it-IT" sz="2400" dirty="0"/>
              <a:t> </a:t>
            </a:r>
            <a:r>
              <a:rPr lang="it-IT" sz="2400" dirty="0" smtClean="0"/>
              <a:t>(linee di </a:t>
            </a:r>
            <a:r>
              <a:rPr lang="it-IT" sz="2400" dirty="0"/>
              <a:t>confine), che segnano i limiti del numero di protoni o neutroni che un nucleo può ancora contenere prima di separarsene. </a:t>
            </a:r>
          </a:p>
        </p:txBody>
      </p:sp>
    </p:spTree>
    <p:extLst>
      <p:ext uri="{BB962C8B-B14F-4D97-AF65-F5344CB8AC3E}">
        <p14:creationId xmlns:p14="http://schemas.microsoft.com/office/powerpoint/2010/main" val="2983099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3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289</TotalTime>
  <Words>721</Words>
  <Application>Microsoft Office PowerPoint</Application>
  <PresentationFormat>Widescreen</PresentationFormat>
  <Paragraphs>92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Comic Sans MS</vt:lpstr>
      <vt:lpstr>Symbol</vt:lpstr>
      <vt:lpstr>Times New Roman</vt:lpstr>
      <vt:lpstr>Wingdings</vt:lpstr>
      <vt:lpstr>Scia di vapore</vt:lpstr>
      <vt:lpstr>fisica nucleare</vt:lpstr>
      <vt:lpstr>L’atomo</vt:lpstr>
      <vt:lpstr>Atomi, nuclei, particelle:  le loro dimensioni</vt:lpstr>
      <vt:lpstr>Da Rutherford a Bohr</vt:lpstr>
      <vt:lpstr>L’atomo di Bohr</vt:lpstr>
      <vt:lpstr>Dei piani per gli elettroni</vt:lpstr>
      <vt:lpstr>Elementi chimici</vt:lpstr>
      <vt:lpstr>Radioattivita’</vt:lpstr>
      <vt:lpstr>Nuclei esotici </vt:lpstr>
      <vt:lpstr>Che cosa sono gli acceleratori di particelle?</vt:lpstr>
      <vt:lpstr>Acceleratori: Giocattoli per Fisici?</vt:lpstr>
      <vt:lpstr>Primo acceleratore: l’acceleratore di Van de Graaff</vt:lpstr>
      <vt:lpstr>L’acceleratore di Van de Graaff</vt:lpstr>
      <vt:lpstr>Decadimento radioattivo</vt:lpstr>
      <vt:lpstr>Tipi di decadimento: </vt:lpstr>
      <vt:lpstr>Fusione nucleare</vt:lpstr>
      <vt:lpstr>Esempi di reazione</vt:lpstr>
      <vt:lpstr>Fotomoltiplicatore </vt:lpstr>
      <vt:lpstr>Immagini relative ai fotomoltiplicatori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nucleare</dc:title>
  <dc:creator>Elia Ridolfo</dc:creator>
  <cp:lastModifiedBy>Elia Ridolfo</cp:lastModifiedBy>
  <cp:revision>29</cp:revision>
  <dcterms:created xsi:type="dcterms:W3CDTF">2015-11-15T11:26:32Z</dcterms:created>
  <dcterms:modified xsi:type="dcterms:W3CDTF">2015-11-15T22:56:00Z</dcterms:modified>
</cp:coreProperties>
</file>