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>
    <p:restoredLeft sz="15.62%"/>
    <p:restoredTop sz="94.66%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presProps" Target="presProps.xml"/><Relationship Id="rId3" Type="http://purl.oclc.org/ooxml/officeDocument/relationships/slide" Target="slides/slide2.xml"/><Relationship Id="rId7" Type="http://purl.oclc.org/ooxml/officeDocument/relationships/slide" Target="slides/slide6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tableStyles" Target="tableStyles.xml"/><Relationship Id="rId5" Type="http://purl.oclc.org/ooxml/officeDocument/relationships/slide" Target="slides/slide4.xml"/><Relationship Id="rId10" Type="http://purl.oclc.org/ooxml/officeDocument/relationships/theme" Target="theme/theme1.xml"/><Relationship Id="rId4" Type="http://purl.oclc.org/ooxml/officeDocument/relationships/slide" Target="slides/slide3.xml"/><Relationship Id="rId9" Type="http://purl.oclc.org/ooxml/officeDocument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sp>
          <p:nvSpPr>
            <p:cNvPr id="3" name="Freeform 14"/>
            <p:cNvSpPr/>
            <p:nvPr/>
          </p:nvSpPr>
          <p:spPr>
            <a:xfrm>
              <a:off x="0" y="-7863"/>
              <a:ext cx="863595" cy="56980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3600"/>
                <a:gd name="f4" fmla="val 5698067"/>
                <a:gd name="f5" fmla="val 8467"/>
                <a:gd name="f6" fmla="val 16934"/>
                <a:gd name="f7" fmla="*/ f0 1 863600"/>
                <a:gd name="f8" fmla="*/ f1 1 5698067"/>
                <a:gd name="f9" fmla="+- f4 0 f2"/>
                <a:gd name="f10" fmla="+- f3 0 f2"/>
                <a:gd name="f11" fmla="*/ f10 1 863600"/>
                <a:gd name="f12" fmla="*/ f9 1 56980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863600" h="5698067">
                  <a:moveTo>
                    <a:pt x="f2" y="f5"/>
                  </a:moveTo>
                  <a:lnTo>
                    <a:pt x="f3" y="f2"/>
                  </a:lnTo>
                  <a:lnTo>
                    <a:pt x="f3" y="f6"/>
                  </a:lnTo>
                  <a:lnTo>
                    <a:pt x="f2" y="f4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5FCBEF">
                <a:alpha val="70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4" name="Straight Connector 18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%"/>
                </a:srgbClr>
              </a:solidFill>
              <a:prstDash val="solid"/>
              <a:miter/>
            </a:ln>
          </p:spPr>
        </p:cxnSp>
        <p:cxnSp>
          <p:nvCxnSpPr>
            <p:cNvPr id="5" name="Straight Connector 19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%"/>
                </a:srgbClr>
              </a:solidFill>
              <a:prstDash val="solid"/>
              <a:miter/>
            </a:ln>
          </p:spPr>
        </p:cxnSp>
        <p:sp>
          <p:nvSpPr>
            <p:cNvPr id="6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5FCBEF">
                <a:alpha val="36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5FCBEF">
                <a:alpha val="20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Isosceles Triangle 22"/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17B0E4">
                <a:alpha val="50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2E83C3">
                <a:alpha val="70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36292">
                <a:alpha val="80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Isosceles Triangle 26"/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4" name="Subtitle 2"/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0DDD11-C64D-4C63-A722-E65FD9E7373E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4D3FA6-956B-4B73-A87F-6E9052F5E140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  <p:hf sldNum="0" hdr="0" ftr="0" dt="0"/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740051-F9DA-4AF9-A093-8ECCD19E96AD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8D0F7D-7CF7-45D1-91B1-9AE2D17C4848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8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754DF2-CC28-461A-842C-1E1CB77E6A90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1F8290-6F5E-4AD5-9CEB-63D4EDF7AEE1}" type="slidenum">
              <a:t>‹N›</a:t>
            </a:fld>
            <a:endParaRPr lang="en-US"/>
          </a:p>
        </p:txBody>
      </p:sp>
      <p:sp>
        <p:nvSpPr>
          <p:cNvPr id="8" name="TextBox 23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%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%">
                <a:solidFill>
                  <a:srgbClr val="9FE0F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%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%">
                <a:solidFill>
                  <a:srgbClr val="9FE0F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507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12.xml><?xml version="1.0" encoding="utf-8"?>
<p:sldLayout xmlns:a="http://purl.oclc.org/ooxml/drawingml/main" xmlns:r="http://purl.oclc.org/ooxml/officeDocument/relationships" xmlns:p="http://purl.oclc.org/ooxml/presentationml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EB4FBD-AFEB-4DB2-B345-BB56A8A44B21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5876D2-4C1F-4319-A10E-E0B3A241F781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4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13.xml><?xml version="1.0" encoding="utf-8"?>
<p:sldLayout xmlns:a="http://purl.oclc.org/ooxml/drawingml/main" xmlns:r="http://purl.oclc.org/ooxml/officeDocument/relationships" xmlns:p="http://purl.oclc.org/ooxml/presentationml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5225D2-D057-4561-917D-BDF1B8776B88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7C14F9-91DA-43A3-A2D5-78217C6C25A1}" type="slidenum">
              <a:t>‹N›</a:t>
            </a:fld>
            <a:endParaRPr lang="en-US"/>
          </a:p>
        </p:txBody>
      </p:sp>
      <p:sp>
        <p:nvSpPr>
          <p:cNvPr id="8" name="TextBox 23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%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%">
                <a:solidFill>
                  <a:srgbClr val="9FE0F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%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%">
                <a:solidFill>
                  <a:srgbClr val="9FE0F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070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14.xml><?xml version="1.0" encoding="utf-8"?>
<p:sldLayout xmlns:a="http://purl.oclc.org/ooxml/drawingml/main" xmlns:r="http://purl.oclc.org/ooxml/officeDocument/relationships" xmlns:p="http://purl.oclc.org/ooxml/presentationml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5FCBE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75FA8B-3EF9-4AFC-8D75-89A78DCA52FA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5B7E38-0917-4290-AB83-D2812671BF1F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4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15.xml><?xml version="1.0" encoding="utf-8"?>
<p:sldLayout xmlns:a="http://purl.oclc.org/ooxml/drawingml/main" xmlns:r="http://purl.oclc.org/ooxml/officeDocument/relationships" xmlns:p="http://purl.oclc.org/ooxml/presentationml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646E67-A8DC-414C-9E43-BD7FC71F712C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087C7E-6526-41EC-BFCC-F2AE1B27F814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2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16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4DD6B8-8F2C-494C-A0F6-0D996848A4E6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15993C-AEE4-431E-BEAC-221A68C03193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E4E657-1972-4F6D-9AFC-4AB5D9002ACD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5FE0A6-CADF-4CBC-8A68-88D2263AB052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2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  <p:hf sldNum="0" hdr="0" ftr="0" dt="0"/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A50CD5-7BDB-4EB9-84C4-67BA75BD8693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D1E75C-F28B-4365-8E7D-391F4BD4FCD6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5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661612-2795-4162-A0BF-267DB870AB3C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02CE4A-1C9A-4297-9D63-78B167408D2C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4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  <p:hf sldNum="0" hdr="0" ftr="0" dt="0"/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228F04-7A3B-449B-BB99-D5B3E854677E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F1764D-3E4E-46FB-8B0E-8D7E9713AC8C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9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C4B7D8-3C58-45DA-967D-50C2BCB0036F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60CC47-AE3D-45BD-AC48-60A42F635730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4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7B50E9-4C81-41C4-9968-67A6B7D8005C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A20BBE-8EF0-445A-A035-8D5878293C95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7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5B0D25-4E4D-4D1A-8DB2-4A516AC326B6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85AD20-620D-437E-A665-509BEBAFFAF9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5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33DA9A-DF02-47EF-9347-3CCF37250B87}" type="slidenum">
              <a:t>‹N›</a:t>
            </a:fld>
            <a:endParaRPr lang="en-US"/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E1E249-08D3-4E49-90BA-BA4777D6A3B0}" type="datetime1">
              <a:rPr lang="en-US"/>
              <a:pPr lvl="0"/>
              <a:t>11/20/2015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3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13" Type="http://purl.oclc.org/ooxml/officeDocument/relationships/slideLayout" Target="../slideLayouts/slideLayout13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slideLayout" Target="../slideLayouts/slideLayout12.xml"/><Relationship Id="rId17" Type="http://purl.oclc.org/ooxml/officeDocument/relationships/theme" Target="../theme/theme1.xml"/><Relationship Id="rId2" Type="http://purl.oclc.org/ooxml/officeDocument/relationships/slideLayout" Target="../slideLayouts/slideLayout2.xml"/><Relationship Id="rId16" Type="http://purl.oclc.org/ooxml/officeDocument/relationships/slideLayout" Target="../slideLayouts/slideLayout16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5" Type="http://purl.oclc.org/ooxml/officeDocument/relationships/slideLayout" Target="../slideLayouts/slideLayout1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Relationship Id="rId14" Type="http://purl.oclc.org/ooxml/officeDocument/relationships/slideLayout" Target="../slideLayouts/slideLayout14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%"/>
                </a:srgbClr>
              </a:solidFill>
              <a:prstDash val="solid"/>
              <a:miter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%"/>
                </a:srgbClr>
              </a:solidFill>
              <a:prstDash val="solid"/>
              <a:miter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5FCBEF">
                <a:alpha val="36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5FCBEF">
                <a:alpha val="20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Isosceles Triangle 23"/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17B0E4">
                <a:alpha val="50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2E83C3">
                <a:alpha val="70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36292">
                <a:alpha val="80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Isosceles Triangle 27"/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Isosceles Triangle 18"/>
            <p:cNvSpPr/>
            <p:nvPr/>
          </p:nvSpPr>
          <p:spPr>
            <a:xfrm>
              <a:off x="0" y="4013201"/>
              <a:ext cx="448732" cy="2844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360"/>
                <a:gd name="f8" fmla="+- 0 0 -270"/>
                <a:gd name="f9" fmla="+- 0 0 -180"/>
                <a:gd name="f10" fmla="+- 0 0 -90"/>
                <a:gd name="f11" fmla="abs f3"/>
                <a:gd name="f12" fmla="abs f4"/>
                <a:gd name="f13" fmla="abs f5"/>
                <a:gd name="f14" fmla="*/ f7 f0 1"/>
                <a:gd name="f15" fmla="*/ f8 f0 1"/>
                <a:gd name="f16" fmla="*/ f9 f0 1"/>
                <a:gd name="f17" fmla="*/ f10 f0 1"/>
                <a:gd name="f18" fmla="?: f11 f3 1"/>
                <a:gd name="f19" fmla="?: f12 f4 1"/>
                <a:gd name="f20" fmla="?: f13 f5 1"/>
                <a:gd name="f21" fmla="*/ f14 1 f2"/>
                <a:gd name="f22" fmla="*/ f15 1 f2"/>
                <a:gd name="f23" fmla="*/ f16 1 f2"/>
                <a:gd name="f24" fmla="*/ f17 1 f2"/>
                <a:gd name="f25" fmla="*/ f18 1 21600"/>
                <a:gd name="f26" fmla="*/ f19 1 21600"/>
                <a:gd name="f27" fmla="*/ 21600 f18 1"/>
                <a:gd name="f28" fmla="*/ 21600 f19 1"/>
                <a:gd name="f29" fmla="+- f21 0 f1"/>
                <a:gd name="f30" fmla="+- f22 0 f1"/>
                <a:gd name="f31" fmla="+- f23 0 f1"/>
                <a:gd name="f32" fmla="+- f24 0 f1"/>
                <a:gd name="f33" fmla="min f26 f25"/>
                <a:gd name="f34" fmla="*/ f27 1 f20"/>
                <a:gd name="f35" fmla="*/ f28 1 f20"/>
                <a:gd name="f36" fmla="val f34"/>
                <a:gd name="f37" fmla="val f35"/>
                <a:gd name="f38" fmla="*/ f6 f33 1"/>
                <a:gd name="f39" fmla="+- f37 0 f6"/>
                <a:gd name="f40" fmla="+- f36 0 f6"/>
                <a:gd name="f41" fmla="*/ f37 f33 1"/>
                <a:gd name="f42" fmla="*/ f36 f33 1"/>
                <a:gd name="f43" fmla="*/ f39 1 2"/>
                <a:gd name="f44" fmla="*/ f40 1 2"/>
                <a:gd name="f45" fmla="*/ f40 f6 1"/>
                <a:gd name="f46" fmla="+- f6 f43 0"/>
                <a:gd name="f47" fmla="*/ f45 1 200000"/>
                <a:gd name="f48" fmla="*/ f45 1 100000"/>
                <a:gd name="f49" fmla="+- f47 f44 0"/>
                <a:gd name="f50" fmla="*/ f47 f33 1"/>
                <a:gd name="f51" fmla="*/ f46 f33 1"/>
                <a:gd name="f52" fmla="*/ f48 f33 1"/>
                <a:gd name="f53" fmla="*/ f49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2" y="f38"/>
                </a:cxn>
                <a:cxn ang="f30">
                  <a:pos x="f50" y="f51"/>
                </a:cxn>
                <a:cxn ang="f31">
                  <a:pos x="f38" y="f41"/>
                </a:cxn>
                <a:cxn ang="f31">
                  <a:pos x="f52" y="f41"/>
                </a:cxn>
                <a:cxn ang="f31">
                  <a:pos x="f42" y="f41"/>
                </a:cxn>
                <a:cxn ang="f32">
                  <a:pos x="f53" y="f51"/>
                </a:cxn>
              </a:cxnLst>
              <a:rect l="f50" t="f51" r="f53" b="f41"/>
              <a:pathLst>
                <a:path>
                  <a:moveTo>
                    <a:pt x="f38" y="f41"/>
                  </a:moveTo>
                  <a:lnTo>
                    <a:pt x="f52" y="f38"/>
                  </a:lnTo>
                  <a:lnTo>
                    <a:pt x="f42" y="f41"/>
                  </a:lnTo>
                  <a:close/>
                </a:path>
              </a:pathLst>
            </a:custGeom>
            <a:solidFill>
              <a:srgbClr val="5FCBEF">
                <a:alpha val="70%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%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%">
                  <a:solidFill>
                    <a:srgbClr val="000000"/>
                  </a:solidFill>
                  <a:uFillTx/>
                </a:defRPr>
              </a:pPr>
              <a:endParaRPr lang="it-IT" sz="1800" b="0" i="0" u="none" strike="noStrike" kern="1200" cap="none" spc="0" baseline="0%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3" name="Title Placeholder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4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%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fld id="{E25F2737-B4AD-452F-8169-5186CC52196C}" type="datetime1">
              <a:rPr lang="en-US"/>
              <a:pPr lvl="0"/>
              <a:t>11/20/2015</a:t>
            </a:fld>
            <a:endParaRPr lang="en-US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%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endParaRPr lang="en-US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%">
                <a:solidFill>
                  <a:srgbClr val="5FCBEF"/>
                </a:solidFill>
                <a:uFillTx/>
                <a:latin typeface="Trebuchet MS"/>
              </a:defRPr>
            </a:lvl1pPr>
          </a:lstStyle>
          <a:p>
            <a:pPr lvl="0"/>
            <a:fld id="{9EE6381C-65F8-4097-9907-D0CA1AFE78C1}" type="slidenum"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%"/>
        </a:lnSpc>
        <a:spcBef>
          <a:spcPts val="0"/>
        </a:spcBef>
        <a:spcAft>
          <a:spcPts val="0"/>
        </a:spcAft>
        <a:buNone/>
        <a:tabLst/>
        <a:defRPr lang="it-IT" sz="3600" b="0" i="0" u="none" strike="noStrike" kern="1200" cap="none" spc="0" baseline="0%">
          <a:solidFill>
            <a:srgbClr val="5FCBEF"/>
          </a:solidFill>
          <a:uFillTx/>
          <a:latin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%"/>
        </a:lnSpc>
        <a:spcBef>
          <a:spcPts val="1000"/>
        </a:spcBef>
        <a:spcAft>
          <a:spcPts val="0"/>
        </a:spcAft>
        <a:buClr>
          <a:srgbClr val="5FCBEF"/>
        </a:buClr>
        <a:buSzPct val="80%"/>
        <a:buFont typeface="Wingdings 3"/>
        <a:buChar char=""/>
        <a:tabLst/>
        <a:defRPr lang="it-IT" sz="1800" b="0" i="0" u="none" strike="noStrike" kern="1200" cap="none" spc="0" baseline="0%">
          <a:solidFill>
            <a:srgbClr val="404040"/>
          </a:solidFill>
          <a:uFillTx/>
          <a:latin typeface="Trebuchet MS"/>
        </a:defRPr>
      </a:lvl1pPr>
      <a:lvl2pPr marL="742950" marR="0" lvl="1" indent="-285750" algn="l" defTabSz="457200" rtl="0" fontAlgn="auto" hangingPunct="1">
        <a:lnSpc>
          <a:spcPct val="100%"/>
        </a:lnSpc>
        <a:spcBef>
          <a:spcPts val="1000"/>
        </a:spcBef>
        <a:spcAft>
          <a:spcPts val="0"/>
        </a:spcAft>
        <a:buClr>
          <a:srgbClr val="5FCBEF"/>
        </a:buClr>
        <a:buSzPct val="80%"/>
        <a:buFont typeface="Wingdings 3"/>
        <a:buChar char=""/>
        <a:tabLst/>
        <a:defRPr lang="it-IT" sz="1600" b="0" i="0" u="none" strike="noStrike" kern="1200" cap="none" spc="0" baseline="0%">
          <a:solidFill>
            <a:srgbClr val="404040"/>
          </a:solidFill>
          <a:uFillTx/>
          <a:latin typeface="Trebuchet MS"/>
        </a:defRPr>
      </a:lvl2pPr>
      <a:lvl3pPr marL="1143000" marR="0" lvl="2" indent="-228600" algn="l" defTabSz="457200" rtl="0" fontAlgn="auto" hangingPunct="1">
        <a:lnSpc>
          <a:spcPct val="100%"/>
        </a:lnSpc>
        <a:spcBef>
          <a:spcPts val="1000"/>
        </a:spcBef>
        <a:spcAft>
          <a:spcPts val="0"/>
        </a:spcAft>
        <a:buClr>
          <a:srgbClr val="5FCBEF"/>
        </a:buClr>
        <a:buSzPct val="80%"/>
        <a:buFont typeface="Wingdings 3"/>
        <a:buChar char=""/>
        <a:tabLst/>
        <a:defRPr lang="it-IT" sz="1400" b="0" i="0" u="none" strike="noStrike" kern="1200" cap="none" spc="0" baseline="0%">
          <a:solidFill>
            <a:srgbClr val="404040"/>
          </a:solidFill>
          <a:uFillTx/>
          <a:latin typeface="Trebuchet MS"/>
        </a:defRPr>
      </a:lvl3pPr>
      <a:lvl4pPr marL="1600200" marR="0" lvl="3" indent="-228600" algn="l" defTabSz="457200" rtl="0" fontAlgn="auto" hangingPunct="1">
        <a:lnSpc>
          <a:spcPct val="100%"/>
        </a:lnSpc>
        <a:spcBef>
          <a:spcPts val="1000"/>
        </a:spcBef>
        <a:spcAft>
          <a:spcPts val="0"/>
        </a:spcAft>
        <a:buClr>
          <a:srgbClr val="5FCBEF"/>
        </a:buClr>
        <a:buSzPct val="80%"/>
        <a:buFont typeface="Wingdings 3"/>
        <a:buChar char=""/>
        <a:tabLst/>
        <a:defRPr lang="it-IT" sz="1200" b="0" i="0" u="none" strike="noStrike" kern="1200" cap="none" spc="0" baseline="0%">
          <a:solidFill>
            <a:srgbClr val="404040"/>
          </a:solidFill>
          <a:uFillTx/>
          <a:latin typeface="Trebuchet MS"/>
        </a:defRPr>
      </a:lvl4pPr>
      <a:lvl5pPr marL="2057400" marR="0" lvl="4" indent="-228600" algn="l" defTabSz="457200" rtl="0" fontAlgn="auto" hangingPunct="1">
        <a:lnSpc>
          <a:spcPct val="100%"/>
        </a:lnSpc>
        <a:spcBef>
          <a:spcPts val="1000"/>
        </a:spcBef>
        <a:spcAft>
          <a:spcPts val="0"/>
        </a:spcAft>
        <a:buClr>
          <a:srgbClr val="5FCBEF"/>
        </a:buClr>
        <a:buSzPct val="80%"/>
        <a:buFont typeface="Wingdings 3"/>
        <a:buChar char=""/>
        <a:tabLst/>
        <a:defRPr lang="it-IT" sz="1200" b="0" i="0" u="none" strike="noStrike" kern="1200" cap="none" spc="0" baseline="0%">
          <a:solidFill>
            <a:srgbClr val="404040"/>
          </a:solidFill>
          <a:uFillTx/>
          <a:latin typeface="Trebuchet M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purl.oclc.org/ooxml/officeDocument/relationships/image" Target="../media/image1.jpg"/><Relationship Id="rId1" Type="http://purl.oclc.org/ooxml/officeDocument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purl.oclc.org/ooxml/officeDocument/relationships/image" Target="../media/image3.jpg"/><Relationship Id="rId2" Type="http://purl.oclc.org/ooxml/officeDocument/relationships/image" Target="../media/image2.jpg"/><Relationship Id="rId1" Type="http://purl.oclc.org/ooxml/officeDocument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purl.oclc.org/ooxml/officeDocument/relationships/image" Target="../media/image4.gif"/><Relationship Id="rId1" Type="http://purl.oclc.org/ooxml/officeDocument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it-IT" dirty="0"/>
              <a:t>Laboratorio sulla luce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507068" y="4275789"/>
            <a:ext cx="7766931" cy="871944"/>
          </a:xfrm>
        </p:spPr>
        <p:txBody>
          <a:bodyPr/>
          <a:lstStyle/>
          <a:p>
            <a:pPr lvl="0"/>
            <a:r>
              <a:rPr lang="it-IT" dirty="0" smtClean="0"/>
              <a:t>Dipartimento di fisica e astronomia, 14 ottobre 2015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honeycomb/>
      </p:transition>
    </mc:Choice>
    <mc:Fallback xmlns:p="http://schemas.openxmlformats.org/presentationml/2006/main" xmlns:r="http://schemas.openxmlformats.org/officeDocument/2006/relationships" xmlns:a="http://schemas.openxmlformats.org/drawingml/2006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77332" y="696035"/>
            <a:ext cx="8596667" cy="1992573"/>
          </a:xfrm>
        </p:spPr>
        <p:txBody>
          <a:bodyPr>
            <a:noAutofit/>
          </a:bodyPr>
          <a:lstStyle/>
          <a:p>
            <a:pPr algn="just"/>
            <a:r>
              <a:rPr lang="it-IT" sz="2400" dirty="0">
                <a:solidFill>
                  <a:schemeClr val="tx1">
                    <a:lumMod val="65%"/>
                    <a:lumOff val="35%"/>
                  </a:schemeClr>
                </a:solidFill>
                <a:latin typeface="Trebuchet MS" panose="020B0603020202020204" pitchFamily="34" charset="0"/>
              </a:rPr>
              <a:t>Nel laboratorio sulla luce abbiamo analizzato principalmente la natura corpuscolare della luce. Ovvero la teoria secondo cui la luce è formata da piccole particelle che chiamiamo fotoni. Un fascio di luce ci appare formato da un unico colore e si presenta ai nostri sensi in modo continuo.</a:t>
            </a:r>
            <a:br>
              <a:rPr lang="it-IT" sz="2400" dirty="0">
                <a:solidFill>
                  <a:schemeClr val="tx1">
                    <a:lumMod val="65%"/>
                    <a:lumOff val="35%"/>
                  </a:schemeClr>
                </a:solidFill>
                <a:latin typeface="Trebuchet MS" panose="020B0603020202020204" pitchFamily="34" charset="0"/>
              </a:rPr>
            </a:br>
            <a:endParaRPr lang="it-IT" sz="2400" dirty="0">
              <a:solidFill>
                <a:schemeClr val="tx1">
                  <a:lumMod val="65%"/>
                  <a:lumOff val="35%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138" y="2957563"/>
            <a:ext cx="5261054" cy="31566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%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2288148"/>
          </a:xfrm>
        </p:spPr>
        <p:txBody>
          <a:bodyPr>
            <a:noAutofit/>
          </a:bodyPr>
          <a:lstStyle/>
          <a:p>
            <a:pPr lvl="0" algn="just"/>
            <a:r>
              <a:rPr lang="it-IT" sz="2400" dirty="0">
                <a:solidFill>
                  <a:srgbClr val="404040"/>
                </a:solidFill>
              </a:rPr>
              <a:t>Attraverso specifici software di elaborazione e fibre ottiche da laboratorio abbiamo compreso e verificato che la luce di una semplice lampadina a incandescenza è caratterizzata da uno specifico spettro elettromagnetico, ovvero l’insieme di tutte le frequenze, a ognuna delle quali corrisponde un onda elettromagnetica.</a:t>
            </a:r>
          </a:p>
        </p:txBody>
      </p:sp>
      <p:pic>
        <p:nvPicPr>
          <p:cNvPr id="3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5907" y="3606795"/>
            <a:ext cx="3246970" cy="2435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%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Segnaposto contenuto 5"/>
          <p:cNvPicPr>
            <a:picLocks noGrp="1" noChangeAspect="1"/>
          </p:cNvPicPr>
          <p:nvPr>
            <p:ph idx="2"/>
          </p:nvPr>
        </p:nvPicPr>
        <p:blipFill>
          <a:blip r:embed="rId3"/>
          <a:stretch>
            <a:fillRect/>
          </a:stretch>
        </p:blipFill>
        <p:spPr>
          <a:xfrm>
            <a:off x="5558363" y="3606795"/>
            <a:ext cx="3246970" cy="2435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%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rism isContent="1"/>
      </p:transition>
    </mc:Choice>
    <mc:Fallback xmlns:p="http://schemas.openxmlformats.org/presentationml/2006/main" xmlns:r="http://schemas.openxmlformats.org/officeDocument/2006/relationships" xmlns:a="http://schemas.openxmlformats.org/drawingml/2006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just"/>
            <a:r>
              <a:rPr lang="it-IT" sz="2400" dirty="0">
                <a:solidFill>
                  <a:srgbClr val="404040"/>
                </a:solidFill>
              </a:rPr>
              <a:t>Lo spettro si divide in spettro visibile, caratterizzato da tutte quelle frequenze a cui corrispondono particolari colori della luce visibili dall’ uomo, e in spettro non visibile con frequenze particolarmente alte o basse che danno vita a onde elettromagnetiche che il nostro occhio non è in grado di percepire in modo visibile. </a:t>
            </a:r>
          </a:p>
        </p:txBody>
      </p:sp>
      <p:pic>
        <p:nvPicPr>
          <p:cNvPr id="3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2" y="3181078"/>
            <a:ext cx="7931331" cy="289774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indow dir="vert"/>
      </p:transition>
    </mc:Choice>
    <mc:Fallback xmlns:p="http://schemas.openxmlformats.org/presentationml/2006/main" xmlns:r="http://schemas.openxmlformats.org/officeDocument/2006/relationships" xmlns:a="http://schemas.openxmlformats.org/drawingml/2006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 noGrp="1"/>
          </p:cNvSpPr>
          <p:nvPr>
            <p:ph idx="1"/>
          </p:nvPr>
        </p:nvSpPr>
        <p:spPr>
          <a:xfrm>
            <a:off x="677332" y="618189"/>
            <a:ext cx="8596667" cy="542317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it-IT" sz="2400" dirty="0"/>
              <a:t>In modo semplice ci siamo anche resi conto di come è possibile usare dei filtri per selezionare determinati parti dello spettro da analizzare, applicavamo allora un filtro rosso per guardare soltanto le onde elettromagnetiche che producono quel determinato colore e così via anche per i filtri ultravioletti e infrarossi. La conclusione a cui siamo arrivati è che quello che ci appare come luce bianca della semplice lampadina a incandescenza ha in realtà uno spettro elettromagnetico che presenta in minore o maggiore quantità tutte le onde elettromagnetiche. La predominanza per esempio di onde tendenti al bianco fa sì che in ultima analisi il colore da noi visto sia proprio quello bianco.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rism isContent="1"/>
      </p:transition>
    </mc:Choice>
    <mc:Fallback xmlns:p="http://schemas.openxmlformats.org/presentationml/2006/main" xmlns:r="http://schemas.openxmlformats.org/officeDocument/2006/relationships" xmlns:a="http://schemas.openxmlformats.org/drawingml/2006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 noGrp="1"/>
          </p:cNvSpPr>
          <p:nvPr>
            <p:ph idx="1"/>
          </p:nvPr>
        </p:nvSpPr>
        <p:spPr>
          <a:xfrm>
            <a:off x="651445" y="1116656"/>
            <a:ext cx="8596667" cy="4444386"/>
          </a:xfrm>
        </p:spPr>
        <p:txBody>
          <a:bodyPr anchorCtr="1"/>
          <a:lstStyle/>
          <a:p>
            <a:pPr marL="0" lvl="0" indent="0" algn="ctr">
              <a:lnSpc>
                <a:spcPct val="250%"/>
              </a:lnSpc>
              <a:buNone/>
            </a:pPr>
            <a:r>
              <a:rPr lang="it-IT" sz="2400">
                <a:solidFill>
                  <a:srgbClr val="757575"/>
                </a:solidFill>
              </a:rPr>
              <a:t>A cura di:</a:t>
            </a:r>
          </a:p>
          <a:p>
            <a:pPr marL="0" lvl="0" indent="0" algn="ctr">
              <a:buNone/>
            </a:pPr>
            <a:r>
              <a:rPr lang="it-IT" sz="2800">
                <a:solidFill>
                  <a:srgbClr val="757575"/>
                </a:solidFill>
              </a:rPr>
              <a:t>Apa Rossella</a:t>
            </a:r>
          </a:p>
          <a:p>
            <a:pPr marL="0" lvl="0" indent="0" algn="ctr">
              <a:buNone/>
            </a:pPr>
            <a:r>
              <a:rPr lang="it-IT" sz="2800">
                <a:solidFill>
                  <a:srgbClr val="757575"/>
                </a:solidFill>
              </a:rPr>
              <a:t>Insabella Alessia</a:t>
            </a:r>
          </a:p>
          <a:p>
            <a:pPr marL="0" lvl="0" indent="0" algn="ctr">
              <a:buNone/>
            </a:pPr>
            <a:r>
              <a:rPr lang="it-IT" sz="2800">
                <a:solidFill>
                  <a:srgbClr val="757575"/>
                </a:solidFill>
              </a:rPr>
              <a:t>Mazzara Rachele</a:t>
            </a:r>
          </a:p>
          <a:p>
            <a:pPr marL="0" lvl="0" indent="0" algn="ctr">
              <a:buNone/>
            </a:pPr>
            <a:r>
              <a:rPr lang="it-IT" sz="2800">
                <a:solidFill>
                  <a:srgbClr val="757575"/>
                </a:solidFill>
              </a:rPr>
              <a:t>Russo Alberto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 xmlns:a="http://schemas.openxmlformats.org/drawingml/2006/main" xmlns:r="http://schemas.openxmlformats.org/officeDocument/2006/relationships" xmlns:p="http://schemas.openxmlformats.org/presentationml/2006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purl.oclc.org/ooxml/drawingml/main" name="Sfaccetta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Facet</Template>
  <TotalTime>247</TotalTime>
  <Words>291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Sfaccettatura</vt:lpstr>
      <vt:lpstr>Laboratorio sulla luce</vt:lpstr>
      <vt:lpstr>Nel laboratorio sulla luce abbiamo analizzato principalmente la natura corpuscolare della luce. Ovvero la teoria secondo cui la luce è formata da piccole particelle che chiamiamo fotoni. Un fascio di luce ci appare formato da un unico colore e si presenta ai nostri sensi in modo continuo. </vt:lpstr>
      <vt:lpstr>Attraverso specifici software di elaborazione e fibre ottiche da laboratorio abbiamo compreso e verificato che la luce di una semplice lampadina a incandescenza è caratterizzata da uno specifico spettro elettromagnetico, ovvero l’insieme di tutte le frequenze, a ognuna delle quali corrisponde un onda elettromagnetica.</vt:lpstr>
      <vt:lpstr>Lo spettro si divide in spettro visibile, caratterizzato da tutte quelle frequenze a cui corrispondono particolari colori della luce visibili dall’ uomo, e in spettro non visibile con frequenze particolarmente alte o basse che danno vita a onde elettromagnetiche che il nostro occhio non è in grado di percepire in modo visibile.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 Russo</dc:creator>
  <cp:lastModifiedBy>Alberto Russo</cp:lastModifiedBy>
  <cp:revision>10</cp:revision>
  <dcterms:created xsi:type="dcterms:W3CDTF">2015-11-15T19:31:54Z</dcterms:created>
  <dcterms:modified xsi:type="dcterms:W3CDTF">2015-11-20T18:27:27Z</dcterms:modified>
</cp:coreProperties>
</file>