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7" r:id="rId3"/>
    <p:sldId id="258" r:id="rId4"/>
    <p:sldId id="273" r:id="rId5"/>
    <p:sldId id="274" r:id="rId6"/>
    <p:sldId id="272" r:id="rId7"/>
    <p:sldId id="263" r:id="rId8"/>
    <p:sldId id="264" r:id="rId9"/>
    <p:sldId id="260" r:id="rId10"/>
    <p:sldId id="261" r:id="rId11"/>
    <p:sldId id="262" r:id="rId12"/>
    <p:sldId id="265" r:id="rId13"/>
    <p:sldId id="266" r:id="rId14"/>
    <p:sldId id="267" r:id="rId15"/>
    <p:sldId id="268" r:id="rId16"/>
    <p:sldId id="275" r:id="rId17"/>
    <p:sldId id="269" r:id="rId18"/>
    <p:sldId id="270" r:id="rId19"/>
    <p:sldId id="271" r:id="rId20"/>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37" autoAdjust="0"/>
    <p:restoredTop sz="94662" autoAdjust="0"/>
  </p:normalViewPr>
  <p:slideViewPr>
    <p:cSldViewPr>
      <p:cViewPr varScale="1">
        <p:scale>
          <a:sx n="70" d="100"/>
          <a:sy n="70" d="100"/>
        </p:scale>
        <p:origin x="-126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3EBCF5-6393-4AAF-BFC9-DF8186D73A64}" type="datetimeFigureOut">
              <a:rPr lang="it-IT" smtClean="0"/>
              <a:pPr/>
              <a:t>18/11/2015</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6C0245-7FB3-44AC-BCA7-45509F4E362F}" type="slidenum">
              <a:rPr lang="it-IT" smtClean="0"/>
              <a:pPr/>
              <a:t>‹N›</a:t>
            </a:fld>
            <a:endParaRPr lang="it-IT"/>
          </a:p>
        </p:txBody>
      </p:sp>
    </p:spTree>
    <p:extLst>
      <p:ext uri="{BB962C8B-B14F-4D97-AF65-F5344CB8AC3E}">
        <p14:creationId xmlns:p14="http://schemas.microsoft.com/office/powerpoint/2010/main" val="2711462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Ddddddddddd</a:t>
            </a:r>
            <a:endParaRPr lang="it-IT" dirty="0" smtClean="0"/>
          </a:p>
        </p:txBody>
      </p:sp>
      <p:sp>
        <p:nvSpPr>
          <p:cNvPr id="4" name="Segnaposto numero diapositiva 3"/>
          <p:cNvSpPr>
            <a:spLocks noGrp="1"/>
          </p:cNvSpPr>
          <p:nvPr>
            <p:ph type="sldNum" sz="quarter" idx="10"/>
          </p:nvPr>
        </p:nvSpPr>
        <p:spPr/>
        <p:txBody>
          <a:bodyPr/>
          <a:lstStyle/>
          <a:p>
            <a:fld id="{DB6C0245-7FB3-44AC-BCA7-45509F4E362F}" type="slidenum">
              <a:rPr lang="it-IT" smtClean="0"/>
              <a:pPr/>
              <a:t>11</a:t>
            </a:fld>
            <a:endParaRPr lang="it-IT"/>
          </a:p>
        </p:txBody>
      </p:sp>
    </p:spTree>
    <p:extLst>
      <p:ext uri="{BB962C8B-B14F-4D97-AF65-F5344CB8AC3E}">
        <p14:creationId xmlns:p14="http://schemas.microsoft.com/office/powerpoint/2010/main" val="3003524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278A62DD-E5C0-4FA4-AC72-30696C214119}" type="datetimeFigureOut">
              <a:rPr lang="it-IT" smtClean="0"/>
              <a:pPr/>
              <a:t>18/11/2015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B21B840-C1AC-46E8-94D0-80BD96D1B2FE}"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78A62DD-E5C0-4FA4-AC72-30696C214119}" type="datetimeFigureOut">
              <a:rPr lang="it-IT" smtClean="0"/>
              <a:pPr/>
              <a:t>18/11/2015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B21B840-C1AC-46E8-94D0-80BD96D1B2FE}"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78A62DD-E5C0-4FA4-AC72-30696C214119}" type="datetimeFigureOut">
              <a:rPr lang="it-IT" smtClean="0"/>
              <a:pPr/>
              <a:t>18/11/2015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B21B840-C1AC-46E8-94D0-80BD96D1B2FE}"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78A62DD-E5C0-4FA4-AC72-30696C214119}" type="datetimeFigureOut">
              <a:rPr lang="it-IT" smtClean="0"/>
              <a:pPr/>
              <a:t>18/11/2015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B21B840-C1AC-46E8-94D0-80BD96D1B2FE}"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278A62DD-E5C0-4FA4-AC72-30696C214119}" type="datetimeFigureOut">
              <a:rPr lang="it-IT" smtClean="0"/>
              <a:pPr/>
              <a:t>18/11/2015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B21B840-C1AC-46E8-94D0-80BD96D1B2FE}"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278A62DD-E5C0-4FA4-AC72-30696C214119}" type="datetimeFigureOut">
              <a:rPr lang="it-IT" smtClean="0"/>
              <a:pPr/>
              <a:t>18/11/2015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B21B840-C1AC-46E8-94D0-80BD96D1B2FE}"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278A62DD-E5C0-4FA4-AC72-30696C214119}" type="datetimeFigureOut">
              <a:rPr lang="it-IT" smtClean="0"/>
              <a:pPr/>
              <a:t>18/11/2015</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CB21B840-C1AC-46E8-94D0-80BD96D1B2FE}"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278A62DD-E5C0-4FA4-AC72-30696C214119}" type="datetimeFigureOut">
              <a:rPr lang="it-IT" smtClean="0"/>
              <a:pPr/>
              <a:t>18/11/2015</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CB21B840-C1AC-46E8-94D0-80BD96D1B2FE}"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278A62DD-E5C0-4FA4-AC72-30696C214119}" type="datetimeFigureOut">
              <a:rPr lang="it-IT" smtClean="0"/>
              <a:pPr/>
              <a:t>18/11/2015</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CB21B840-C1AC-46E8-94D0-80BD96D1B2FE}"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278A62DD-E5C0-4FA4-AC72-30696C214119}" type="datetimeFigureOut">
              <a:rPr lang="it-IT" smtClean="0"/>
              <a:pPr/>
              <a:t>18/11/2015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B21B840-C1AC-46E8-94D0-80BD96D1B2FE}"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278A62DD-E5C0-4FA4-AC72-30696C214119}" type="datetimeFigureOut">
              <a:rPr lang="it-IT" smtClean="0"/>
              <a:pPr/>
              <a:t>18/11/2015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B21B840-C1AC-46E8-94D0-80BD96D1B2FE}"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8A62DD-E5C0-4FA4-AC72-30696C214119}" type="datetimeFigureOut">
              <a:rPr lang="it-IT" smtClean="0"/>
              <a:pPr/>
              <a:t>18/11/2015</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21B840-C1AC-46E8-94D0-80BD96D1B2FE}"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 Target="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oberto\Desktop\Nuova cartella\Screenshot_2015-11-12-21-24-02.png"/>
          <p:cNvPicPr>
            <a:picLocks noChangeAspect="1" noChangeArrowheads="1"/>
          </p:cNvPicPr>
          <p:nvPr/>
        </p:nvPicPr>
        <p:blipFill>
          <a:blip r:embed="rId2" cstate="print"/>
          <a:srcRect/>
          <a:stretch>
            <a:fillRect/>
          </a:stretch>
        </p:blipFill>
        <p:spPr bwMode="auto">
          <a:xfrm>
            <a:off x="0" y="-3339752"/>
            <a:ext cx="9144000" cy="15741494"/>
          </a:xfrm>
          <a:prstGeom prst="rect">
            <a:avLst/>
          </a:prstGeom>
          <a:noFill/>
        </p:spPr>
      </p:pic>
      <p:sp>
        <p:nvSpPr>
          <p:cNvPr id="2" name="Titolo 1"/>
          <p:cNvSpPr>
            <a:spLocks noGrp="1"/>
          </p:cNvSpPr>
          <p:nvPr>
            <p:ph type="ctrTitle"/>
          </p:nvPr>
        </p:nvSpPr>
        <p:spPr>
          <a:xfrm>
            <a:off x="611560" y="-459432"/>
            <a:ext cx="7772400" cy="2088231"/>
          </a:xfrm>
          <a:solidFill>
            <a:schemeClr val="tx1"/>
          </a:solidFill>
          <a:ln>
            <a:solidFill>
              <a:schemeClr val="tx1"/>
            </a:solidFill>
          </a:ln>
        </p:spPr>
        <p:txBody>
          <a:bodyPr>
            <a:normAutofit/>
          </a:bodyPr>
          <a:lstStyle/>
          <a:p>
            <a:r>
              <a:rPr lang="it-IT" sz="4800" b="1" dirty="0" smtClean="0">
                <a:solidFill>
                  <a:schemeClr val="tx2">
                    <a:lumMod val="60000"/>
                    <a:lumOff val="40000"/>
                  </a:schemeClr>
                </a:solidFill>
              </a:rPr>
              <a:t>L’ ASTROFISICA </a:t>
            </a:r>
            <a:r>
              <a:rPr lang="it-IT" sz="4800" b="1" dirty="0" err="1" smtClean="0">
                <a:solidFill>
                  <a:schemeClr val="tx2">
                    <a:lumMod val="60000"/>
                    <a:lumOff val="40000"/>
                  </a:schemeClr>
                </a:solidFill>
              </a:rPr>
              <a:t>DI</a:t>
            </a:r>
            <a:r>
              <a:rPr lang="it-IT" sz="4800" b="1" dirty="0" smtClean="0">
                <a:solidFill>
                  <a:schemeClr val="tx2">
                    <a:lumMod val="60000"/>
                    <a:lumOff val="40000"/>
                  </a:schemeClr>
                </a:solidFill>
              </a:rPr>
              <a:t> “INTESTELLAR”.</a:t>
            </a:r>
            <a:endParaRPr lang="it-IT" sz="4800" b="1" dirty="0">
              <a:solidFill>
                <a:schemeClr val="tx2">
                  <a:lumMod val="60000"/>
                  <a:lumOff val="40000"/>
                </a:schemeClr>
              </a:solidFill>
            </a:endParaRPr>
          </a:p>
        </p:txBody>
      </p:sp>
      <p:sp>
        <p:nvSpPr>
          <p:cNvPr id="3" name="Sottotitolo 2"/>
          <p:cNvSpPr>
            <a:spLocks noGrp="1"/>
          </p:cNvSpPr>
          <p:nvPr>
            <p:ph type="subTitle" idx="1"/>
          </p:nvPr>
        </p:nvSpPr>
        <p:spPr>
          <a:xfrm>
            <a:off x="1259632" y="1628800"/>
            <a:ext cx="6400800" cy="2713856"/>
          </a:xfrm>
        </p:spPr>
        <p:txBody>
          <a:bodyPr>
            <a:normAutofit/>
          </a:bodyPr>
          <a:lstStyle/>
          <a:p>
            <a:r>
              <a:rPr lang="it-IT" sz="4000" b="1" i="1" dirty="0" err="1" smtClean="0">
                <a:solidFill>
                  <a:schemeClr val="tx1"/>
                </a:solidFill>
              </a:rPr>
              <a:t>Traveling</a:t>
            </a:r>
            <a:r>
              <a:rPr lang="it-IT" sz="4000" b="1" i="1" dirty="0" smtClean="0">
                <a:solidFill>
                  <a:schemeClr val="tx1"/>
                </a:solidFill>
              </a:rPr>
              <a:t> to the future and back exploting gravity.</a:t>
            </a:r>
            <a:endParaRPr lang="it-IT" sz="4000" b="1" i="1" dirty="0">
              <a:solidFill>
                <a:schemeClr val="tx1"/>
              </a:solidFill>
            </a:endParaRPr>
          </a:p>
        </p:txBody>
      </p:sp>
    </p:spTree>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CasellaDiTesto 1"/>
          <p:cNvSpPr txBox="1"/>
          <p:nvPr/>
        </p:nvSpPr>
        <p:spPr>
          <a:xfrm>
            <a:off x="467544" y="188640"/>
            <a:ext cx="8280920" cy="954107"/>
          </a:xfrm>
          <a:prstGeom prst="rect">
            <a:avLst/>
          </a:prstGeom>
          <a:noFill/>
        </p:spPr>
        <p:txBody>
          <a:bodyPr wrap="square" rtlCol="0">
            <a:spAutoFit/>
          </a:bodyPr>
          <a:lstStyle/>
          <a:p>
            <a:r>
              <a:rPr lang="it-IT" sz="2800" b="1" dirty="0" smtClean="0"/>
              <a:t>2-Come capire se la cabina è in movimento  oppure è ferma ???</a:t>
            </a:r>
            <a:endParaRPr lang="it-IT" sz="2800" b="1" dirty="0"/>
          </a:p>
        </p:txBody>
      </p:sp>
      <p:sp>
        <p:nvSpPr>
          <p:cNvPr id="3" name="Rettangolo 2"/>
          <p:cNvSpPr/>
          <p:nvPr/>
        </p:nvSpPr>
        <p:spPr>
          <a:xfrm>
            <a:off x="755576" y="1484784"/>
            <a:ext cx="2376264" cy="2520280"/>
          </a:xfrm>
          <a:prstGeom prst="rect">
            <a:avLst/>
          </a:prstGeom>
          <a:solidFill>
            <a:srgbClr val="FFC0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Ovale 4"/>
          <p:cNvSpPr/>
          <p:nvPr/>
        </p:nvSpPr>
        <p:spPr>
          <a:xfrm>
            <a:off x="1691680" y="1916832"/>
            <a:ext cx="432048" cy="36004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p:nvSpPr>
        <p:spPr>
          <a:xfrm>
            <a:off x="1043608" y="2276872"/>
            <a:ext cx="288032" cy="43204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a:off x="2627784" y="2276872"/>
            <a:ext cx="288032" cy="43204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5" name="Connettore 2 14"/>
          <p:cNvCxnSpPr>
            <a:stCxn id="7" idx="2"/>
          </p:cNvCxnSpPr>
          <p:nvPr/>
        </p:nvCxnSpPr>
        <p:spPr>
          <a:xfrm>
            <a:off x="1187624" y="2708920"/>
            <a:ext cx="288032" cy="72008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ttore 2 16"/>
          <p:cNvCxnSpPr>
            <a:stCxn id="8" idx="2"/>
          </p:cNvCxnSpPr>
          <p:nvPr/>
        </p:nvCxnSpPr>
        <p:spPr>
          <a:xfrm flipH="1">
            <a:off x="2483768" y="2708920"/>
            <a:ext cx="288032" cy="72008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ttore 1 18"/>
          <p:cNvCxnSpPr>
            <a:stCxn id="5" idx="4"/>
          </p:cNvCxnSpPr>
          <p:nvPr/>
        </p:nvCxnSpPr>
        <p:spPr>
          <a:xfrm>
            <a:off x="1907704" y="2276872"/>
            <a:ext cx="0" cy="648072"/>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ttore 1 23"/>
          <p:cNvCxnSpPr>
            <a:stCxn id="5" idx="4"/>
          </p:cNvCxnSpPr>
          <p:nvPr/>
        </p:nvCxnSpPr>
        <p:spPr>
          <a:xfrm flipH="1">
            <a:off x="1619672" y="2276872"/>
            <a:ext cx="288032" cy="288032"/>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ttore 1 25"/>
          <p:cNvCxnSpPr>
            <a:stCxn id="5" idx="4"/>
          </p:cNvCxnSpPr>
          <p:nvPr/>
        </p:nvCxnSpPr>
        <p:spPr>
          <a:xfrm>
            <a:off x="1907704" y="2276872"/>
            <a:ext cx="360040" cy="288032"/>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ttore 1 27"/>
          <p:cNvCxnSpPr/>
          <p:nvPr/>
        </p:nvCxnSpPr>
        <p:spPr>
          <a:xfrm flipH="1">
            <a:off x="1691680" y="2924944"/>
            <a:ext cx="216024" cy="50405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nettore 1 29"/>
          <p:cNvCxnSpPr/>
          <p:nvPr/>
        </p:nvCxnSpPr>
        <p:spPr>
          <a:xfrm>
            <a:off x="1907704" y="2924944"/>
            <a:ext cx="288032" cy="50405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CasellaDiTesto 38"/>
          <p:cNvSpPr txBox="1"/>
          <p:nvPr/>
        </p:nvSpPr>
        <p:spPr>
          <a:xfrm>
            <a:off x="539552" y="4293096"/>
            <a:ext cx="3312368" cy="1015663"/>
          </a:xfrm>
          <a:prstGeom prst="rect">
            <a:avLst/>
          </a:prstGeom>
          <a:noFill/>
        </p:spPr>
        <p:txBody>
          <a:bodyPr wrap="square" rtlCol="0">
            <a:spAutoFit/>
          </a:bodyPr>
          <a:lstStyle/>
          <a:p>
            <a:r>
              <a:rPr lang="it-IT" sz="2000" b="1" dirty="0" smtClean="0"/>
              <a:t>-Nel caso della “vicinanza” con la Terra il moto sarà CONVERGENTE</a:t>
            </a:r>
            <a:r>
              <a:rPr lang="it-IT" dirty="0" smtClean="0"/>
              <a:t>.</a:t>
            </a:r>
            <a:endParaRPr lang="it-IT" dirty="0"/>
          </a:p>
        </p:txBody>
      </p:sp>
      <p:sp>
        <p:nvSpPr>
          <p:cNvPr id="40" name="CasellaDiTesto 39"/>
          <p:cNvSpPr txBox="1"/>
          <p:nvPr/>
        </p:nvSpPr>
        <p:spPr>
          <a:xfrm>
            <a:off x="4572000" y="861680"/>
            <a:ext cx="3240360" cy="1631216"/>
          </a:xfrm>
          <a:prstGeom prst="rect">
            <a:avLst/>
          </a:prstGeom>
          <a:noFill/>
        </p:spPr>
        <p:txBody>
          <a:bodyPr wrap="square" rtlCol="0">
            <a:spAutoFit/>
          </a:bodyPr>
          <a:lstStyle/>
          <a:p>
            <a:r>
              <a:rPr lang="it-IT" sz="2000" b="1" dirty="0" smtClean="0"/>
              <a:t>-Nel caso la cabina fosse spinta da razzi ad esempio, quindi si muovesse, il moto sarà PERPENDICOLARE alla cabina.</a:t>
            </a:r>
            <a:endParaRPr lang="it-IT" sz="2000" b="1" dirty="0"/>
          </a:p>
        </p:txBody>
      </p:sp>
      <p:sp>
        <p:nvSpPr>
          <p:cNvPr id="41" name="CasellaDiTesto 40"/>
          <p:cNvSpPr txBox="1"/>
          <p:nvPr/>
        </p:nvSpPr>
        <p:spPr>
          <a:xfrm>
            <a:off x="467544" y="5877272"/>
            <a:ext cx="8676456" cy="830997"/>
          </a:xfrm>
          <a:prstGeom prst="rect">
            <a:avLst/>
          </a:prstGeom>
          <a:noFill/>
        </p:spPr>
        <p:txBody>
          <a:bodyPr wrap="square" rtlCol="0">
            <a:spAutoFit/>
          </a:bodyPr>
          <a:lstStyle/>
          <a:p>
            <a:r>
              <a:rPr lang="it-IT" sz="2400" b="1" dirty="0" smtClean="0"/>
              <a:t>-Da ciò ricaviamo l’effetto della forza di gravità precedentemente illustrata.                                                                         </a:t>
            </a:r>
            <a:r>
              <a:rPr lang="it-IT" b="1" dirty="0" smtClean="0">
                <a:hlinkClick r:id="rId2" action="ppaction://hlinksldjump"/>
              </a:rPr>
              <a:t>Torna menù principale</a:t>
            </a:r>
            <a:endParaRPr lang="it-IT" b="1" dirty="0"/>
          </a:p>
        </p:txBody>
      </p:sp>
      <p:pic>
        <p:nvPicPr>
          <p:cNvPr id="1027" name="Picture 3" descr="C:\Users\agatio\Desktop\images.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2853644">
            <a:off x="5537109" y="5009874"/>
            <a:ext cx="885927" cy="775254"/>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5580112" y="2263129"/>
            <a:ext cx="2448272" cy="2592288"/>
          </a:xfrm>
          <a:prstGeom prst="rect">
            <a:avLst/>
          </a:prstGeom>
          <a:solidFill>
            <a:srgbClr val="FFC0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p:cNvSpPr/>
          <p:nvPr/>
        </p:nvSpPr>
        <p:spPr>
          <a:xfrm>
            <a:off x="5909270" y="3241563"/>
            <a:ext cx="360040" cy="43204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2" name="Connettore 1 21"/>
          <p:cNvCxnSpPr/>
          <p:nvPr/>
        </p:nvCxnSpPr>
        <p:spPr>
          <a:xfrm>
            <a:off x="6821933" y="3356992"/>
            <a:ext cx="0" cy="648072"/>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Connettore 1 31"/>
          <p:cNvCxnSpPr/>
          <p:nvPr/>
        </p:nvCxnSpPr>
        <p:spPr>
          <a:xfrm flipH="1">
            <a:off x="6660232" y="4005064"/>
            <a:ext cx="144016" cy="50405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ttore 1 33"/>
          <p:cNvCxnSpPr/>
          <p:nvPr/>
        </p:nvCxnSpPr>
        <p:spPr>
          <a:xfrm>
            <a:off x="6832215" y="3983335"/>
            <a:ext cx="288032" cy="50405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Connettore 1 35"/>
          <p:cNvCxnSpPr/>
          <p:nvPr/>
        </p:nvCxnSpPr>
        <p:spPr>
          <a:xfrm flipH="1">
            <a:off x="6475610" y="3356992"/>
            <a:ext cx="288032" cy="50405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nettore 1 37"/>
          <p:cNvCxnSpPr/>
          <p:nvPr/>
        </p:nvCxnSpPr>
        <p:spPr>
          <a:xfrm>
            <a:off x="6832215" y="3356992"/>
            <a:ext cx="360040" cy="50405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e 5"/>
          <p:cNvSpPr/>
          <p:nvPr/>
        </p:nvSpPr>
        <p:spPr>
          <a:xfrm>
            <a:off x="6565054" y="2958666"/>
            <a:ext cx="432048" cy="36004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7441418" y="3248980"/>
            <a:ext cx="360040" cy="43204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in giù 12"/>
          <p:cNvSpPr/>
          <p:nvPr/>
        </p:nvSpPr>
        <p:spPr>
          <a:xfrm>
            <a:off x="7549430" y="3706738"/>
            <a:ext cx="144016" cy="79208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reccia in giù 11"/>
          <p:cNvSpPr/>
          <p:nvPr/>
        </p:nvSpPr>
        <p:spPr>
          <a:xfrm>
            <a:off x="6017282" y="3695303"/>
            <a:ext cx="144016" cy="79208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2255" y="4809023"/>
            <a:ext cx="1169987" cy="118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Users\agatio\Desktop\buco-nero-gargantua-fh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484784" y="548680"/>
            <a:ext cx="9036496" cy="923330"/>
          </a:xfrm>
          <a:prstGeom prst="rect">
            <a:avLst/>
          </a:prstGeom>
          <a:noFill/>
        </p:spPr>
        <p:txBody>
          <a:bodyPr wrap="square" rtlCol="0">
            <a:spAutoFit/>
          </a:bodyPr>
          <a:lstStyle/>
          <a:p>
            <a:pPr algn="ctr"/>
            <a:r>
              <a:rPr lang="it-IT" sz="5400" i="1" dirty="0" smtClean="0">
                <a:solidFill>
                  <a:srgbClr val="FFFF00"/>
                </a:solidFill>
              </a:rPr>
              <a:t>I BUCHI NERI</a:t>
            </a:r>
            <a:endParaRPr lang="it-IT" sz="5400" i="1" dirty="0">
              <a:solidFill>
                <a:srgbClr val="FFFF00"/>
              </a:solidFill>
            </a:endParaRPr>
          </a:p>
        </p:txBody>
      </p:sp>
    </p:spTree>
    <p:extLst>
      <p:ext uri="{BB962C8B-B14F-4D97-AF65-F5344CB8AC3E}">
        <p14:creationId xmlns:p14="http://schemas.microsoft.com/office/powerpoint/2010/main" val="398813062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C:\Users\agatio\Desktop\foto interstellar\wallpaper-nebulosa-ic-4601_18008028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89"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4197670" y="828973"/>
            <a:ext cx="4968552" cy="5632311"/>
          </a:xfrm>
          <a:prstGeom prst="rect">
            <a:avLst/>
          </a:prstGeom>
          <a:noFill/>
        </p:spPr>
        <p:txBody>
          <a:bodyPr wrap="square" rtlCol="0">
            <a:spAutoFit/>
          </a:bodyPr>
          <a:lstStyle/>
          <a:p>
            <a:r>
              <a:rPr lang="it-IT" sz="2400" dirty="0" smtClean="0">
                <a:solidFill>
                  <a:schemeClr val="bg1">
                    <a:lumMod val="95000"/>
                  </a:schemeClr>
                </a:solidFill>
              </a:rPr>
              <a:t>Nel 1783 il fisico inglese John </a:t>
            </a:r>
            <a:r>
              <a:rPr lang="it-IT" sz="2400" dirty="0" err="1" smtClean="0">
                <a:solidFill>
                  <a:schemeClr val="bg1">
                    <a:lumMod val="95000"/>
                  </a:schemeClr>
                </a:solidFill>
              </a:rPr>
              <a:t>Michell</a:t>
            </a:r>
            <a:r>
              <a:rPr lang="it-IT" sz="2400" dirty="0" smtClean="0">
                <a:solidFill>
                  <a:schemeClr val="bg1">
                    <a:lumMod val="95000"/>
                  </a:schemeClr>
                </a:solidFill>
              </a:rPr>
              <a:t> pubblicò un saggio in cui sottolineava che una stella di massa e densità sufficientemente grandi avrebbe avuto un campo gravitazionale così forte che la luce non avrebbe potuto sfuggirne; qualsiasi raggio di luce emesso dalla superficie della stella sarebbe stato trascinato all’indietro dall’attrazione gravitazionale della stella prima di potersi spingere molto lontano. Egli suggerì che poteva esistere un gran numero di stelle con tali caratteristiche. Noi chiamiamo oggi tali oggetti celesti </a:t>
            </a:r>
            <a:r>
              <a:rPr lang="it-IT" sz="2400" dirty="0" smtClean="0"/>
              <a:t>BUCHI NERI</a:t>
            </a:r>
            <a:r>
              <a:rPr lang="it-IT" sz="2400" dirty="0" smtClean="0">
                <a:solidFill>
                  <a:srgbClr val="FFFF00"/>
                </a:solidFill>
              </a:rPr>
              <a:t>.</a:t>
            </a:r>
            <a:endParaRPr lang="it-IT" sz="2400" dirty="0">
              <a:solidFill>
                <a:srgbClr val="FFFF00"/>
              </a:solidFill>
            </a:endParaRPr>
          </a:p>
        </p:txBody>
      </p:sp>
      <p:sp>
        <p:nvSpPr>
          <p:cNvPr id="3" name="CasellaDiTesto 2"/>
          <p:cNvSpPr txBox="1"/>
          <p:nvPr/>
        </p:nvSpPr>
        <p:spPr>
          <a:xfrm>
            <a:off x="4197670" y="236644"/>
            <a:ext cx="7704856" cy="584775"/>
          </a:xfrm>
          <a:prstGeom prst="rect">
            <a:avLst/>
          </a:prstGeom>
          <a:noFill/>
        </p:spPr>
        <p:txBody>
          <a:bodyPr wrap="square" rtlCol="0">
            <a:spAutoFit/>
          </a:bodyPr>
          <a:lstStyle/>
          <a:p>
            <a:r>
              <a:rPr lang="it-IT" sz="3200" dirty="0" smtClean="0">
                <a:solidFill>
                  <a:srgbClr val="FFFF00"/>
                </a:solidFill>
              </a:rPr>
              <a:t>-ORIGINE DEL NOME</a:t>
            </a:r>
            <a:endParaRPr lang="it-IT" sz="3200" dirty="0">
              <a:solidFill>
                <a:srgbClr val="FFFF00"/>
              </a:solidFill>
            </a:endParaRPr>
          </a:p>
        </p:txBody>
      </p:sp>
      <p:pic>
        <p:nvPicPr>
          <p:cNvPr id="4098" name="Picture 2" descr="C:\Users\agatio\Desktop\foto interstellar\gif-animata-astronomia-galassia_62762.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132856"/>
            <a:ext cx="4139952"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15256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sellaDiTesto 1"/>
          <p:cNvSpPr txBox="1"/>
          <p:nvPr/>
        </p:nvSpPr>
        <p:spPr>
          <a:xfrm>
            <a:off x="0" y="116632"/>
            <a:ext cx="7992888" cy="523220"/>
          </a:xfrm>
          <a:prstGeom prst="rect">
            <a:avLst/>
          </a:prstGeom>
          <a:noFill/>
        </p:spPr>
        <p:txBody>
          <a:bodyPr wrap="square" rtlCol="0">
            <a:spAutoFit/>
          </a:bodyPr>
          <a:lstStyle/>
          <a:p>
            <a:r>
              <a:rPr lang="it-IT" sz="2800" dirty="0" smtClean="0">
                <a:solidFill>
                  <a:srgbClr val="FFFF00"/>
                </a:solidFill>
              </a:rPr>
              <a:t>-COME SI FORMA UN BUCO NERO?</a:t>
            </a:r>
            <a:endParaRPr lang="it-IT" sz="2800" dirty="0">
              <a:solidFill>
                <a:srgbClr val="FFFF00"/>
              </a:solidFill>
            </a:endParaRPr>
          </a:p>
        </p:txBody>
      </p:sp>
      <p:sp>
        <p:nvSpPr>
          <p:cNvPr id="3" name="CasellaDiTesto 2"/>
          <p:cNvSpPr txBox="1"/>
          <p:nvPr/>
        </p:nvSpPr>
        <p:spPr>
          <a:xfrm>
            <a:off x="13966" y="645798"/>
            <a:ext cx="4176464" cy="5509200"/>
          </a:xfrm>
          <a:prstGeom prst="rect">
            <a:avLst/>
          </a:prstGeom>
          <a:noFill/>
        </p:spPr>
        <p:txBody>
          <a:bodyPr wrap="square" rtlCol="0">
            <a:spAutoFit/>
          </a:bodyPr>
          <a:lstStyle/>
          <a:p>
            <a:r>
              <a:rPr lang="it-IT" sz="2200" dirty="0" smtClean="0">
                <a:solidFill>
                  <a:schemeClr val="bg1"/>
                </a:solidFill>
              </a:rPr>
              <a:t>Per capire in che modo potrebbe formarsi un buco nero, dobbiamo innanzitutto capire il ciclo di vita di una stella. Una stella si forma quando una grande quantità di gas comincia a contrarsi in conseguenza della sua attrazione gravitazionale. Durante il collasso gli atomi del gas entrano in collisione e il gas si riscalda. Al calore liberato in questa reazione si deve lo splendore della stella. Quando una stella esaurisce il suo combustibile (sostanze gassose da bruciare) comincia a raffreddarsi e a contrarsi</a:t>
            </a:r>
            <a:r>
              <a:rPr lang="it-IT" sz="2000" dirty="0" smtClean="0">
                <a:solidFill>
                  <a:schemeClr val="bg1"/>
                </a:solidFill>
              </a:rPr>
              <a:t>. </a:t>
            </a:r>
            <a:endParaRPr lang="it-IT" sz="2000" dirty="0">
              <a:solidFill>
                <a:schemeClr val="bg1"/>
              </a:solidFill>
            </a:endParaRPr>
          </a:p>
        </p:txBody>
      </p:sp>
      <p:pic>
        <p:nvPicPr>
          <p:cNvPr id="6146" name="Picture 2" descr="C:\Users\agatio\Desktop\foto interstellar\7456dc79_blackholegif.xxxlarg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167297" y="639852"/>
            <a:ext cx="4983848" cy="5469411"/>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4190430" y="6109263"/>
            <a:ext cx="4558034" cy="369332"/>
          </a:xfrm>
          <a:prstGeom prst="rect">
            <a:avLst/>
          </a:prstGeom>
          <a:noFill/>
        </p:spPr>
        <p:txBody>
          <a:bodyPr wrap="square" rtlCol="0">
            <a:spAutoFit/>
          </a:bodyPr>
          <a:lstStyle/>
          <a:p>
            <a:r>
              <a:rPr lang="it-IT" dirty="0" smtClean="0">
                <a:solidFill>
                  <a:schemeClr val="bg1"/>
                </a:solidFill>
              </a:rPr>
              <a:t>-Particolare di un buco nero nello spazio</a:t>
            </a:r>
            <a:endParaRPr lang="it-IT" dirty="0">
              <a:solidFill>
                <a:schemeClr val="bg1"/>
              </a:solidFill>
            </a:endParaRPr>
          </a:p>
        </p:txBody>
      </p:sp>
    </p:spTree>
    <p:extLst>
      <p:ext uri="{BB962C8B-B14F-4D97-AF65-F5344CB8AC3E}">
        <p14:creationId xmlns:p14="http://schemas.microsoft.com/office/powerpoint/2010/main" val="301663391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C:\Users\agatio\Desktop\foto interstellar\tumblr_niqmmto8lI1u97icho1_500.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683568" y="1124744"/>
            <a:ext cx="7848872" cy="5586145"/>
          </a:xfrm>
          <a:prstGeom prst="rect">
            <a:avLst/>
          </a:prstGeom>
        </p:spPr>
        <p:txBody>
          <a:bodyPr wrap="square">
            <a:spAutoFit/>
          </a:bodyPr>
          <a:lstStyle/>
          <a:p>
            <a:r>
              <a:rPr lang="it-IT" sz="2100" dirty="0">
                <a:solidFill>
                  <a:schemeClr val="bg1"/>
                </a:solidFill>
              </a:rPr>
              <a:t>Verso il termine del proprio ciclo vitale, dopo aver consumato tramite fusione nucleare il 90% dell'idrogeno trasformandolo in elio, nel nucleo della stella si arrestano le reazioni nucleari. La forza </a:t>
            </a:r>
            <a:r>
              <a:rPr lang="it-IT" sz="2100" dirty="0" smtClean="0">
                <a:solidFill>
                  <a:schemeClr val="bg1"/>
                </a:solidFill>
              </a:rPr>
              <a:t>gravitazionale </a:t>
            </a:r>
            <a:r>
              <a:rPr lang="it-IT" sz="2100" dirty="0">
                <a:solidFill>
                  <a:schemeClr val="bg1"/>
                </a:solidFill>
              </a:rPr>
              <a:t>prevale e comprime la massa della stella verso il suo </a:t>
            </a:r>
            <a:r>
              <a:rPr lang="it-IT" sz="2100" dirty="0" smtClean="0">
                <a:solidFill>
                  <a:schemeClr val="bg1"/>
                </a:solidFill>
              </a:rPr>
              <a:t>centro. Durante </a:t>
            </a:r>
            <a:r>
              <a:rPr lang="it-IT" sz="2100" dirty="0">
                <a:solidFill>
                  <a:schemeClr val="bg1"/>
                </a:solidFill>
              </a:rPr>
              <a:t>questa fase la stella si espande e si contrae violentemente più volte espellendo parte della propria massa. Le stelle più piccole si fermano ad un certo punto della catena e si spengono, raffreddandosi e contraendosi lentamente, attraversano lo stadio di nana bianca e nel corso di molti milioni di anni diventano una sorta di gigantesco pianeta. </a:t>
            </a:r>
          </a:p>
          <a:p>
            <a:r>
              <a:rPr lang="it-IT" sz="2100" dirty="0">
                <a:solidFill>
                  <a:schemeClr val="bg1"/>
                </a:solidFill>
              </a:rPr>
              <a:t>Se invece il nucleo della stella supera una massa critica, detta limite di </a:t>
            </a:r>
            <a:r>
              <a:rPr lang="it-IT" sz="2100" dirty="0" err="1" smtClean="0">
                <a:solidFill>
                  <a:schemeClr val="bg1"/>
                </a:solidFill>
              </a:rPr>
              <a:t>Chandrasekhar</a:t>
            </a:r>
            <a:r>
              <a:rPr lang="it-IT" sz="2100" dirty="0" smtClean="0">
                <a:solidFill>
                  <a:schemeClr val="bg1"/>
                </a:solidFill>
              </a:rPr>
              <a:t>, </a:t>
            </a:r>
            <a:r>
              <a:rPr lang="it-IT" sz="2100" dirty="0">
                <a:solidFill>
                  <a:schemeClr val="bg1"/>
                </a:solidFill>
              </a:rPr>
              <a:t>le reazioni possono arrivare fino alla sintesi del ferro. La reazione che sintetizza il ferro per la formazione di elementi più pesanti è endotermica, richiede energia invece che emetterne, quindi il nucleo della stella diventa una massa inerte di ferro e non presentando più reazioni nucleari non c'è più nulla in grado di opporsi al collasso gravitazionale. </a:t>
            </a:r>
          </a:p>
        </p:txBody>
      </p:sp>
      <p:sp>
        <p:nvSpPr>
          <p:cNvPr id="3" name="CasellaDiTesto 2"/>
          <p:cNvSpPr txBox="1"/>
          <p:nvPr/>
        </p:nvSpPr>
        <p:spPr>
          <a:xfrm>
            <a:off x="899592" y="404664"/>
            <a:ext cx="6408712" cy="584775"/>
          </a:xfrm>
          <a:prstGeom prst="rect">
            <a:avLst/>
          </a:prstGeom>
          <a:noFill/>
        </p:spPr>
        <p:txBody>
          <a:bodyPr wrap="square" rtlCol="0">
            <a:spAutoFit/>
          </a:bodyPr>
          <a:lstStyle/>
          <a:p>
            <a:pPr algn="ctr"/>
            <a:r>
              <a:rPr lang="it-IT" sz="3200" dirty="0" smtClean="0">
                <a:solidFill>
                  <a:srgbClr val="FFFF00"/>
                </a:solidFill>
              </a:rPr>
              <a:t>…Verso la formazione</a:t>
            </a:r>
            <a:endParaRPr lang="it-IT" sz="3200" dirty="0">
              <a:solidFill>
                <a:srgbClr val="FFFF00"/>
              </a:solidFill>
            </a:endParaRPr>
          </a:p>
        </p:txBody>
      </p:sp>
    </p:spTree>
    <p:extLst>
      <p:ext uri="{BB962C8B-B14F-4D97-AF65-F5344CB8AC3E}">
        <p14:creationId xmlns:p14="http://schemas.microsoft.com/office/powerpoint/2010/main" val="10809597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2" presetClass="emph" presetSubtype="0" fill="hold" nodeType="clickEffect">
                                  <p:stCondLst>
                                    <p:cond delay="0"/>
                                  </p:stCondLst>
                                  <p:childTnLst>
                                    <p:animRot by="120000">
                                      <p:cBhvr>
                                        <p:cTn id="24" dur="100" fill="hold">
                                          <p:stCondLst>
                                            <p:cond delay="0"/>
                                          </p:stCondLst>
                                        </p:cTn>
                                        <p:tgtEl>
                                          <p:spTgt spid="2">
                                            <p:txEl>
                                              <p:pRg st="0" end="0"/>
                                            </p:txEl>
                                          </p:spTgt>
                                        </p:tgtEl>
                                        <p:attrNameLst>
                                          <p:attrName>r</p:attrName>
                                        </p:attrNameLst>
                                      </p:cBhvr>
                                    </p:animRot>
                                    <p:animRot by="-240000">
                                      <p:cBhvr>
                                        <p:cTn id="25" dur="200" fill="hold">
                                          <p:stCondLst>
                                            <p:cond delay="200"/>
                                          </p:stCondLst>
                                        </p:cTn>
                                        <p:tgtEl>
                                          <p:spTgt spid="2">
                                            <p:txEl>
                                              <p:pRg st="0" end="0"/>
                                            </p:txEl>
                                          </p:spTgt>
                                        </p:tgtEl>
                                        <p:attrNameLst>
                                          <p:attrName>r</p:attrName>
                                        </p:attrNameLst>
                                      </p:cBhvr>
                                    </p:animRot>
                                    <p:animRot by="240000">
                                      <p:cBhvr>
                                        <p:cTn id="26" dur="200" fill="hold">
                                          <p:stCondLst>
                                            <p:cond delay="400"/>
                                          </p:stCondLst>
                                        </p:cTn>
                                        <p:tgtEl>
                                          <p:spTgt spid="2">
                                            <p:txEl>
                                              <p:pRg st="0" end="0"/>
                                            </p:txEl>
                                          </p:spTgt>
                                        </p:tgtEl>
                                        <p:attrNameLst>
                                          <p:attrName>r</p:attrName>
                                        </p:attrNameLst>
                                      </p:cBhvr>
                                    </p:animRot>
                                    <p:animRot by="-240000">
                                      <p:cBhvr>
                                        <p:cTn id="27" dur="200" fill="hold">
                                          <p:stCondLst>
                                            <p:cond delay="600"/>
                                          </p:stCondLst>
                                        </p:cTn>
                                        <p:tgtEl>
                                          <p:spTgt spid="2">
                                            <p:txEl>
                                              <p:pRg st="0" end="0"/>
                                            </p:txEl>
                                          </p:spTgt>
                                        </p:tgtEl>
                                        <p:attrNameLst>
                                          <p:attrName>r</p:attrName>
                                        </p:attrNameLst>
                                      </p:cBhvr>
                                    </p:animRot>
                                    <p:animRot by="120000">
                                      <p:cBhvr>
                                        <p:cTn id="28" dur="200" fill="hold">
                                          <p:stCondLst>
                                            <p:cond delay="800"/>
                                          </p:stCondLst>
                                        </p:cTn>
                                        <p:tgtEl>
                                          <p:spTgt spid="2">
                                            <p:txEl>
                                              <p:pRg st="0" end="0"/>
                                            </p:txEl>
                                          </p:spTgt>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2">
                                            <p:txEl>
                                              <p:pRg st="1" end="1"/>
                                            </p:txEl>
                                          </p:spTgt>
                                        </p:tgtEl>
                                        <p:attrNameLst>
                                          <p:attrName>r</p:attrName>
                                        </p:attrNameLst>
                                      </p:cBhvr>
                                    </p:animRot>
                                    <p:animRot by="-240000">
                                      <p:cBhvr>
                                        <p:cTn id="31" dur="200" fill="hold">
                                          <p:stCondLst>
                                            <p:cond delay="200"/>
                                          </p:stCondLst>
                                        </p:cTn>
                                        <p:tgtEl>
                                          <p:spTgt spid="2">
                                            <p:txEl>
                                              <p:pRg st="1" end="1"/>
                                            </p:txEl>
                                          </p:spTgt>
                                        </p:tgtEl>
                                        <p:attrNameLst>
                                          <p:attrName>r</p:attrName>
                                        </p:attrNameLst>
                                      </p:cBhvr>
                                    </p:animRot>
                                    <p:animRot by="240000">
                                      <p:cBhvr>
                                        <p:cTn id="32" dur="200" fill="hold">
                                          <p:stCondLst>
                                            <p:cond delay="400"/>
                                          </p:stCondLst>
                                        </p:cTn>
                                        <p:tgtEl>
                                          <p:spTgt spid="2">
                                            <p:txEl>
                                              <p:pRg st="1" end="1"/>
                                            </p:txEl>
                                          </p:spTgt>
                                        </p:tgtEl>
                                        <p:attrNameLst>
                                          <p:attrName>r</p:attrName>
                                        </p:attrNameLst>
                                      </p:cBhvr>
                                    </p:animRot>
                                    <p:animRot by="-240000">
                                      <p:cBhvr>
                                        <p:cTn id="33" dur="200" fill="hold">
                                          <p:stCondLst>
                                            <p:cond delay="600"/>
                                          </p:stCondLst>
                                        </p:cTn>
                                        <p:tgtEl>
                                          <p:spTgt spid="2">
                                            <p:txEl>
                                              <p:pRg st="1" end="1"/>
                                            </p:txEl>
                                          </p:spTgt>
                                        </p:tgtEl>
                                        <p:attrNameLst>
                                          <p:attrName>r</p:attrName>
                                        </p:attrNameLst>
                                      </p:cBhvr>
                                    </p:animRot>
                                    <p:animRot by="120000">
                                      <p:cBhvr>
                                        <p:cTn id="34" dur="200" fill="hold">
                                          <p:stCondLst>
                                            <p:cond delay="800"/>
                                          </p:stCondLst>
                                        </p:cTn>
                                        <p:tgtEl>
                                          <p:spTgt spid="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73000">
              <a:srgbClr val="FF7A00"/>
            </a:gs>
            <a:gs pos="77000">
              <a:srgbClr val="FF0300"/>
            </a:gs>
            <a:gs pos="100000">
              <a:srgbClr val="4D0808"/>
            </a:gs>
          </a:gsLst>
          <a:lin ang="8100000" scaled="0"/>
        </a:gradFill>
        <a:effectLst/>
      </p:bgPr>
    </p:bg>
    <p:spTree>
      <p:nvGrpSpPr>
        <p:cNvPr id="1" name=""/>
        <p:cNvGrpSpPr/>
        <p:nvPr/>
      </p:nvGrpSpPr>
      <p:grpSpPr>
        <a:xfrm>
          <a:off x="0" y="0"/>
          <a:ext cx="0" cy="0"/>
          <a:chOff x="0" y="0"/>
          <a:chExt cx="0" cy="0"/>
        </a:xfrm>
      </p:grpSpPr>
      <p:pic>
        <p:nvPicPr>
          <p:cNvPr id="7170" name="Picture 2" descr="C:\Users\agatio\Desktop\foto interstellar\buco_nero.630x3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8282"/>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0" y="117693"/>
            <a:ext cx="8928992" cy="6740307"/>
          </a:xfrm>
          <a:prstGeom prst="rect">
            <a:avLst/>
          </a:prstGeom>
          <a:noFill/>
          <a:ln>
            <a:noFill/>
          </a:ln>
        </p:spPr>
        <p:txBody>
          <a:bodyPr wrap="square" rtlCol="0">
            <a:spAutoFit/>
          </a:bodyPr>
          <a:lstStyle/>
          <a:p>
            <a:r>
              <a:rPr lang="it-IT" sz="2400" b="1" dirty="0">
                <a:solidFill>
                  <a:schemeClr val="accent6">
                    <a:lumMod val="75000"/>
                  </a:schemeClr>
                </a:solidFill>
              </a:rPr>
              <a:t>A questo punto la stella subisce una contrazione fortissima che fa entrare in gioco la pressione di degenerazione tra i componenti dei nuclei atomici. La pressione di degenerazione arresta bruscamente il processo di contrazione, ma in questo caso può provocare una gigantesca esplosione, detta esplosione di supernova di tipo II.</a:t>
            </a:r>
          </a:p>
          <a:p>
            <a:endParaRPr lang="it-IT" sz="2400" b="1" dirty="0">
              <a:solidFill>
                <a:schemeClr val="accent6">
                  <a:lumMod val="75000"/>
                </a:schemeClr>
              </a:solidFill>
            </a:endParaRPr>
          </a:p>
          <a:p>
            <a:r>
              <a:rPr lang="it-IT" sz="2400" b="1" dirty="0">
                <a:solidFill>
                  <a:schemeClr val="accent6">
                    <a:lumMod val="75000"/>
                  </a:schemeClr>
                </a:solidFill>
              </a:rPr>
              <a:t>Durante l'esplosione quel che resta della stella espelle gran parte della propria massa, che va a disperdersi nell'universo circostante. Quello che rimane è un nucleo estremamente denso e massiccio, il </a:t>
            </a:r>
            <a:r>
              <a:rPr lang="it-IT" sz="2400" b="1" dirty="0" smtClean="0">
                <a:solidFill>
                  <a:schemeClr val="accent6">
                    <a:lumMod val="75000"/>
                  </a:schemeClr>
                </a:solidFill>
              </a:rPr>
              <a:t>BUCO NERO</a:t>
            </a:r>
            <a:r>
              <a:rPr lang="it-IT" sz="2400" b="1" dirty="0" smtClean="0">
                <a:solidFill>
                  <a:schemeClr val="accent6">
                    <a:lumMod val="75000"/>
                  </a:schemeClr>
                </a:solidFill>
              </a:rPr>
              <a:t>.</a:t>
            </a:r>
          </a:p>
          <a:p>
            <a:endParaRPr lang="it-IT" sz="2400" b="1" dirty="0" smtClean="0">
              <a:solidFill>
                <a:schemeClr val="bg1"/>
              </a:solidFill>
            </a:endParaRPr>
          </a:p>
          <a:p>
            <a:endParaRPr lang="it-IT" sz="2400" b="1" dirty="0">
              <a:solidFill>
                <a:schemeClr val="bg1"/>
              </a:solidFill>
            </a:endParaRPr>
          </a:p>
          <a:p>
            <a:endParaRPr lang="it-IT" sz="2400" b="1" dirty="0" smtClean="0">
              <a:solidFill>
                <a:schemeClr val="bg1"/>
              </a:solidFill>
            </a:endParaRPr>
          </a:p>
          <a:p>
            <a:r>
              <a:rPr lang="it-IT" sz="2400" b="1" dirty="0" smtClean="0"/>
              <a:t>Nel proprio nucleo esso presenta un colore definito «più nero del nero» poiché la forza attrattiva è talmente potente che i fotoni emessi dal buco stesso vengono risucchiati dal nucleo </a:t>
            </a:r>
          </a:p>
          <a:p>
            <a:endParaRPr lang="it-IT" sz="2400" b="1" dirty="0">
              <a:solidFill>
                <a:schemeClr val="bg1"/>
              </a:solidFill>
            </a:endParaRPr>
          </a:p>
          <a:p>
            <a:endParaRPr lang="it-IT" sz="2400" b="1" dirty="0">
              <a:solidFill>
                <a:schemeClr val="bg1"/>
              </a:solidFill>
            </a:endParaRPr>
          </a:p>
        </p:txBody>
      </p:sp>
    </p:spTree>
    <p:extLst>
      <p:ext uri="{BB962C8B-B14F-4D97-AF65-F5344CB8AC3E}">
        <p14:creationId xmlns:p14="http://schemas.microsoft.com/office/powerpoint/2010/main" val="403928532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gatio\Desktop\foto interstellar\wormhole-wi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467544" y="404664"/>
            <a:ext cx="3600400" cy="707886"/>
          </a:xfrm>
          <a:prstGeom prst="rect">
            <a:avLst/>
          </a:prstGeom>
          <a:noFill/>
        </p:spPr>
        <p:txBody>
          <a:bodyPr wrap="square" rtlCol="0">
            <a:spAutoFit/>
          </a:bodyPr>
          <a:lstStyle/>
          <a:p>
            <a:r>
              <a:rPr lang="it-IT" sz="4000" i="1" dirty="0" smtClean="0">
                <a:solidFill>
                  <a:srgbClr val="FFFF00"/>
                </a:solidFill>
              </a:rPr>
              <a:t>I WORMHOLE</a:t>
            </a:r>
            <a:endParaRPr lang="it-IT" sz="4000" i="1" dirty="0">
              <a:solidFill>
                <a:srgbClr val="FFFF00"/>
              </a:solidFill>
            </a:endParaRPr>
          </a:p>
        </p:txBody>
      </p:sp>
    </p:spTree>
    <p:extLst>
      <p:ext uri="{BB962C8B-B14F-4D97-AF65-F5344CB8AC3E}">
        <p14:creationId xmlns:p14="http://schemas.microsoft.com/office/powerpoint/2010/main" val="275000456"/>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39999">
              <a:srgbClr val="0A128C"/>
            </a:gs>
            <a:gs pos="70000">
              <a:srgbClr val="181CC7"/>
            </a:gs>
            <a:gs pos="88000">
              <a:srgbClr val="7005D4"/>
            </a:gs>
            <a:gs pos="100000">
              <a:srgbClr val="8C3D91"/>
            </a:gs>
          </a:gsLst>
          <a:lin ang="8100000" scaled="0"/>
          <a:tileRect/>
        </a:gradFill>
        <a:effectLst/>
      </p:bgPr>
    </p:bg>
    <p:spTree>
      <p:nvGrpSpPr>
        <p:cNvPr id="1" name=""/>
        <p:cNvGrpSpPr/>
        <p:nvPr/>
      </p:nvGrpSpPr>
      <p:grpSpPr>
        <a:xfrm>
          <a:off x="0" y="0"/>
          <a:ext cx="0" cy="0"/>
          <a:chOff x="0" y="0"/>
          <a:chExt cx="0" cy="0"/>
        </a:xfrm>
      </p:grpSpPr>
      <p:sp>
        <p:nvSpPr>
          <p:cNvPr id="3" name="CasellaDiTesto 2"/>
          <p:cNvSpPr txBox="1"/>
          <p:nvPr/>
        </p:nvSpPr>
        <p:spPr>
          <a:xfrm>
            <a:off x="323528" y="0"/>
            <a:ext cx="8352928" cy="3508653"/>
          </a:xfrm>
          <a:prstGeom prst="rect">
            <a:avLst/>
          </a:prstGeom>
          <a:noFill/>
        </p:spPr>
        <p:txBody>
          <a:bodyPr wrap="square" rtlCol="0">
            <a:spAutoFit/>
          </a:bodyPr>
          <a:lstStyle/>
          <a:p>
            <a:r>
              <a:rPr lang="it-IT" sz="3200" dirty="0" smtClean="0">
                <a:solidFill>
                  <a:srgbClr val="FF0000"/>
                </a:solidFill>
              </a:rPr>
              <a:t>-COS’E’ UN WORMHOLE?</a:t>
            </a:r>
          </a:p>
          <a:p>
            <a:r>
              <a:rPr lang="it-IT" sz="2000" b="1" dirty="0" smtClean="0">
                <a:solidFill>
                  <a:schemeClr val="bg1"/>
                </a:solidFill>
              </a:rPr>
              <a:t>Quando </a:t>
            </a:r>
            <a:r>
              <a:rPr lang="it-IT" sz="2000" b="1" dirty="0" smtClean="0">
                <a:solidFill>
                  <a:schemeClr val="bg1"/>
                </a:solidFill>
              </a:rPr>
              <a:t>due buchi neri si trovano vicini tra loro le loro enormi masse interagiscono, condividendo la loro dimensione spazio-temporale. Il </a:t>
            </a:r>
            <a:r>
              <a:rPr lang="it-IT" sz="2000" b="1" i="1" u="sng" dirty="0" err="1" smtClean="0">
                <a:solidFill>
                  <a:srgbClr val="FFFF00"/>
                </a:solidFill>
              </a:rPr>
              <a:t>Wormhole</a:t>
            </a:r>
            <a:r>
              <a:rPr lang="it-IT" sz="2000" b="1" i="1" u="sng" dirty="0" smtClean="0">
                <a:solidFill>
                  <a:schemeClr val="bg1"/>
                </a:solidFill>
              </a:rPr>
              <a:t> </a:t>
            </a:r>
            <a:r>
              <a:rPr lang="it-IT" sz="2000" b="1" dirty="0" smtClean="0">
                <a:solidFill>
                  <a:schemeClr val="bg1"/>
                </a:solidFill>
              </a:rPr>
              <a:t>è un modello ideale e permetterebbe il passaggio fisico da una galassia all’altra. L’ingresso e l’uscita sono due buchi neri di cui uno costituisce il presente mentre l’altro costituisce il futuro.</a:t>
            </a:r>
          </a:p>
          <a:p>
            <a:endParaRPr lang="it-IT" sz="2400" dirty="0">
              <a:solidFill>
                <a:schemeClr val="bg1"/>
              </a:solidFill>
            </a:endParaRPr>
          </a:p>
          <a:p>
            <a:endParaRPr lang="it-IT" sz="2400" dirty="0">
              <a:solidFill>
                <a:schemeClr val="bg1"/>
              </a:solidFill>
            </a:endParaRPr>
          </a:p>
          <a:p>
            <a:endParaRPr lang="it-IT" sz="2400" dirty="0" smtClean="0">
              <a:solidFill>
                <a:schemeClr val="bg1"/>
              </a:solidFill>
            </a:endParaRPr>
          </a:p>
          <a:p>
            <a:r>
              <a:rPr lang="it-IT" dirty="0" smtClean="0">
                <a:solidFill>
                  <a:schemeClr val="bg1"/>
                </a:solidFill>
              </a:rPr>
              <a:t>                                                                                                                                                        </a:t>
            </a:r>
            <a:endParaRPr lang="it-IT" dirty="0">
              <a:solidFill>
                <a:schemeClr val="bg1"/>
              </a:solidFill>
            </a:endParaRPr>
          </a:p>
        </p:txBody>
      </p:sp>
      <p:pic>
        <p:nvPicPr>
          <p:cNvPr id="2050" name="Picture 2" descr="C:\Users\agatio\Desktop\foto interstellar\264217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32856"/>
            <a:ext cx="9144000" cy="4725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94480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sellaDiTesto 1"/>
          <p:cNvSpPr txBox="1"/>
          <p:nvPr/>
        </p:nvSpPr>
        <p:spPr>
          <a:xfrm>
            <a:off x="0" y="716000"/>
            <a:ext cx="5076056" cy="5693866"/>
          </a:xfrm>
          <a:prstGeom prst="rect">
            <a:avLst/>
          </a:prstGeom>
          <a:noFill/>
        </p:spPr>
        <p:txBody>
          <a:bodyPr wrap="square" rtlCol="0">
            <a:spAutoFit/>
          </a:bodyPr>
          <a:lstStyle/>
          <a:p>
            <a:r>
              <a:rPr lang="it-IT" sz="2600" dirty="0" smtClean="0">
                <a:solidFill>
                  <a:schemeClr val="bg1"/>
                </a:solidFill>
              </a:rPr>
              <a:t>All’interno del </a:t>
            </a:r>
            <a:r>
              <a:rPr lang="it-IT" sz="2600" dirty="0" err="1">
                <a:solidFill>
                  <a:srgbClr val="FF0000"/>
                </a:solidFill>
              </a:rPr>
              <a:t>W</a:t>
            </a:r>
            <a:r>
              <a:rPr lang="it-IT" sz="2600" dirty="0" err="1" smtClean="0">
                <a:solidFill>
                  <a:srgbClr val="FF0000"/>
                </a:solidFill>
              </a:rPr>
              <a:t>ormhole</a:t>
            </a:r>
            <a:r>
              <a:rPr lang="it-IT" sz="2600" dirty="0" smtClean="0">
                <a:solidFill>
                  <a:schemeClr val="bg1"/>
                </a:solidFill>
              </a:rPr>
              <a:t> si manifesta la «Schiuma dello spazio-tempo» in cui queste diverse dimensioni hanno fluttuazioni velocissime ed amplificate, fenomeno che possiamo constatare in una scena del film che ritrae la deformazione della mano di un’astronauta e conseguentemente dello spazio circostante. Il </a:t>
            </a:r>
            <a:r>
              <a:rPr lang="it-IT" sz="2600" dirty="0" err="1" smtClean="0">
                <a:solidFill>
                  <a:srgbClr val="FFFF00"/>
                </a:solidFill>
              </a:rPr>
              <a:t>Wormhole</a:t>
            </a:r>
            <a:r>
              <a:rPr lang="it-IT" sz="2600" dirty="0" smtClean="0">
                <a:solidFill>
                  <a:schemeClr val="bg1"/>
                </a:solidFill>
              </a:rPr>
              <a:t> esiste teoricamente solo se si postula un minimo di quattro dimensioni</a:t>
            </a:r>
            <a:r>
              <a:rPr lang="it-IT" sz="2600" dirty="0">
                <a:solidFill>
                  <a:schemeClr val="bg1"/>
                </a:solidFill>
              </a:rPr>
              <a:t> </a:t>
            </a:r>
            <a:r>
              <a:rPr lang="it-IT" sz="2600" dirty="0" smtClean="0">
                <a:solidFill>
                  <a:schemeClr val="bg1"/>
                </a:solidFill>
              </a:rPr>
              <a:t>(lunghezza, larghezza, spessore e spazio-tempo).</a:t>
            </a:r>
            <a:endParaRPr lang="it-IT" sz="2600" dirty="0">
              <a:solidFill>
                <a:schemeClr val="bg1"/>
              </a:solidFill>
            </a:endParaRPr>
          </a:p>
        </p:txBody>
      </p:sp>
      <p:pic>
        <p:nvPicPr>
          <p:cNvPr id="2050" name="Picture 2" descr="C:\Users\agatio\Desktop\foto interstellar\interstellar_wormhole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690822"/>
            <a:ext cx="3995936" cy="3744222"/>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5364088" y="5805264"/>
            <a:ext cx="3168352" cy="646331"/>
          </a:xfrm>
          <a:prstGeom prst="rect">
            <a:avLst/>
          </a:prstGeom>
          <a:noFill/>
        </p:spPr>
        <p:txBody>
          <a:bodyPr wrap="square" rtlCol="0">
            <a:spAutoFit/>
          </a:bodyPr>
          <a:lstStyle/>
          <a:p>
            <a:r>
              <a:rPr lang="it-IT" dirty="0" smtClean="0">
                <a:solidFill>
                  <a:schemeClr val="bg1"/>
                </a:solidFill>
              </a:rPr>
              <a:t>-Ecco come apparirebbe </a:t>
            </a:r>
            <a:r>
              <a:rPr lang="it-IT" dirty="0" smtClean="0">
                <a:solidFill>
                  <a:schemeClr val="bg1"/>
                </a:solidFill>
              </a:rPr>
              <a:t>l’entrata di un </a:t>
            </a:r>
            <a:r>
              <a:rPr lang="it-IT" dirty="0" smtClean="0">
                <a:solidFill>
                  <a:schemeClr val="bg1"/>
                </a:solidFill>
              </a:rPr>
              <a:t> </a:t>
            </a:r>
            <a:r>
              <a:rPr lang="it-IT" dirty="0" err="1" smtClean="0">
                <a:solidFill>
                  <a:schemeClr val="bg1"/>
                </a:solidFill>
              </a:rPr>
              <a:t>Wormhole</a:t>
            </a:r>
            <a:r>
              <a:rPr lang="it-IT" dirty="0" smtClean="0">
                <a:solidFill>
                  <a:schemeClr val="bg1"/>
                </a:solidFill>
              </a:rPr>
              <a:t> </a:t>
            </a:r>
            <a:endParaRPr lang="it-IT" dirty="0">
              <a:solidFill>
                <a:schemeClr val="bg1"/>
              </a:solidFill>
            </a:endParaRPr>
          </a:p>
        </p:txBody>
      </p:sp>
    </p:spTree>
    <p:extLst>
      <p:ext uri="{BB962C8B-B14F-4D97-AF65-F5344CB8AC3E}">
        <p14:creationId xmlns:p14="http://schemas.microsoft.com/office/powerpoint/2010/main" val="428838230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sellaDiTesto 1"/>
          <p:cNvSpPr txBox="1"/>
          <p:nvPr/>
        </p:nvSpPr>
        <p:spPr>
          <a:xfrm>
            <a:off x="467544" y="521421"/>
            <a:ext cx="7560840" cy="2862322"/>
          </a:xfrm>
          <a:prstGeom prst="rect">
            <a:avLst/>
          </a:prstGeom>
          <a:noFill/>
        </p:spPr>
        <p:txBody>
          <a:bodyPr wrap="square" rtlCol="0">
            <a:spAutoFit/>
          </a:bodyPr>
          <a:lstStyle/>
          <a:p>
            <a:r>
              <a:rPr lang="it-IT" sz="3600" dirty="0" smtClean="0">
                <a:solidFill>
                  <a:srgbClr val="FF0000"/>
                </a:solidFill>
              </a:rPr>
              <a:t>Progetto realizzato da:</a:t>
            </a:r>
          </a:p>
          <a:p>
            <a:r>
              <a:rPr lang="it-IT" sz="3600" dirty="0" smtClean="0">
                <a:solidFill>
                  <a:srgbClr val="FFFF00"/>
                </a:solidFill>
              </a:rPr>
              <a:t>Cannata Simone</a:t>
            </a:r>
          </a:p>
          <a:p>
            <a:r>
              <a:rPr lang="it-IT" sz="3600" dirty="0" err="1" smtClean="0">
                <a:solidFill>
                  <a:srgbClr val="FFFF00"/>
                </a:solidFill>
              </a:rPr>
              <a:t>Freddoneve</a:t>
            </a:r>
            <a:r>
              <a:rPr lang="it-IT" sz="3600" dirty="0" smtClean="0">
                <a:solidFill>
                  <a:srgbClr val="FFFF00"/>
                </a:solidFill>
              </a:rPr>
              <a:t> Giulio </a:t>
            </a:r>
          </a:p>
          <a:p>
            <a:r>
              <a:rPr lang="it-IT" sz="3600" dirty="0" err="1" smtClean="0">
                <a:solidFill>
                  <a:srgbClr val="FFFF00"/>
                </a:solidFill>
              </a:rPr>
              <a:t>Santonocito</a:t>
            </a:r>
            <a:r>
              <a:rPr lang="it-IT" sz="3600" dirty="0" smtClean="0">
                <a:solidFill>
                  <a:srgbClr val="FFFF00"/>
                </a:solidFill>
              </a:rPr>
              <a:t> Orazio</a:t>
            </a:r>
          </a:p>
          <a:p>
            <a:r>
              <a:rPr lang="it-IT" sz="3600" dirty="0" smtClean="0">
                <a:solidFill>
                  <a:srgbClr val="FFFF00"/>
                </a:solidFill>
              </a:rPr>
              <a:t>Zinno </a:t>
            </a:r>
            <a:r>
              <a:rPr lang="it-IT" sz="3600" dirty="0" err="1" smtClean="0">
                <a:solidFill>
                  <a:srgbClr val="FFFF00"/>
                </a:solidFill>
              </a:rPr>
              <a:t>Agatio</a:t>
            </a:r>
            <a:r>
              <a:rPr lang="it-IT" sz="3600" dirty="0" smtClean="0">
                <a:solidFill>
                  <a:srgbClr val="FFFF00"/>
                </a:solidFill>
              </a:rPr>
              <a:t> </a:t>
            </a:r>
          </a:p>
        </p:txBody>
      </p:sp>
      <p:pic>
        <p:nvPicPr>
          <p:cNvPr id="7170" name="Picture 2" descr="C:\Users\agatio\Desktop\foto interstellar\file_112419_0_hr_Interstellar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005064"/>
            <a:ext cx="9144000" cy="208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049286"/>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2.5E-6 -3.91304E-6 L -2.5E-6 -0.07215 " pathEditMode="relative" rAng="0" ptsTypes="AA">
                                      <p:cBhvr>
                                        <p:cTn id="6" dur="250" accel="50000" decel="50000" autoRev="1" fill="hold">
                                          <p:stCondLst>
                                            <p:cond delay="0"/>
                                          </p:stCondLst>
                                        </p:cTn>
                                        <p:tgtEl>
                                          <p:spTgt spid="2">
                                            <p:txEl>
                                              <p:pRg st="0" end="0"/>
                                            </p:txEl>
                                          </p:spTgt>
                                        </p:tgtEl>
                                        <p:attrNameLst>
                                          <p:attrName>ppt_x</p:attrName>
                                          <p:attrName>ppt_y</p:attrName>
                                        </p:attrNameLst>
                                      </p:cBhvr>
                                      <p:rCtr x="0" y="-3608"/>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34" presetClass="emph" presetSubtype="0" fill="hold" nodeType="withEffect">
                                  <p:stCondLst>
                                    <p:cond delay="0"/>
                                  </p:stCondLst>
                                  <p:iterate type="lt">
                                    <p:tmPct val="10000"/>
                                  </p:iterate>
                                  <p:childTnLst>
                                    <p:animMotion origin="layout" path="M 0.0 0.0 L 0.0 -0.07213" pathEditMode="relative" ptsTypes="">
                                      <p:cBhvr>
                                        <p:cTn id="18" dur="250" accel="50000" decel="50000" autoRev="1" fill="hold">
                                          <p:stCondLst>
                                            <p:cond delay="0"/>
                                          </p:stCondLst>
                                        </p:cTn>
                                        <p:tgtEl>
                                          <p:spTgt spid="2">
                                            <p:txEl>
                                              <p:pRg st="2" end="2"/>
                                            </p:txEl>
                                          </p:spTgt>
                                        </p:tgtEl>
                                        <p:attrNameLst>
                                          <p:attrName>ppt_x</p:attrName>
                                          <p:attrName>ppt_y</p:attrName>
                                        </p:attrNameLst>
                                      </p:cBhvr>
                                    </p:animMotion>
                                    <p:animRot by="1500000">
                                      <p:cBhvr>
                                        <p:cTn id="19" dur="125" fill="hold">
                                          <p:stCondLst>
                                            <p:cond delay="0"/>
                                          </p:stCondLst>
                                        </p:cTn>
                                        <p:tgtEl>
                                          <p:spTgt spid="2">
                                            <p:txEl>
                                              <p:pRg st="2" end="2"/>
                                            </p:txEl>
                                          </p:spTgt>
                                        </p:tgtEl>
                                        <p:attrNameLst>
                                          <p:attrName>r</p:attrName>
                                        </p:attrNameLst>
                                      </p:cBhvr>
                                    </p:animRot>
                                    <p:animRot by="-1500000">
                                      <p:cBhvr>
                                        <p:cTn id="20" dur="125" fill="hold">
                                          <p:stCondLst>
                                            <p:cond delay="125"/>
                                          </p:stCondLst>
                                        </p:cTn>
                                        <p:tgtEl>
                                          <p:spTgt spid="2">
                                            <p:txEl>
                                              <p:pRg st="2" end="2"/>
                                            </p:txEl>
                                          </p:spTgt>
                                        </p:tgtEl>
                                        <p:attrNameLst>
                                          <p:attrName>r</p:attrName>
                                        </p:attrNameLst>
                                      </p:cBhvr>
                                    </p:animRot>
                                    <p:animRot by="-1500000">
                                      <p:cBhvr>
                                        <p:cTn id="21" dur="125" fill="hold">
                                          <p:stCondLst>
                                            <p:cond delay="250"/>
                                          </p:stCondLst>
                                        </p:cTn>
                                        <p:tgtEl>
                                          <p:spTgt spid="2">
                                            <p:txEl>
                                              <p:pRg st="2" end="2"/>
                                            </p:txEl>
                                          </p:spTgt>
                                        </p:tgtEl>
                                        <p:attrNameLst>
                                          <p:attrName>r</p:attrName>
                                        </p:attrNameLst>
                                      </p:cBhvr>
                                    </p:animRot>
                                    <p:animRot by="1500000">
                                      <p:cBhvr>
                                        <p:cTn id="22" dur="125" fill="hold">
                                          <p:stCondLst>
                                            <p:cond delay="375"/>
                                          </p:stCondLst>
                                        </p:cTn>
                                        <p:tgtEl>
                                          <p:spTgt spid="2">
                                            <p:txEl>
                                              <p:pRg st="2" end="2"/>
                                            </p:txEl>
                                          </p:spTgt>
                                        </p:tgtEl>
                                        <p:attrNameLst>
                                          <p:attrName>r</p:attrName>
                                        </p:attrNameLst>
                                      </p:cBhvr>
                                    </p:animRot>
                                  </p:childTnLst>
                                </p:cTn>
                              </p:par>
                              <p:par>
                                <p:cTn id="23" presetID="34" presetClass="emph" presetSubtype="0" fill="hold" nodeType="withEffect">
                                  <p:stCondLst>
                                    <p:cond delay="0"/>
                                  </p:stCondLst>
                                  <p:iterate type="lt">
                                    <p:tmPct val="10000"/>
                                  </p:iterate>
                                  <p:childTnLst>
                                    <p:animMotion origin="layout" path="M 0.0 0.0 L 0.0 -0.07213" pathEditMode="relative" ptsTypes="">
                                      <p:cBhvr>
                                        <p:cTn id="24" dur="250" accel="50000" decel="50000" autoRev="1" fill="hold">
                                          <p:stCondLst>
                                            <p:cond delay="0"/>
                                          </p:stCondLst>
                                        </p:cTn>
                                        <p:tgtEl>
                                          <p:spTgt spid="2">
                                            <p:txEl>
                                              <p:pRg st="3" end="3"/>
                                            </p:txEl>
                                          </p:spTgt>
                                        </p:tgtEl>
                                        <p:attrNameLst>
                                          <p:attrName>ppt_x</p:attrName>
                                          <p:attrName>ppt_y</p:attrName>
                                        </p:attrNameLst>
                                      </p:cBhvr>
                                    </p:animMotion>
                                    <p:animRot by="1500000">
                                      <p:cBhvr>
                                        <p:cTn id="25" dur="125" fill="hold">
                                          <p:stCondLst>
                                            <p:cond delay="0"/>
                                          </p:stCondLst>
                                        </p:cTn>
                                        <p:tgtEl>
                                          <p:spTgt spid="2">
                                            <p:txEl>
                                              <p:pRg st="3" end="3"/>
                                            </p:txEl>
                                          </p:spTgt>
                                        </p:tgtEl>
                                        <p:attrNameLst>
                                          <p:attrName>r</p:attrName>
                                        </p:attrNameLst>
                                      </p:cBhvr>
                                    </p:animRot>
                                    <p:animRot by="-1500000">
                                      <p:cBhvr>
                                        <p:cTn id="26" dur="125" fill="hold">
                                          <p:stCondLst>
                                            <p:cond delay="125"/>
                                          </p:stCondLst>
                                        </p:cTn>
                                        <p:tgtEl>
                                          <p:spTgt spid="2">
                                            <p:txEl>
                                              <p:pRg st="3" end="3"/>
                                            </p:txEl>
                                          </p:spTgt>
                                        </p:tgtEl>
                                        <p:attrNameLst>
                                          <p:attrName>r</p:attrName>
                                        </p:attrNameLst>
                                      </p:cBhvr>
                                    </p:animRot>
                                    <p:animRot by="-1500000">
                                      <p:cBhvr>
                                        <p:cTn id="27" dur="125" fill="hold">
                                          <p:stCondLst>
                                            <p:cond delay="250"/>
                                          </p:stCondLst>
                                        </p:cTn>
                                        <p:tgtEl>
                                          <p:spTgt spid="2">
                                            <p:txEl>
                                              <p:pRg st="3" end="3"/>
                                            </p:txEl>
                                          </p:spTgt>
                                        </p:tgtEl>
                                        <p:attrNameLst>
                                          <p:attrName>r</p:attrName>
                                        </p:attrNameLst>
                                      </p:cBhvr>
                                    </p:animRot>
                                    <p:animRot by="1500000">
                                      <p:cBhvr>
                                        <p:cTn id="28" dur="125" fill="hold">
                                          <p:stCondLst>
                                            <p:cond delay="375"/>
                                          </p:stCondLst>
                                        </p:cTn>
                                        <p:tgtEl>
                                          <p:spTgt spid="2">
                                            <p:txEl>
                                              <p:pRg st="3" end="3"/>
                                            </p:txEl>
                                          </p:spTgt>
                                        </p:tgtEl>
                                        <p:attrNameLst>
                                          <p:attrName>r</p:attrName>
                                        </p:attrNameLst>
                                      </p:cBhvr>
                                    </p:animRot>
                                  </p:childTnLst>
                                </p:cTn>
                              </p:par>
                              <p:par>
                                <p:cTn id="29" presetID="34" presetClass="emph" presetSubtype="0" fill="hold" nodeType="withEffect">
                                  <p:stCondLst>
                                    <p:cond delay="0"/>
                                  </p:stCondLst>
                                  <p:iterate type="lt">
                                    <p:tmPct val="10000"/>
                                  </p:iterate>
                                  <p:childTnLst>
                                    <p:animMotion origin="layout" path="M 0.0 0.0 L 0.0 -0.07213" pathEditMode="relative" ptsTypes="">
                                      <p:cBhvr>
                                        <p:cTn id="30" dur="250" accel="50000" decel="50000" autoRev="1" fill="hold">
                                          <p:stCondLst>
                                            <p:cond delay="0"/>
                                          </p:stCondLst>
                                        </p:cTn>
                                        <p:tgtEl>
                                          <p:spTgt spid="2">
                                            <p:txEl>
                                              <p:pRg st="4" end="4"/>
                                            </p:txEl>
                                          </p:spTgt>
                                        </p:tgtEl>
                                        <p:attrNameLst>
                                          <p:attrName>ppt_x</p:attrName>
                                          <p:attrName>ppt_y</p:attrName>
                                        </p:attrNameLst>
                                      </p:cBhvr>
                                    </p:animMotion>
                                    <p:animRot by="1500000">
                                      <p:cBhvr>
                                        <p:cTn id="31" dur="125" fill="hold">
                                          <p:stCondLst>
                                            <p:cond delay="0"/>
                                          </p:stCondLst>
                                        </p:cTn>
                                        <p:tgtEl>
                                          <p:spTgt spid="2">
                                            <p:txEl>
                                              <p:pRg st="4" end="4"/>
                                            </p:txEl>
                                          </p:spTgt>
                                        </p:tgtEl>
                                        <p:attrNameLst>
                                          <p:attrName>r</p:attrName>
                                        </p:attrNameLst>
                                      </p:cBhvr>
                                    </p:animRot>
                                    <p:animRot by="-1500000">
                                      <p:cBhvr>
                                        <p:cTn id="32" dur="125" fill="hold">
                                          <p:stCondLst>
                                            <p:cond delay="125"/>
                                          </p:stCondLst>
                                        </p:cTn>
                                        <p:tgtEl>
                                          <p:spTgt spid="2">
                                            <p:txEl>
                                              <p:pRg st="4" end="4"/>
                                            </p:txEl>
                                          </p:spTgt>
                                        </p:tgtEl>
                                        <p:attrNameLst>
                                          <p:attrName>r</p:attrName>
                                        </p:attrNameLst>
                                      </p:cBhvr>
                                    </p:animRot>
                                    <p:animRot by="-1500000">
                                      <p:cBhvr>
                                        <p:cTn id="33" dur="125" fill="hold">
                                          <p:stCondLst>
                                            <p:cond delay="250"/>
                                          </p:stCondLst>
                                        </p:cTn>
                                        <p:tgtEl>
                                          <p:spTgt spid="2">
                                            <p:txEl>
                                              <p:pRg st="4" end="4"/>
                                            </p:txEl>
                                          </p:spTgt>
                                        </p:tgtEl>
                                        <p:attrNameLst>
                                          <p:attrName>r</p:attrName>
                                        </p:attrNameLst>
                                      </p:cBhvr>
                                    </p:animRot>
                                    <p:animRot by="1500000">
                                      <p:cBhvr>
                                        <p:cTn id="34" dur="125" fill="hold">
                                          <p:stCondLst>
                                            <p:cond delay="375"/>
                                          </p:stCondLst>
                                        </p:cTn>
                                        <p:tgtEl>
                                          <p:spTgt spid="2">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gatio\Desktop\foto interstellar\tumblr_static_tumblr_static_6gvx5wcp0io08wcwcg0cs4c8w_6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olo 2"/>
          <p:cNvSpPr>
            <a:spLocks noGrp="1"/>
          </p:cNvSpPr>
          <p:nvPr>
            <p:ph type="ctrTitle"/>
          </p:nvPr>
        </p:nvSpPr>
        <p:spPr>
          <a:xfrm>
            <a:off x="685801" y="2132856"/>
            <a:ext cx="7772400" cy="1470025"/>
          </a:xfrm>
        </p:spPr>
        <p:txBody>
          <a:bodyPr>
            <a:noAutofit/>
          </a:bodyPr>
          <a:lstStyle/>
          <a:p>
            <a:r>
              <a:rPr lang="it-IT" sz="2800" dirty="0" smtClean="0">
                <a:solidFill>
                  <a:schemeClr val="bg1"/>
                </a:solidFill>
              </a:rPr>
              <a:t/>
            </a:r>
            <a:br>
              <a:rPr lang="it-IT" sz="2800" dirty="0" smtClean="0">
                <a:solidFill>
                  <a:schemeClr val="bg1"/>
                </a:solidFill>
              </a:rPr>
            </a:br>
            <a:r>
              <a:rPr lang="it-IT" sz="2800" dirty="0">
                <a:solidFill>
                  <a:schemeClr val="bg1"/>
                </a:solidFill>
              </a:rPr>
              <a:t/>
            </a:r>
            <a:br>
              <a:rPr lang="it-IT" sz="2800" dirty="0">
                <a:solidFill>
                  <a:schemeClr val="bg1"/>
                </a:solidFill>
              </a:rPr>
            </a:br>
            <a:r>
              <a:rPr lang="it-IT" sz="2800" dirty="0" smtClean="0">
                <a:solidFill>
                  <a:schemeClr val="bg1"/>
                </a:solidFill>
              </a:rPr>
              <a:t/>
            </a:r>
            <a:br>
              <a:rPr lang="it-IT" sz="2800" dirty="0" smtClean="0">
                <a:solidFill>
                  <a:schemeClr val="bg1"/>
                </a:solidFill>
              </a:rPr>
            </a:br>
            <a:r>
              <a:rPr lang="it-IT" sz="2800" dirty="0">
                <a:solidFill>
                  <a:schemeClr val="bg1"/>
                </a:solidFill>
              </a:rPr>
              <a:t/>
            </a:r>
            <a:br>
              <a:rPr lang="it-IT" sz="2800" dirty="0">
                <a:solidFill>
                  <a:schemeClr val="bg1"/>
                </a:solidFill>
              </a:rPr>
            </a:br>
            <a:r>
              <a:rPr lang="it-IT" sz="2800" b="1" dirty="0" err="1" smtClean="0">
                <a:solidFill>
                  <a:schemeClr val="bg1"/>
                </a:solidFill>
                <a:effectLst>
                  <a:outerShdw blurRad="38100" dist="38100" dir="2700000" algn="tl">
                    <a:srgbClr val="000000">
                      <a:alpha val="43137"/>
                    </a:srgbClr>
                  </a:outerShdw>
                </a:effectLst>
              </a:rPr>
              <a:t>Interstellar</a:t>
            </a:r>
            <a:r>
              <a:rPr lang="it-IT" sz="2800" b="1" dirty="0" smtClean="0">
                <a:solidFill>
                  <a:schemeClr val="bg1"/>
                </a:solidFill>
                <a:effectLst>
                  <a:outerShdw blurRad="38100" dist="38100" dir="2700000" algn="tl">
                    <a:srgbClr val="000000">
                      <a:alpha val="43137"/>
                    </a:srgbClr>
                  </a:outerShdw>
                </a:effectLst>
              </a:rPr>
              <a:t> </a:t>
            </a:r>
            <a:r>
              <a:rPr lang="it-IT" sz="2800" b="1" dirty="0">
                <a:solidFill>
                  <a:schemeClr val="bg1"/>
                </a:solidFill>
                <a:effectLst>
                  <a:outerShdw blurRad="38100" dist="38100" dir="2700000" algn="tl">
                    <a:srgbClr val="000000">
                      <a:alpha val="43137"/>
                    </a:srgbClr>
                  </a:outerShdw>
                </a:effectLst>
              </a:rPr>
              <a:t>è il primo film prodotto e diretto da un astrofisico, </a:t>
            </a:r>
            <a:r>
              <a:rPr lang="it-IT" sz="2800" b="1" dirty="0" err="1">
                <a:solidFill>
                  <a:schemeClr val="bg1"/>
                </a:solidFill>
                <a:effectLst>
                  <a:outerShdw blurRad="38100" dist="38100" dir="2700000" algn="tl">
                    <a:srgbClr val="000000">
                      <a:alpha val="43137"/>
                    </a:srgbClr>
                  </a:outerShdw>
                </a:effectLst>
              </a:rPr>
              <a:t>Kip</a:t>
            </a:r>
            <a:r>
              <a:rPr lang="it-IT" sz="2800" b="1" dirty="0">
                <a:solidFill>
                  <a:schemeClr val="bg1"/>
                </a:solidFill>
                <a:effectLst>
                  <a:outerShdw blurRad="38100" dist="38100" dir="2700000" algn="tl">
                    <a:srgbClr val="000000">
                      <a:alpha val="43137"/>
                    </a:srgbClr>
                  </a:outerShdw>
                </a:effectLst>
              </a:rPr>
              <a:t> Thorne, che parla  di un viaggio interstellare affrontato per trovare nuovi pianeti abitabili, in vista della trasformazione della Terra in un pianeta invivibile, dove solo le basilari colture risultano ancora coltivabili. Un equipaggio  coraggioso, nella missione della NASA “</a:t>
            </a:r>
            <a:r>
              <a:rPr lang="it-IT" sz="2800" b="1" dirty="0" err="1">
                <a:solidFill>
                  <a:schemeClr val="bg1"/>
                </a:solidFill>
                <a:effectLst>
                  <a:outerShdw blurRad="38100" dist="38100" dir="2700000" algn="tl">
                    <a:srgbClr val="000000">
                      <a:alpha val="43137"/>
                    </a:srgbClr>
                  </a:outerShdw>
                </a:effectLst>
              </a:rPr>
              <a:t>Lazarus</a:t>
            </a:r>
            <a:r>
              <a:rPr lang="it-IT" sz="2800" b="1" dirty="0">
                <a:solidFill>
                  <a:schemeClr val="bg1"/>
                </a:solidFill>
                <a:effectLst>
                  <a:outerShdw blurRad="38100" dist="38100" dir="2700000" algn="tl">
                    <a:srgbClr val="000000">
                      <a:alpha val="43137"/>
                    </a:srgbClr>
                  </a:outerShdw>
                </a:effectLst>
              </a:rPr>
              <a:t>”, verrà inviato a scandagliare tre pianeti orbitanti intorno ad un buco nero chiamato “</a:t>
            </a:r>
            <a:r>
              <a:rPr lang="it-IT" sz="2800" b="1" dirty="0" err="1">
                <a:solidFill>
                  <a:schemeClr val="bg1"/>
                </a:solidFill>
                <a:effectLst>
                  <a:outerShdw blurRad="38100" dist="38100" dir="2700000" algn="tl">
                    <a:srgbClr val="000000">
                      <a:alpha val="43137"/>
                    </a:srgbClr>
                  </a:outerShdw>
                </a:effectLst>
              </a:rPr>
              <a:t>Gargantua</a:t>
            </a:r>
            <a:r>
              <a:rPr lang="it-IT" sz="2800" b="1" dirty="0">
                <a:solidFill>
                  <a:schemeClr val="bg1"/>
                </a:solidFill>
                <a:effectLst>
                  <a:outerShdw blurRad="38100" dist="38100" dir="2700000" algn="tl">
                    <a:srgbClr val="000000">
                      <a:alpha val="43137"/>
                    </a:srgbClr>
                  </a:outerShdw>
                </a:effectLst>
              </a:rPr>
              <a:t>” nel tentativo di trovare un pianeta vivibile per l’uomo. Le vicende, ad eccezione di qualche espediente cinematografico che condurrà all’uso di teorie fantascientifiche, si articolano intorno a fenomeni plausibilmente verificabili. </a:t>
            </a:r>
          </a:p>
        </p:txBody>
      </p:sp>
      <p:sp>
        <p:nvSpPr>
          <p:cNvPr id="4" name="CasellaDiTesto 3"/>
          <p:cNvSpPr txBox="1"/>
          <p:nvPr/>
        </p:nvSpPr>
        <p:spPr>
          <a:xfrm>
            <a:off x="1763688" y="211429"/>
            <a:ext cx="5544616" cy="646331"/>
          </a:xfrm>
          <a:prstGeom prst="rect">
            <a:avLst/>
          </a:prstGeom>
          <a:noFill/>
        </p:spPr>
        <p:txBody>
          <a:bodyPr wrap="square" rtlCol="0">
            <a:spAutoFit/>
          </a:bodyPr>
          <a:lstStyle/>
          <a:p>
            <a:pPr algn="ctr"/>
            <a:r>
              <a:rPr lang="it-IT" sz="3600" dirty="0" smtClean="0">
                <a:solidFill>
                  <a:srgbClr val="FFFF00"/>
                </a:solidFill>
              </a:rPr>
              <a:t>TRAMA</a:t>
            </a:r>
            <a:endParaRPr lang="it-IT" sz="3600"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0" y="0"/>
            <a:ext cx="9144000" cy="2276872"/>
          </a:xfrm>
          <a:solidFill>
            <a:schemeClr val="tx1"/>
          </a:solidFill>
        </p:spPr>
        <p:txBody>
          <a:bodyPr>
            <a:normAutofit fontScale="90000"/>
          </a:bodyPr>
          <a:lstStyle/>
          <a:p>
            <a:pPr marL="514350" indent="-514350"/>
            <a:r>
              <a:rPr lang="it-IT" sz="4000" b="1" dirty="0" smtClean="0">
                <a:solidFill>
                  <a:srgbClr val="FFFF00"/>
                </a:solidFill>
              </a:rPr>
              <a:t>Il film ci rimanda ad un doveroso background fisico che potrebbe rendere possibili i viaggi spazio tempo:</a:t>
            </a:r>
            <a:r>
              <a:rPr lang="it-IT" sz="4000" dirty="0" smtClean="0">
                <a:solidFill>
                  <a:srgbClr val="FFFF00"/>
                </a:solidFill>
              </a:rPr>
              <a:t> </a:t>
            </a:r>
            <a:r>
              <a:rPr lang="it-IT" sz="4000" dirty="0" smtClean="0"/>
              <a:t/>
            </a:r>
            <a:br>
              <a:rPr lang="it-IT" sz="4000" dirty="0" smtClean="0"/>
            </a:br>
            <a:endParaRPr lang="it-IT" sz="4000" dirty="0"/>
          </a:p>
        </p:txBody>
      </p:sp>
      <p:sp>
        <p:nvSpPr>
          <p:cNvPr id="6" name="CasellaDiTesto 5"/>
          <p:cNvSpPr txBox="1"/>
          <p:nvPr/>
        </p:nvSpPr>
        <p:spPr>
          <a:xfrm>
            <a:off x="0" y="2060848"/>
            <a:ext cx="9144000" cy="1754326"/>
          </a:xfrm>
          <a:prstGeom prst="rect">
            <a:avLst/>
          </a:prstGeom>
          <a:solidFill>
            <a:schemeClr val="tx1"/>
          </a:solidFill>
        </p:spPr>
        <p:txBody>
          <a:bodyPr wrap="square" rtlCol="0">
            <a:spAutoFit/>
          </a:bodyPr>
          <a:lstStyle/>
          <a:p>
            <a:r>
              <a:rPr lang="it-IT" sz="3600" b="1" dirty="0" smtClean="0">
                <a:solidFill>
                  <a:schemeClr val="bg1"/>
                </a:solidFill>
                <a:hlinkClick r:id="rId2" action="ppaction://hlinksldjump"/>
              </a:rPr>
              <a:t>1-</a:t>
            </a:r>
            <a:r>
              <a:rPr lang="it-IT" sz="3600" b="1" dirty="0" smtClean="0">
                <a:solidFill>
                  <a:srgbClr val="00B050"/>
                </a:solidFill>
                <a:hlinkClick r:id="rId2" action="ppaction://hlinksldjump"/>
              </a:rPr>
              <a:t> SPAZIO E TEMPO </a:t>
            </a:r>
            <a:r>
              <a:rPr lang="it-IT" sz="3600" b="1" dirty="0" smtClean="0">
                <a:solidFill>
                  <a:schemeClr val="bg1"/>
                </a:solidFill>
              </a:rPr>
              <a:t>con la teoria della Relatività </a:t>
            </a:r>
            <a:r>
              <a:rPr lang="it-IT" sz="3600" b="1" dirty="0" smtClean="0">
                <a:solidFill>
                  <a:schemeClr val="bg1"/>
                </a:solidFill>
              </a:rPr>
              <a:t>di </a:t>
            </a:r>
            <a:r>
              <a:rPr lang="it-IT" sz="3600" b="1" dirty="0" smtClean="0">
                <a:solidFill>
                  <a:schemeClr val="bg1"/>
                </a:solidFill>
              </a:rPr>
              <a:t>Albert </a:t>
            </a:r>
            <a:r>
              <a:rPr lang="it-IT" sz="3600" b="1" dirty="0" smtClean="0">
                <a:solidFill>
                  <a:schemeClr val="bg1"/>
                </a:solidFill>
              </a:rPr>
              <a:t>Einstein e i concetti del film;</a:t>
            </a:r>
            <a:endParaRPr lang="it-IT" sz="3600" b="1" dirty="0">
              <a:solidFill>
                <a:schemeClr val="bg1"/>
              </a:solidFill>
            </a:endParaRPr>
          </a:p>
        </p:txBody>
      </p:sp>
      <p:sp>
        <p:nvSpPr>
          <p:cNvPr id="7" name="CasellaDiTesto 6"/>
          <p:cNvSpPr txBox="1"/>
          <p:nvPr/>
        </p:nvSpPr>
        <p:spPr>
          <a:xfrm>
            <a:off x="0" y="4077072"/>
            <a:ext cx="9144000" cy="1200329"/>
          </a:xfrm>
          <a:prstGeom prst="rect">
            <a:avLst/>
          </a:prstGeom>
          <a:solidFill>
            <a:schemeClr val="tx1"/>
          </a:solidFill>
        </p:spPr>
        <p:txBody>
          <a:bodyPr wrap="square" rtlCol="0">
            <a:spAutoFit/>
          </a:bodyPr>
          <a:lstStyle/>
          <a:p>
            <a:r>
              <a:rPr lang="it-IT" sz="3600" b="1" dirty="0" smtClean="0">
                <a:solidFill>
                  <a:schemeClr val="bg1"/>
                </a:solidFill>
                <a:hlinkClick r:id="rId3" action="ppaction://hlinksldjump"/>
              </a:rPr>
              <a:t>2-</a:t>
            </a:r>
            <a:r>
              <a:rPr lang="it-IT" sz="3600" b="1" dirty="0" smtClean="0">
                <a:solidFill>
                  <a:srgbClr val="00B050"/>
                </a:solidFill>
                <a:hlinkClick r:id="rId3" action="ppaction://hlinksldjump"/>
              </a:rPr>
              <a:t>BUCHI NERI </a:t>
            </a:r>
            <a:r>
              <a:rPr lang="it-IT" sz="3600" b="1" dirty="0" smtClean="0">
                <a:solidFill>
                  <a:srgbClr val="00B050"/>
                </a:solidFill>
                <a:hlinkClick r:id="rId3" action="ppaction://hlinksldjump"/>
              </a:rPr>
              <a:t>e WORMHOLE </a:t>
            </a:r>
            <a:r>
              <a:rPr lang="it-IT" sz="3600" b="1" dirty="0" smtClean="0">
                <a:solidFill>
                  <a:schemeClr val="bg1"/>
                </a:solidFill>
              </a:rPr>
              <a:t>come si formano e quali sono le loro caratteristiche</a:t>
            </a:r>
            <a:endParaRPr lang="it-IT" sz="3600" b="1" dirty="0">
              <a:solidFill>
                <a:srgbClr val="00B050"/>
              </a:solidFill>
            </a:endParaRPr>
          </a:p>
        </p:txBody>
      </p:sp>
    </p:spTree>
  </p:cSld>
  <p:clrMapOvr>
    <a:masterClrMapping/>
  </p:clrMapOvr>
  <p:transition spd="slow">
    <p:wheel spokes="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gatio\Desktop\foto interstellar\dark_mat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54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107504" y="260648"/>
            <a:ext cx="4896544" cy="830997"/>
          </a:xfrm>
          <a:prstGeom prst="rect">
            <a:avLst/>
          </a:prstGeom>
          <a:noFill/>
        </p:spPr>
        <p:txBody>
          <a:bodyPr wrap="square" rtlCol="0">
            <a:spAutoFit/>
          </a:bodyPr>
          <a:lstStyle/>
          <a:p>
            <a:r>
              <a:rPr lang="it-IT" sz="4800" i="1" dirty="0" smtClean="0">
                <a:solidFill>
                  <a:srgbClr val="FFFF00"/>
                </a:solidFill>
              </a:rPr>
              <a:t>LO SPAZIO-TEMPO</a:t>
            </a:r>
            <a:endParaRPr lang="it-IT" sz="4800" i="1" dirty="0">
              <a:solidFill>
                <a:srgbClr val="FFFF00"/>
              </a:solidFill>
            </a:endParaRPr>
          </a:p>
        </p:txBody>
      </p:sp>
    </p:spTree>
    <p:extLst>
      <p:ext uri="{BB962C8B-B14F-4D97-AF65-F5344CB8AC3E}">
        <p14:creationId xmlns:p14="http://schemas.microsoft.com/office/powerpoint/2010/main" val="202184288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000082">
                <a:lumMod val="0"/>
              </a:srgbClr>
            </a:gs>
            <a:gs pos="98000">
              <a:srgbClr val="0047FF"/>
            </a:gs>
            <a:gs pos="86000">
              <a:srgbClr val="000082"/>
            </a:gs>
            <a:gs pos="90000">
              <a:srgbClr val="0047FF"/>
            </a:gs>
            <a:gs pos="81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sp>
        <p:nvSpPr>
          <p:cNvPr id="7" name="Rettangolo 6"/>
          <p:cNvSpPr/>
          <p:nvPr/>
        </p:nvSpPr>
        <p:spPr>
          <a:xfrm>
            <a:off x="395536" y="1700808"/>
            <a:ext cx="8640960" cy="3939540"/>
          </a:xfrm>
          <a:prstGeom prst="rect">
            <a:avLst/>
          </a:prstGeom>
        </p:spPr>
        <p:txBody>
          <a:bodyPr wrap="square">
            <a:spAutoFit/>
          </a:bodyPr>
          <a:lstStyle/>
          <a:p>
            <a:r>
              <a:rPr lang="it-IT" sz="2800" dirty="0">
                <a:solidFill>
                  <a:schemeClr val="bg1"/>
                </a:solidFill>
              </a:rPr>
              <a:t>Nella fisica classica lo spazio (come nella visione newtoniana) è concepito come un contenitore di eventi. Il merito di aver trovato la nuova identità “spazio-tempo” va ad Einstein, che inoltre immaginerà la forza come proprietà geometrica , e spiegherà con un famoso esempio l’importanza della FORZA DI GRAVITA’ per orientarci in un sistema isolato, in formula:</a:t>
            </a:r>
          </a:p>
          <a:p>
            <a:endParaRPr lang="it-IT" dirty="0"/>
          </a:p>
          <a:p>
            <a:r>
              <a:rPr lang="it-IT" dirty="0"/>
              <a:t>                        </a:t>
            </a:r>
            <a:r>
              <a:rPr lang="it-IT" sz="3600" b="1" dirty="0">
                <a:solidFill>
                  <a:srgbClr val="FF0000"/>
                </a:solidFill>
              </a:rPr>
              <a:t>F gravità = (G) (m1) (m2)/r^2</a:t>
            </a:r>
          </a:p>
        </p:txBody>
      </p:sp>
      <p:sp>
        <p:nvSpPr>
          <p:cNvPr id="10" name="CasellaDiTesto 9"/>
          <p:cNvSpPr txBox="1"/>
          <p:nvPr/>
        </p:nvSpPr>
        <p:spPr>
          <a:xfrm>
            <a:off x="827584" y="260648"/>
            <a:ext cx="6336704" cy="584775"/>
          </a:xfrm>
          <a:prstGeom prst="rect">
            <a:avLst/>
          </a:prstGeom>
          <a:noFill/>
        </p:spPr>
        <p:txBody>
          <a:bodyPr wrap="square" rtlCol="0">
            <a:spAutoFit/>
          </a:bodyPr>
          <a:lstStyle/>
          <a:p>
            <a:r>
              <a:rPr lang="it-IT" sz="3200" dirty="0" smtClean="0">
                <a:solidFill>
                  <a:srgbClr val="FFFF00"/>
                </a:solidFill>
              </a:rPr>
              <a:t>-CONCEZIONE DELLO SPAZIO-TEMPO</a:t>
            </a:r>
            <a:endParaRPr lang="it-IT" sz="3200" dirty="0">
              <a:solidFill>
                <a:srgbClr val="FFFF00"/>
              </a:solidFill>
            </a:endParaRPr>
          </a:p>
        </p:txBody>
      </p:sp>
    </p:spTree>
    <p:extLst>
      <p:ext uri="{BB962C8B-B14F-4D97-AF65-F5344CB8AC3E}">
        <p14:creationId xmlns:p14="http://schemas.microsoft.com/office/powerpoint/2010/main" val="2326120966"/>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ttangolo 2"/>
          <p:cNvSpPr/>
          <p:nvPr/>
        </p:nvSpPr>
        <p:spPr>
          <a:xfrm>
            <a:off x="270759" y="1048129"/>
            <a:ext cx="8640960" cy="2800767"/>
          </a:xfrm>
          <a:prstGeom prst="rect">
            <a:avLst/>
          </a:prstGeom>
        </p:spPr>
        <p:txBody>
          <a:bodyPr wrap="square">
            <a:spAutoFit/>
          </a:bodyPr>
          <a:lstStyle/>
          <a:p>
            <a:r>
              <a:rPr lang="it-IT" dirty="0"/>
              <a:t> </a:t>
            </a:r>
            <a:r>
              <a:rPr lang="it-IT" sz="2000" dirty="0">
                <a:solidFill>
                  <a:schemeClr val="bg1"/>
                </a:solidFill>
              </a:rPr>
              <a:t>La teoria della relatività fu formulata all'inizio del XX secolo a opera di Albert Einstein. Lo scopo originario era di risolvere alcuni aspetti anomali delle leggi fisiche nei sistemi in moto </a:t>
            </a:r>
            <a:r>
              <a:rPr lang="it-IT" sz="2000" dirty="0" smtClean="0">
                <a:solidFill>
                  <a:schemeClr val="bg1"/>
                </a:solidFill>
              </a:rPr>
              <a:t>relativo.  La teoria della relatività si diparte in: </a:t>
            </a:r>
          </a:p>
          <a:p>
            <a:r>
              <a:rPr lang="it-IT" sz="2000" dirty="0" smtClean="0">
                <a:solidFill>
                  <a:schemeClr val="bg1"/>
                </a:solidFill>
              </a:rPr>
              <a:t>-Relatività speciale o ristretta </a:t>
            </a:r>
            <a:r>
              <a:rPr lang="it-IT" sz="2000" dirty="0">
                <a:solidFill>
                  <a:schemeClr val="bg1"/>
                </a:solidFill>
              </a:rPr>
              <a:t> </a:t>
            </a:r>
            <a:endParaRPr lang="it-IT" sz="2000" dirty="0" smtClean="0">
              <a:solidFill>
                <a:schemeClr val="bg1"/>
              </a:solidFill>
            </a:endParaRPr>
          </a:p>
          <a:p>
            <a:r>
              <a:rPr lang="it-IT" sz="2000" dirty="0" smtClean="0">
                <a:solidFill>
                  <a:schemeClr val="bg1"/>
                </a:solidFill>
              </a:rPr>
              <a:t>-Relatività generale.</a:t>
            </a:r>
          </a:p>
          <a:p>
            <a:r>
              <a:rPr lang="it-IT" sz="2000" dirty="0" smtClean="0">
                <a:solidFill>
                  <a:schemeClr val="bg1"/>
                </a:solidFill>
              </a:rPr>
              <a:t>La formula che descrive </a:t>
            </a:r>
            <a:r>
              <a:rPr lang="it-IT" sz="2000" dirty="0">
                <a:solidFill>
                  <a:schemeClr val="bg1"/>
                </a:solidFill>
              </a:rPr>
              <a:t>tale teoria è:  </a:t>
            </a:r>
            <a:r>
              <a:rPr lang="it-IT" sz="2800" dirty="0">
                <a:solidFill>
                  <a:srgbClr val="00B050"/>
                </a:solidFill>
              </a:rPr>
              <a:t>E = </a:t>
            </a:r>
            <a:r>
              <a:rPr lang="it-IT" sz="2800" dirty="0" smtClean="0">
                <a:solidFill>
                  <a:srgbClr val="00B050"/>
                </a:solidFill>
              </a:rPr>
              <a:t>mc            </a:t>
            </a:r>
            <a:r>
              <a:rPr lang="it-IT" sz="2400" dirty="0" smtClean="0">
                <a:solidFill>
                  <a:srgbClr val="00B050"/>
                </a:solidFill>
              </a:rPr>
              <a:t>E= energia cinetica(J)</a:t>
            </a:r>
          </a:p>
          <a:p>
            <a:r>
              <a:rPr lang="it-IT" sz="2400" dirty="0">
                <a:solidFill>
                  <a:srgbClr val="00B050"/>
                </a:solidFill>
              </a:rPr>
              <a:t> </a:t>
            </a:r>
            <a:r>
              <a:rPr lang="it-IT" sz="2400" dirty="0" smtClean="0">
                <a:solidFill>
                  <a:srgbClr val="00B050"/>
                </a:solidFill>
              </a:rPr>
              <a:t>                                                                             m= massa(kg)</a:t>
            </a:r>
          </a:p>
          <a:p>
            <a:r>
              <a:rPr lang="it-IT" sz="2400" dirty="0">
                <a:solidFill>
                  <a:srgbClr val="00B050"/>
                </a:solidFill>
              </a:rPr>
              <a:t> </a:t>
            </a:r>
            <a:r>
              <a:rPr lang="it-IT" sz="2400" dirty="0" smtClean="0">
                <a:solidFill>
                  <a:srgbClr val="00B050"/>
                </a:solidFill>
              </a:rPr>
              <a:t>                                                                         c= velocità della luce(km/s)</a:t>
            </a:r>
          </a:p>
        </p:txBody>
      </p:sp>
      <p:sp>
        <p:nvSpPr>
          <p:cNvPr id="4" name="CasellaDiTesto 3"/>
          <p:cNvSpPr txBox="1"/>
          <p:nvPr/>
        </p:nvSpPr>
        <p:spPr>
          <a:xfrm>
            <a:off x="539552" y="332656"/>
            <a:ext cx="7704856" cy="523220"/>
          </a:xfrm>
          <a:prstGeom prst="rect">
            <a:avLst/>
          </a:prstGeom>
          <a:noFill/>
        </p:spPr>
        <p:txBody>
          <a:bodyPr wrap="square" rtlCol="0">
            <a:spAutoFit/>
          </a:bodyPr>
          <a:lstStyle/>
          <a:p>
            <a:pPr algn="ctr"/>
            <a:r>
              <a:rPr lang="it-IT" sz="2800" dirty="0" smtClean="0">
                <a:solidFill>
                  <a:srgbClr val="FFFF00"/>
                </a:solidFill>
              </a:rPr>
              <a:t>TEORIA DELLA RELATIVITA’ </a:t>
            </a:r>
            <a:endParaRPr lang="it-IT" sz="2800" dirty="0">
              <a:solidFill>
                <a:srgbClr val="FFFF00"/>
              </a:solidFill>
            </a:endParaRPr>
          </a:p>
        </p:txBody>
      </p:sp>
      <p:sp>
        <p:nvSpPr>
          <p:cNvPr id="5" name="CasellaDiTesto 4"/>
          <p:cNvSpPr txBox="1"/>
          <p:nvPr/>
        </p:nvSpPr>
        <p:spPr>
          <a:xfrm>
            <a:off x="5148064" y="2454075"/>
            <a:ext cx="936104" cy="369332"/>
          </a:xfrm>
          <a:prstGeom prst="rect">
            <a:avLst/>
          </a:prstGeom>
          <a:noFill/>
        </p:spPr>
        <p:txBody>
          <a:bodyPr wrap="square" rtlCol="0">
            <a:spAutoFit/>
          </a:bodyPr>
          <a:lstStyle/>
          <a:p>
            <a:r>
              <a:rPr lang="it-IT" dirty="0" smtClean="0">
                <a:solidFill>
                  <a:srgbClr val="00B050"/>
                </a:solidFill>
              </a:rPr>
              <a:t>2</a:t>
            </a:r>
            <a:endParaRPr lang="it-IT" dirty="0">
              <a:solidFill>
                <a:srgbClr val="00B050"/>
              </a:solidFill>
            </a:endParaRPr>
          </a:p>
        </p:txBody>
      </p:sp>
      <p:sp>
        <p:nvSpPr>
          <p:cNvPr id="6" name="CasellaDiTesto 5"/>
          <p:cNvSpPr txBox="1"/>
          <p:nvPr/>
        </p:nvSpPr>
        <p:spPr>
          <a:xfrm>
            <a:off x="395536" y="3933056"/>
            <a:ext cx="5472608" cy="2246769"/>
          </a:xfrm>
          <a:prstGeom prst="rect">
            <a:avLst/>
          </a:prstGeom>
          <a:noFill/>
        </p:spPr>
        <p:txBody>
          <a:bodyPr wrap="square" rtlCol="0">
            <a:spAutoFit/>
          </a:bodyPr>
          <a:lstStyle/>
          <a:p>
            <a:r>
              <a:rPr lang="it-IT" sz="2000" dirty="0" smtClean="0">
                <a:solidFill>
                  <a:schemeClr val="bg1"/>
                </a:solidFill>
              </a:rPr>
              <a:t>La teoria della relatività si divide in due postulati:</a:t>
            </a:r>
          </a:p>
          <a:p>
            <a:endParaRPr lang="it-IT" sz="2000" dirty="0">
              <a:solidFill>
                <a:schemeClr val="bg1"/>
              </a:solidFill>
            </a:endParaRPr>
          </a:p>
          <a:p>
            <a:pPr marL="457200" indent="-457200">
              <a:buAutoNum type="arabicParenR"/>
            </a:pPr>
            <a:r>
              <a:rPr lang="it-IT" sz="2000" dirty="0" smtClean="0">
                <a:solidFill>
                  <a:schemeClr val="bg1"/>
                </a:solidFill>
              </a:rPr>
              <a:t>Le </a:t>
            </a:r>
            <a:r>
              <a:rPr lang="it-IT" sz="2000" dirty="0">
                <a:solidFill>
                  <a:schemeClr val="bg1"/>
                </a:solidFill>
              </a:rPr>
              <a:t>leggi della fisica sono le stesse in tutti i sistemi di riferimento inerziali </a:t>
            </a:r>
            <a:r>
              <a:rPr lang="it-IT" sz="2000" dirty="0" smtClean="0">
                <a:solidFill>
                  <a:schemeClr val="bg1"/>
                </a:solidFill>
              </a:rPr>
              <a:t>( sistemi per i quali vale il primo principio della dinamica)</a:t>
            </a:r>
          </a:p>
          <a:p>
            <a:r>
              <a:rPr lang="it-IT" sz="2000" dirty="0" smtClean="0">
                <a:solidFill>
                  <a:schemeClr val="bg1"/>
                </a:solidFill>
              </a:rPr>
              <a:t>2</a:t>
            </a:r>
            <a:r>
              <a:rPr lang="it-IT" sz="2000" dirty="0">
                <a:solidFill>
                  <a:schemeClr val="bg1"/>
                </a:solidFill>
              </a:rPr>
              <a:t>) La velocità della luce nel vuoto è la stessa in ogni sistema di riferimento inerziale </a:t>
            </a:r>
          </a:p>
        </p:txBody>
      </p:sp>
      <p:pic>
        <p:nvPicPr>
          <p:cNvPr id="3074" name="Picture 2" descr="C:\Users\agatio\Desktop\foto interstellar\einstei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4481" y="3787340"/>
            <a:ext cx="2539519" cy="3059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37694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sellaDiTesto 1"/>
          <p:cNvSpPr txBox="1"/>
          <p:nvPr/>
        </p:nvSpPr>
        <p:spPr>
          <a:xfrm>
            <a:off x="179512" y="692696"/>
            <a:ext cx="8856984" cy="646331"/>
          </a:xfrm>
          <a:prstGeom prst="rect">
            <a:avLst/>
          </a:prstGeom>
          <a:noFill/>
        </p:spPr>
        <p:txBody>
          <a:bodyPr wrap="square" rtlCol="0">
            <a:spAutoFit/>
          </a:bodyPr>
          <a:lstStyle/>
          <a:p>
            <a:pPr algn="ctr"/>
            <a:r>
              <a:rPr lang="it-IT" sz="3600" dirty="0" smtClean="0">
                <a:solidFill>
                  <a:srgbClr val="FFFF00"/>
                </a:solidFill>
              </a:rPr>
              <a:t>SPAZIO-TEMPO IN INTERSTELLAR</a:t>
            </a:r>
            <a:endParaRPr lang="it-IT" sz="3600" dirty="0">
              <a:solidFill>
                <a:srgbClr val="FFFF00"/>
              </a:solidFill>
            </a:endParaRPr>
          </a:p>
        </p:txBody>
      </p:sp>
      <p:sp>
        <p:nvSpPr>
          <p:cNvPr id="3" name="CasellaDiTesto 2"/>
          <p:cNvSpPr txBox="1"/>
          <p:nvPr/>
        </p:nvSpPr>
        <p:spPr>
          <a:xfrm>
            <a:off x="0" y="1484784"/>
            <a:ext cx="4608004" cy="5016758"/>
          </a:xfrm>
          <a:prstGeom prst="rect">
            <a:avLst/>
          </a:prstGeom>
          <a:noFill/>
        </p:spPr>
        <p:txBody>
          <a:bodyPr wrap="square" rtlCol="0">
            <a:spAutoFit/>
          </a:bodyPr>
          <a:lstStyle/>
          <a:p>
            <a:r>
              <a:rPr lang="it-IT" sz="2000" b="1" dirty="0">
                <a:solidFill>
                  <a:schemeClr val="bg1"/>
                </a:solidFill>
              </a:rPr>
              <a:t>La dilatazione gravitazionale del tempo è un fenomeno reale e del tutto distinto dalla dilatazione del tempo prevista dalla relatività speciale per chi viaggia a velocità altissima (nel film, peraltro, nulla si dice sulla velocità a cui viaggiano le astronavi, né sul loro sistema di propulsione). Il primo pianeta extrasolare visitato dai protagonisti del film, ricoperto d’acqua, è in orbita intorno a </a:t>
            </a:r>
            <a:r>
              <a:rPr lang="it-IT" sz="2000" b="1" dirty="0" err="1">
                <a:solidFill>
                  <a:schemeClr val="bg1"/>
                </a:solidFill>
              </a:rPr>
              <a:t>Gargantua</a:t>
            </a:r>
            <a:r>
              <a:rPr lang="it-IT" sz="2000" b="1" dirty="0">
                <a:solidFill>
                  <a:schemeClr val="bg1"/>
                </a:solidFill>
              </a:rPr>
              <a:t>, un buco nero. Il pianeta dunque si trova in una regione dello spazio-tempo deformata da un campo gravitazionale intensissimo, perciò è un luogo in cui − per chi osserva da lontano − il tempo scorre molto lentamente.</a:t>
            </a:r>
          </a:p>
        </p:txBody>
      </p:sp>
      <p:pic>
        <p:nvPicPr>
          <p:cNvPr id="2050" name="Picture 2" descr="C:\Users\agatio\Desktop\foto interstellar\1-X0jY2vh_9VvV0jC0KTnMf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1140" y="1306555"/>
            <a:ext cx="4502860" cy="46427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4608004" y="6165304"/>
            <a:ext cx="4140460" cy="646331"/>
          </a:xfrm>
          <a:prstGeom prst="rect">
            <a:avLst/>
          </a:prstGeom>
          <a:noFill/>
        </p:spPr>
        <p:txBody>
          <a:bodyPr wrap="square" rtlCol="0">
            <a:spAutoFit/>
          </a:bodyPr>
          <a:lstStyle/>
          <a:p>
            <a:r>
              <a:rPr lang="it-IT" dirty="0" smtClean="0"/>
              <a:t>-</a:t>
            </a:r>
            <a:r>
              <a:rPr lang="it-IT" dirty="0" smtClean="0">
                <a:solidFill>
                  <a:schemeClr val="bg1"/>
                </a:solidFill>
              </a:rPr>
              <a:t>-Moltitudine di dimensioni all’interno del Buco </a:t>
            </a:r>
            <a:r>
              <a:rPr lang="it-IT" dirty="0" smtClean="0">
                <a:solidFill>
                  <a:schemeClr val="bg1"/>
                </a:solidFill>
              </a:rPr>
              <a:t>nero (</a:t>
            </a:r>
            <a:r>
              <a:rPr lang="it-IT" dirty="0" err="1" smtClean="0">
                <a:solidFill>
                  <a:schemeClr val="bg1"/>
                </a:solidFill>
              </a:rPr>
              <a:t>Interstellar</a:t>
            </a:r>
            <a:r>
              <a:rPr lang="it-IT" dirty="0" smtClean="0">
                <a:solidFill>
                  <a:schemeClr val="bg1"/>
                </a:solidFill>
              </a:rPr>
              <a:t>)</a:t>
            </a:r>
            <a:endParaRPr lang="it-IT" dirty="0">
              <a:solidFill>
                <a:schemeClr val="bg1"/>
              </a:solidFill>
            </a:endParaRPr>
          </a:p>
        </p:txBody>
      </p:sp>
    </p:spTree>
    <p:extLst>
      <p:ext uri="{BB962C8B-B14F-4D97-AF65-F5344CB8AC3E}">
        <p14:creationId xmlns:p14="http://schemas.microsoft.com/office/powerpoint/2010/main" val="113359688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sellaDiTesto 1"/>
          <p:cNvSpPr txBox="1"/>
          <p:nvPr/>
        </p:nvSpPr>
        <p:spPr>
          <a:xfrm>
            <a:off x="5364088" y="260648"/>
            <a:ext cx="3528392" cy="4370427"/>
          </a:xfrm>
          <a:prstGeom prst="rect">
            <a:avLst/>
          </a:prstGeom>
          <a:noFill/>
        </p:spPr>
        <p:txBody>
          <a:bodyPr wrap="square" rtlCol="0">
            <a:spAutoFit/>
          </a:bodyPr>
          <a:lstStyle/>
          <a:p>
            <a:r>
              <a:rPr lang="it-IT" sz="2000" b="1" dirty="0">
                <a:solidFill>
                  <a:schemeClr val="bg1"/>
                </a:solidFill>
              </a:rPr>
              <a:t>Al contrario, per gli astronauti che visitano il pianeta il tempo sull’astronave-madre scorre velocemente; infatti essa li attende lontano dal buco nero, dove la gravità è molto minore. Così, quando si ricongiungono all’astronave-madre, dopo aver passato poche ore sul pianeta, scoprono che il loro collega li ha attesi per vent’anni.</a:t>
            </a:r>
          </a:p>
          <a:p>
            <a:r>
              <a:rPr lang="it-IT" sz="2000" b="1" dirty="0">
                <a:solidFill>
                  <a:schemeClr val="bg1"/>
                </a:solidFill>
              </a:rPr>
              <a:t>In questo non c’è nulla di paradossale. </a:t>
            </a:r>
            <a:endParaRPr lang="it-IT" sz="2000" b="1" dirty="0" smtClean="0">
              <a:solidFill>
                <a:schemeClr val="bg1"/>
              </a:solidFill>
            </a:endParaRPr>
          </a:p>
          <a:p>
            <a:endParaRPr lang="it-IT" b="1" dirty="0">
              <a:solidFill>
                <a:schemeClr val="bg1"/>
              </a:solidFill>
            </a:endParaRPr>
          </a:p>
        </p:txBody>
      </p:sp>
      <p:sp>
        <p:nvSpPr>
          <p:cNvPr id="3" name="CasellaDiTesto 2"/>
          <p:cNvSpPr txBox="1"/>
          <p:nvPr/>
        </p:nvSpPr>
        <p:spPr>
          <a:xfrm>
            <a:off x="905174" y="5217584"/>
            <a:ext cx="8208912" cy="1631216"/>
          </a:xfrm>
          <a:prstGeom prst="rect">
            <a:avLst/>
          </a:prstGeom>
          <a:noFill/>
        </p:spPr>
        <p:txBody>
          <a:bodyPr wrap="square" rtlCol="0">
            <a:spAutoFit/>
          </a:bodyPr>
          <a:lstStyle/>
          <a:p>
            <a:r>
              <a:rPr lang="it-IT" sz="2000" b="1" dirty="0">
                <a:solidFill>
                  <a:schemeClr val="bg1"/>
                </a:solidFill>
              </a:rPr>
              <a:t>Nel caso dei celebri gemelli della relatività speciale si ha un apparente paradosso perché, per ciascun gemello, dovrebbe essere il tempo dell’altro gemello a rallentare</a:t>
            </a:r>
            <a:r>
              <a:rPr lang="it-IT" sz="2000" b="1" dirty="0" smtClean="0">
                <a:solidFill>
                  <a:schemeClr val="bg1"/>
                </a:solidFill>
              </a:rPr>
              <a:t>. </a:t>
            </a:r>
            <a:r>
              <a:rPr lang="it-IT" sz="2000" b="1" dirty="0">
                <a:solidFill>
                  <a:schemeClr val="bg1"/>
                </a:solidFill>
              </a:rPr>
              <a:t>La dilatazione del tempo della relatività generale, invece, è un effetto gravitazionale e non è simmetrico per i diversi osservatori</a:t>
            </a:r>
          </a:p>
        </p:txBody>
      </p:sp>
      <p:pic>
        <p:nvPicPr>
          <p:cNvPr id="4098" name="Picture 2" descr="C:\Users\agatio\Desktop\foto interstellar\tumblr_nphnr2QM621tp42tfo1_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78" y="0"/>
            <a:ext cx="4968552" cy="5035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5617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CasellaDiTesto 1"/>
          <p:cNvSpPr txBox="1"/>
          <p:nvPr/>
        </p:nvSpPr>
        <p:spPr>
          <a:xfrm>
            <a:off x="179512" y="260648"/>
            <a:ext cx="8424936" cy="461665"/>
          </a:xfrm>
          <a:prstGeom prst="rect">
            <a:avLst/>
          </a:prstGeom>
          <a:noFill/>
        </p:spPr>
        <p:txBody>
          <a:bodyPr wrap="square" rtlCol="0">
            <a:spAutoFit/>
          </a:bodyPr>
          <a:lstStyle/>
          <a:p>
            <a:r>
              <a:rPr lang="it-IT" sz="2400" b="1" dirty="0" smtClean="0"/>
              <a:t>-ESEMPIO EINSTENIANO DELLA CABINA COME SISTEMA ISOLATO-</a:t>
            </a:r>
            <a:endParaRPr lang="it-IT" sz="2400" b="1" dirty="0"/>
          </a:p>
        </p:txBody>
      </p:sp>
      <p:sp>
        <p:nvSpPr>
          <p:cNvPr id="3" name="CasellaDiTesto 2"/>
          <p:cNvSpPr txBox="1"/>
          <p:nvPr/>
        </p:nvSpPr>
        <p:spPr>
          <a:xfrm>
            <a:off x="313525" y="1208096"/>
            <a:ext cx="7488832" cy="1200329"/>
          </a:xfrm>
          <a:prstGeom prst="rect">
            <a:avLst/>
          </a:prstGeom>
          <a:noFill/>
        </p:spPr>
        <p:txBody>
          <a:bodyPr wrap="square" rtlCol="0">
            <a:spAutoFit/>
          </a:bodyPr>
          <a:lstStyle/>
          <a:p>
            <a:r>
              <a:rPr lang="it-IT" sz="2400" b="1" dirty="0" smtClean="0"/>
              <a:t>1-Come si fa a capire, se siamo all’interno di una cabina senza punti di riferimento, se ci troviamo in prossimità della Terra??? </a:t>
            </a:r>
            <a:endParaRPr lang="it-IT" sz="2400" b="1" dirty="0"/>
          </a:p>
        </p:txBody>
      </p:sp>
      <p:sp>
        <p:nvSpPr>
          <p:cNvPr id="4" name="Rettangolo 3"/>
          <p:cNvSpPr/>
          <p:nvPr/>
        </p:nvSpPr>
        <p:spPr>
          <a:xfrm>
            <a:off x="3087386" y="2924944"/>
            <a:ext cx="2232248" cy="2088232"/>
          </a:xfrm>
          <a:prstGeom prst="rect">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 name="Connettore 1 5"/>
          <p:cNvCxnSpPr/>
          <p:nvPr/>
        </p:nvCxnSpPr>
        <p:spPr>
          <a:xfrm flipV="1">
            <a:off x="3131840" y="2348880"/>
            <a:ext cx="792088" cy="57606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flipV="1">
            <a:off x="5364088" y="2348880"/>
            <a:ext cx="648072" cy="57606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ttore 1 9"/>
          <p:cNvCxnSpPr/>
          <p:nvPr/>
        </p:nvCxnSpPr>
        <p:spPr>
          <a:xfrm flipV="1">
            <a:off x="5364088" y="4509120"/>
            <a:ext cx="648072" cy="50405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6012160" y="2348880"/>
            <a:ext cx="0" cy="216024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a:off x="3923928" y="2348880"/>
            <a:ext cx="2088232"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Ovale 29"/>
          <p:cNvSpPr/>
          <p:nvPr/>
        </p:nvSpPr>
        <p:spPr>
          <a:xfrm>
            <a:off x="4139952" y="3212976"/>
            <a:ext cx="432048" cy="36004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7" name="Connettore 1 36"/>
          <p:cNvCxnSpPr>
            <a:stCxn id="30" idx="4"/>
          </p:cNvCxnSpPr>
          <p:nvPr/>
        </p:nvCxnSpPr>
        <p:spPr>
          <a:xfrm>
            <a:off x="4355976" y="3573016"/>
            <a:ext cx="0" cy="576064"/>
          </a:xfrm>
          <a:prstGeom prst="line">
            <a:avLst/>
          </a:prstGeom>
          <a:ln w="508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Connettore 1 38"/>
          <p:cNvCxnSpPr/>
          <p:nvPr/>
        </p:nvCxnSpPr>
        <p:spPr>
          <a:xfrm flipH="1">
            <a:off x="3923928" y="3573016"/>
            <a:ext cx="432048" cy="288032"/>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Connettore 1 40"/>
          <p:cNvCxnSpPr>
            <a:stCxn id="30" idx="4"/>
          </p:cNvCxnSpPr>
          <p:nvPr/>
        </p:nvCxnSpPr>
        <p:spPr>
          <a:xfrm>
            <a:off x="4355976" y="3573016"/>
            <a:ext cx="432048" cy="21602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Connettore 1 42"/>
          <p:cNvCxnSpPr/>
          <p:nvPr/>
        </p:nvCxnSpPr>
        <p:spPr>
          <a:xfrm flipH="1">
            <a:off x="3995936" y="4149080"/>
            <a:ext cx="360040" cy="43204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Connettore 1 44"/>
          <p:cNvCxnSpPr/>
          <p:nvPr/>
        </p:nvCxnSpPr>
        <p:spPr>
          <a:xfrm>
            <a:off x="4355976" y="4149080"/>
            <a:ext cx="432048" cy="43204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ettangolo 47"/>
          <p:cNvSpPr/>
          <p:nvPr/>
        </p:nvSpPr>
        <p:spPr>
          <a:xfrm>
            <a:off x="3419872" y="3501008"/>
            <a:ext cx="360040" cy="50405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50" name="Connettore 2 49"/>
          <p:cNvCxnSpPr>
            <a:stCxn id="48" idx="2"/>
          </p:cNvCxnSpPr>
          <p:nvPr/>
        </p:nvCxnSpPr>
        <p:spPr>
          <a:xfrm>
            <a:off x="3599892" y="4005064"/>
            <a:ext cx="36004" cy="576064"/>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1" name="CasellaDiTesto 50"/>
          <p:cNvSpPr txBox="1"/>
          <p:nvPr/>
        </p:nvSpPr>
        <p:spPr>
          <a:xfrm>
            <a:off x="323528" y="5517232"/>
            <a:ext cx="8280920" cy="830997"/>
          </a:xfrm>
          <a:prstGeom prst="rect">
            <a:avLst/>
          </a:prstGeom>
          <a:noFill/>
        </p:spPr>
        <p:txBody>
          <a:bodyPr wrap="square" rtlCol="0">
            <a:spAutoFit/>
          </a:bodyPr>
          <a:lstStyle/>
          <a:p>
            <a:r>
              <a:rPr lang="it-IT" sz="2400" b="1" dirty="0" smtClean="0"/>
              <a:t>-Basta far cadere un oggetto, qualunque esso sia per intuire le forze agenti in baste al moto di caduta.</a:t>
            </a:r>
            <a:endParaRPr lang="it-IT" sz="2400" b="1" dirty="0"/>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1434</TotalTime>
  <Words>1313</Words>
  <Application>Microsoft Office PowerPoint</Application>
  <PresentationFormat>Presentazione su schermo (4:3)</PresentationFormat>
  <Paragraphs>69</Paragraphs>
  <Slides>19</Slides>
  <Notes>1</Notes>
  <HiddenSlides>0</HiddenSlides>
  <MMClips>0</MMClips>
  <ScaleCrop>false</ScaleCrop>
  <HeadingPairs>
    <vt:vector size="4" baseType="variant">
      <vt:variant>
        <vt:lpstr>Tema</vt:lpstr>
      </vt:variant>
      <vt:variant>
        <vt:i4>1</vt:i4>
      </vt:variant>
      <vt:variant>
        <vt:lpstr>Titoli diapositive</vt:lpstr>
      </vt:variant>
      <vt:variant>
        <vt:i4>19</vt:i4>
      </vt:variant>
    </vt:vector>
  </HeadingPairs>
  <TitlesOfParts>
    <vt:vector size="20" baseType="lpstr">
      <vt:lpstr>Tema di Office</vt:lpstr>
      <vt:lpstr>L’ ASTROFISICA DI “INTESTELLAR”.</vt:lpstr>
      <vt:lpstr>    Interstellar è il primo film prodotto e diretto da un astrofisico, Kip Thorne, che parla  di un viaggio interstellare affrontato per trovare nuovi pianeti abitabili, in vista della trasformazione della Terra in un pianeta invivibile, dove solo le basilari colture risultano ancora coltivabili. Un equipaggio  coraggioso, nella missione della NASA “Lazarus”, verrà inviato a scandagliare tre pianeti orbitanti intorno ad un buco nero chiamato “Gargantua” nel tentativo di trovare un pianeta vivibile per l’uomo. Le vicende, ad eccezione di qualche espediente cinematografico che condurrà all’uso di teorie fantascientifiche, si articolano intorno a fenomeni plausibilmente verificabili. </vt:lpstr>
      <vt:lpstr>Il film ci rimanda ad un doveroso background fisico che potrebbe rendere possibili i viaggi spazio tempo: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BASTARDS TeaM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 ASTROFISICA DI “IN</dc:title>
  <dc:creator>Roberto</dc:creator>
  <cp:lastModifiedBy>agatio zinno</cp:lastModifiedBy>
  <cp:revision>59</cp:revision>
  <dcterms:created xsi:type="dcterms:W3CDTF">2015-11-12T20:25:18Z</dcterms:created>
  <dcterms:modified xsi:type="dcterms:W3CDTF">2015-11-18T15:48:10Z</dcterms:modified>
</cp:coreProperties>
</file>