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1"/>
  </p:notesMasterIdLst>
  <p:handoutMasterIdLst>
    <p:handoutMasterId r:id="rId22"/>
  </p:handoutMasterIdLst>
  <p:sldIdLst>
    <p:sldId id="256" r:id="rId2"/>
    <p:sldId id="272" r:id="rId3"/>
    <p:sldId id="259" r:id="rId4"/>
    <p:sldId id="274" r:id="rId5"/>
    <p:sldId id="257" r:id="rId6"/>
    <p:sldId id="260" r:id="rId7"/>
    <p:sldId id="263" r:id="rId8"/>
    <p:sldId id="261" r:id="rId9"/>
    <p:sldId id="262" r:id="rId10"/>
    <p:sldId id="278" r:id="rId11"/>
    <p:sldId id="271" r:id="rId12"/>
    <p:sldId id="275" r:id="rId13"/>
    <p:sldId id="276" r:id="rId14"/>
    <p:sldId id="264" r:id="rId15"/>
    <p:sldId id="277" r:id="rId16"/>
    <p:sldId id="266" r:id="rId17"/>
    <p:sldId id="265" r:id="rId18"/>
    <p:sldId id="268" r:id="rId19"/>
    <p:sldId id="269" r:id="rId20"/>
  </p:sldIdLst>
  <p:sldSz cx="9144000" cy="6858000" type="screen4x3"/>
  <p:notesSz cx="7559675" cy="106918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828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it-IT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Segnaposto data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it-IT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Segnaposto piè di pagina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it-IT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Segnaposto numero diapositiva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F6DA3D3B-BD69-443E-82DC-0A3987E469ED}" type="slidenum">
              <a:rPr/>
              <a:pPr marL="0" marR="0" lvl="0" indent="0" algn="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400"/>
              </a:pPr>
              <a:t>‹N›</a:t>
            </a:fld>
            <a:endParaRPr lang="it-IT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" name="Segnaposto intestazione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it-IT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5" name="Segnaposto data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it-IT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it-IT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it-IT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8AE02332-CBD5-4709-A9AE-4C8AB002BBC4}" type="slidenum">
              <a:rPr/>
              <a:pPr lvl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it-IT" sz="2000" b="0" i="0" u="none" strike="noStrike" kern="1200">
        <a:ln>
          <a:noFill/>
        </a:ln>
        <a:latin typeface="Arial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lvl="0"/>
            <a:fld id="{F08F04F3-9116-4817-8642-176C7ADBE4FF}" type="datetime1">
              <a:rPr lang="it-IT" smtClean="0"/>
              <a:pPr lvl="0"/>
              <a:t>19/11/2015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lvl="0"/>
            <a:endParaRPr lang="it-IT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lvl="0"/>
            <a:fld id="{2B8169AD-A2B7-4EF8-BBB7-98A5558F736E}" type="slidenum">
              <a:rPr lang="it-IT" smtClean="0"/>
              <a:pPr lvl="0"/>
              <a:t>‹N›</a:t>
            </a:fld>
            <a:endParaRPr lang="it-IT"/>
          </a:p>
        </p:txBody>
      </p:sp>
      <p:sp>
        <p:nvSpPr>
          <p:cNvPr id="32" name="Rettangolo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ttangolo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ttangolo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ttangolo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ttangolo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56" name="Rettangolo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ttangolo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ttangolo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ttangolo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lvl="0"/>
            <a:fld id="{F08F04F3-9116-4817-8642-176C7ADBE4FF}" type="datetime1">
              <a:rPr lang="it-IT" smtClean="0"/>
              <a:pPr lvl="0"/>
              <a:t>19/11/2015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lvl="0"/>
            <a:fld id="{2099A7D9-F9CC-4CDF-8020-75DD48DBAC1C}" type="slidenum">
              <a:rPr lang="it-IT" smtClean="0"/>
              <a:pPr lvl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lvl="0"/>
            <a:fld id="{F08F04F3-9116-4817-8642-176C7ADBE4FF}" type="datetime1">
              <a:rPr lang="it-IT" smtClean="0"/>
              <a:pPr lvl="0"/>
              <a:t>19/11/2015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lvl="0"/>
            <a:fld id="{5EDADE68-0AE5-4382-8DA9-0A9994CA64B8}" type="slidenum">
              <a:rPr lang="it-IT" smtClean="0"/>
              <a:pPr lvl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lvl="0"/>
            <a:fld id="{F08F04F3-9116-4817-8642-176C7ADBE4FF}" type="datetime1">
              <a:rPr lang="it-IT" smtClean="0"/>
              <a:pPr lvl="0"/>
              <a:t>19/11/2015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lvl="0"/>
            <a:fld id="{2D7E2F3C-B671-43FA-8B50-23CDA1B2EE3F}" type="slidenum">
              <a:rPr lang="it-IT" smtClean="0"/>
              <a:pPr lvl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igura a mano libera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igura a mano libera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igura a mano libera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igura a mano libera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igura a mano libera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igura a mano libera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igura a mano libera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igura a mano libera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igura a mano libera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igura a mano libera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igura a mano libera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igura a mano libera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igura a mano libera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igura a mano libera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igura a mano libera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lvl="0"/>
            <a:fld id="{F08F04F3-9116-4817-8642-176C7ADBE4FF}" type="datetime1">
              <a:rPr lang="it-IT" smtClean="0"/>
              <a:pPr lvl="0"/>
              <a:t>19/11/2015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lvl="0"/>
            <a:fld id="{26BE1155-30FD-48E0-AA24-A85E31CC29C6}" type="slidenum">
              <a:rPr lang="it-IT" smtClean="0"/>
              <a:pPr lvl="0"/>
              <a:t>‹N›</a:t>
            </a:fld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ttangolo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ttangolo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ttangolo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ttangolo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lvl="0"/>
            <a:fld id="{F08F04F3-9116-4817-8642-176C7ADBE4FF}" type="datetime1">
              <a:rPr lang="it-IT" smtClean="0"/>
              <a:pPr lvl="0"/>
              <a:t>19/11/2015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lvl="0"/>
            <a:fld id="{1A5E1BA0-5132-4C4A-B4C8-D0A3CE48A4B1}" type="slidenum">
              <a:rPr lang="it-IT" smtClean="0"/>
              <a:pPr lvl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tangolo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lvl="0"/>
            <a:fld id="{F08F04F3-9116-4817-8642-176C7ADBE4FF}" type="datetime1">
              <a:rPr lang="it-IT" smtClean="0"/>
              <a:pPr lvl="0"/>
              <a:t>19/11/2015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lvl="0"/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lvl="0"/>
            <a:fld id="{FABFD8FD-353A-471F-974F-9A80FCCE7053}" type="slidenum">
              <a:rPr lang="it-IT" smtClean="0"/>
              <a:pPr lvl="0"/>
              <a:t>‹N›</a:t>
            </a:fld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ttangolo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ttangolo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ttangolo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ttangolo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ttangolo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ttangolo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ttangolo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ttangolo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lvl="0"/>
            <a:fld id="{F08F04F3-9116-4817-8642-176C7ADBE4FF}" type="datetime1">
              <a:rPr lang="it-IT" smtClean="0"/>
              <a:pPr lvl="0"/>
              <a:t>19/11/2015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lvl="0"/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lvl="0"/>
            <a:fld id="{C43B0374-522F-4810-8952-050134B8451D}" type="slidenum">
              <a:rPr lang="it-IT" smtClean="0"/>
              <a:pPr lvl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lvl="0"/>
            <a:fld id="{F08F04F3-9116-4817-8642-176C7ADBE4FF}" type="datetime1">
              <a:rPr lang="it-IT" smtClean="0"/>
              <a:pPr lvl="0"/>
              <a:t>19/11/2015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lv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lvl="0"/>
            <a:fld id="{359406DD-A631-4FE0-800D-99C2A4D56BD5}" type="slidenum">
              <a:rPr lang="it-IT" smtClean="0"/>
              <a:pPr lvl="0"/>
              <a:t>‹N›</a:t>
            </a:fld>
            <a:endParaRPr lang="it-IT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lvl="0"/>
            <a:fld id="{F08F04F3-9116-4817-8642-176C7ADBE4FF}" type="datetime1">
              <a:rPr lang="it-IT" smtClean="0"/>
              <a:pPr lvl="0"/>
              <a:t>19/11/2015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lvl="0"/>
            <a:fld id="{C8413DA3-523E-4208-B489-5182E4158812}" type="slidenum">
              <a:rPr lang="it-IT" smtClean="0"/>
              <a:pPr lvl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Connettore 1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uppo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Connettore 1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it-IT" smtClean="0"/>
              <a:t>Fare clic sull'icona per inserire un'immagine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grpSp>
        <p:nvGrpSpPr>
          <p:cNvPr id="14" name="Gruppo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Connettore 1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po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Connettore 1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pPr lvl="0"/>
            <a:fld id="{F08F04F3-9116-4817-8642-176C7ADBE4FF}" type="datetime1">
              <a:rPr lang="it-IT" smtClean="0"/>
              <a:pPr lvl="0"/>
              <a:t>19/11/2015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pPr lvl="0"/>
            <a:fld id="{52160D52-D0EE-4A7B-ACE3-C1BB04D41A76}" type="slidenum">
              <a:rPr lang="it-IT" smtClean="0"/>
              <a:pPr lvl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ttangolo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ttangolo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ttangolo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ttangolo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ttangolo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ttangolo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lvl="0"/>
            <a:fld id="{BCF5A140-234A-439F-B271-EC093A683CFE}" type="datetime1">
              <a:rPr lang="it-IT" smtClean="0"/>
              <a:pPr lvl="0"/>
              <a:t>19/11/2015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lvl="0"/>
            <a:endParaRPr lang="it-IT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lvl="0"/>
            <a:fld id="{442A9DC9-EDEF-4347-B751-C2502B4DF285}" type="slidenum">
              <a:rPr lang="it-IT" smtClean="0"/>
              <a:pPr lvl="0"/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slide" Target="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7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slide" Target="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0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0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8.xml"/><Relationship Id="rId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7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slide" Target="slide16.xml"/><Relationship Id="rId4" Type="http://schemas.openxmlformats.org/officeDocument/2006/relationships/slide" Target="slide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-642974" y="0"/>
            <a:ext cx="1023859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tangolo 3"/>
          <p:cNvSpPr/>
          <p:nvPr/>
        </p:nvSpPr>
        <p:spPr>
          <a:xfrm>
            <a:off x="714348" y="2571744"/>
            <a:ext cx="7668000" cy="17620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5400" b="1" i="0" u="none" strike="noStrike" kern="1200" spc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 Antiqua" pitchFamily="18"/>
                <a:ea typeface="Microsoft YaHei" pitchFamily="2"/>
                <a:cs typeface="Mangal" pitchFamily="2"/>
              </a:rPr>
              <a:t>I </a:t>
            </a:r>
            <a:r>
              <a:rPr lang="it-IT" sz="5400" b="1" i="0" u="none" strike="noStrike" kern="1200" spc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 Antiqua" pitchFamily="18"/>
                <a:ea typeface="Microsoft YaHei" pitchFamily="2"/>
                <a:cs typeface="Mangal" pitchFamily="2"/>
              </a:rPr>
              <a:t>Mondi </a:t>
            </a:r>
            <a:r>
              <a:rPr lang="it-IT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 Antiqua" pitchFamily="18"/>
                <a:ea typeface="Microsoft YaHei" pitchFamily="2"/>
                <a:cs typeface="Mangal" pitchFamily="2"/>
              </a:rPr>
              <a:t>G</a:t>
            </a:r>
            <a:r>
              <a:rPr lang="it-IT" sz="5400" b="1" i="0" u="none" strike="noStrike" kern="1200" spc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 Antiqua" pitchFamily="18"/>
                <a:ea typeface="Microsoft YaHei" pitchFamily="2"/>
                <a:cs typeface="Mangal" pitchFamily="2"/>
              </a:rPr>
              <a:t>hiacciati</a:t>
            </a:r>
            <a:endParaRPr lang="it-IT" sz="5400" b="1" i="0" u="none" strike="noStrike" kern="1200" spc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ook Antiqua" pitchFamily="18"/>
              <a:ea typeface="Microsoft YaHei" pitchFamily="2"/>
              <a:cs typeface="Mangal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5400" b="1" i="0" u="none" strike="noStrike" kern="1200" spc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 Antiqua" pitchFamily="18"/>
                <a:ea typeface="Microsoft YaHei" pitchFamily="2"/>
                <a:cs typeface="Mangal" pitchFamily="2"/>
              </a:rPr>
              <a:t>del Sistema Solare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57224" y="428604"/>
            <a:ext cx="678661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 smtClean="0">
                <a:latin typeface="Book Antiqua" pitchFamily="18" charset="0"/>
              </a:rPr>
              <a:t>Per raggiungere le informazioni utili alla ricerca scientifica sono in corso delle operazioni specifiche per lo studio dei mondi ghiacciati:</a:t>
            </a:r>
            <a:endParaRPr lang="it-IT" sz="3200" dirty="0">
              <a:latin typeface="Book Antiqua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357290" y="2967335"/>
            <a:ext cx="600079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4400" dirty="0" smtClean="0">
                <a:hlinkClick r:id="rId2" action="ppaction://hlinksldjump"/>
              </a:rPr>
              <a:t>New </a:t>
            </a:r>
            <a:r>
              <a:rPr lang="it-IT" sz="4400" dirty="0" err="1" smtClean="0">
                <a:hlinkClick r:id="rId2" action="ppaction://hlinksldjump"/>
              </a:rPr>
              <a:t>Horizons</a:t>
            </a:r>
            <a:endParaRPr lang="it-IT" sz="4400" dirty="0" smtClean="0"/>
          </a:p>
          <a:p>
            <a:pPr>
              <a:buFont typeface="Arial" pitchFamily="34" charset="0"/>
              <a:buChar char="•"/>
            </a:pPr>
            <a:endParaRPr lang="it-IT" sz="4400" dirty="0" smtClean="0"/>
          </a:p>
          <a:p>
            <a:pPr>
              <a:buFont typeface="Arial" pitchFamily="34" charset="0"/>
              <a:buChar char="•"/>
            </a:pPr>
            <a:r>
              <a:rPr lang="it-IT" sz="4400" dirty="0" smtClean="0">
                <a:hlinkClick r:id="rId3" action="ppaction://hlinksldjump"/>
              </a:rPr>
              <a:t>Studio della cometa di </a:t>
            </a:r>
            <a:r>
              <a:rPr lang="it-IT" sz="4400" dirty="0" err="1" smtClean="0">
                <a:hlinkClick r:id="rId3" action="ppaction://hlinksldjump"/>
              </a:rPr>
              <a:t>Halley</a:t>
            </a:r>
            <a:endParaRPr lang="it-IT" sz="4400" dirty="0"/>
          </a:p>
        </p:txBody>
      </p:sp>
      <p:sp>
        <p:nvSpPr>
          <p:cNvPr id="4" name="Freccia a sinistra 3">
            <a:hlinkClick r:id="rId4" action="ppaction://hlinksldjump"/>
          </p:cNvPr>
          <p:cNvSpPr/>
          <p:nvPr/>
        </p:nvSpPr>
        <p:spPr>
          <a:xfrm>
            <a:off x="285720" y="5857892"/>
            <a:ext cx="1357322" cy="714380"/>
          </a:xfrm>
          <a:prstGeom prst="leftArrow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52400" dist="88900" dir="3660000" sx="91000" sy="91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>
                    <a:lumMod val="85000"/>
                  </a:schemeClr>
                </a:solidFill>
                <a:latin typeface="Book Antiqua" pitchFamily="18" charset="0"/>
              </a:rPr>
              <a:t>Home</a:t>
            </a:r>
            <a:endParaRPr lang="it-IT" b="1" dirty="0">
              <a:solidFill>
                <a:schemeClr val="tx1">
                  <a:lumMod val="8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7" name="Freccia a destra 6"/>
          <p:cNvSpPr/>
          <p:nvPr/>
        </p:nvSpPr>
        <p:spPr>
          <a:xfrm>
            <a:off x="7072330" y="5929330"/>
            <a:ext cx="1071570" cy="627508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254000" dist="139700" dir="4800000" sx="94000" sy="94000" algn="ctr" rotWithShape="0">
              <a:srgbClr val="000000">
                <a:alpha val="8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Book Antiqua" pitchFamily="18" charset="0"/>
              </a:rPr>
              <a:t>Fine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8" presetClass="entr" presetSubtype="1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4" grpId="1" animBg="1"/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tente\Desktop\Nuova cartella (3)\Nuova cartella\supernova rappresentazione artistica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28660" y="428603"/>
            <a:ext cx="10429948" cy="6429397"/>
          </a:xfrm>
          <a:prstGeom prst="rect">
            <a:avLst/>
          </a:prstGeom>
          <a:noFill/>
        </p:spPr>
      </p:pic>
      <p:sp>
        <p:nvSpPr>
          <p:cNvPr id="2" name="Sottotitolo 1"/>
          <p:cNvSpPr txBox="1">
            <a:spLocks noGrp="1"/>
          </p:cNvSpPr>
          <p:nvPr>
            <p:ph type="subTitle" idx="4294967295"/>
          </p:nvPr>
        </p:nvSpPr>
        <p:spPr>
          <a:xfrm rot="586200">
            <a:off x="0" y="1096370"/>
            <a:ext cx="4252913" cy="3044423"/>
          </a:xfrm>
        </p:spPr>
        <p:txBody>
          <a:bodyPr lIns="0" tIns="0" rIns="0" bIns="0"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ctr" hangingPunct="0">
              <a:buNone/>
            </a:pPr>
            <a:r>
              <a:rPr lang="it-IT" sz="3200" dirty="0">
                <a:solidFill>
                  <a:schemeClr val="accent3"/>
                </a:solidFill>
                <a:latin typeface="Arial" pitchFamily="18"/>
              </a:rPr>
              <a:t>PRODOTTO DA: </a:t>
            </a:r>
            <a:r>
              <a:rPr lang="it-IT" sz="3200" dirty="0">
                <a:solidFill>
                  <a:schemeClr val="accent3"/>
                </a:solidFill>
                <a:latin typeface="Georgia" pitchFamily="18"/>
              </a:rPr>
              <a:t>MARCO BARRECA GABRIELE CASTRO VALERIA LA FAUCI VIVIANA </a:t>
            </a:r>
            <a:r>
              <a:rPr lang="it-IT" sz="3200" dirty="0" smtClean="0">
                <a:solidFill>
                  <a:schemeClr val="accent3"/>
                </a:solidFill>
                <a:latin typeface="Georgia" pitchFamily="18"/>
              </a:rPr>
              <a:t>TAZZA</a:t>
            </a:r>
          </a:p>
          <a:p>
            <a:pPr marL="0" lvl="0" indent="0" algn="ctr" hangingPunct="0">
              <a:buNone/>
            </a:pPr>
            <a:r>
              <a:rPr lang="it-IT" sz="3200" dirty="0" err="1" smtClean="0">
                <a:solidFill>
                  <a:schemeClr val="accent3"/>
                </a:solidFill>
                <a:latin typeface="Georgia" pitchFamily="18"/>
              </a:rPr>
              <a:t>VDs</a:t>
            </a:r>
            <a:endParaRPr lang="it-IT" sz="3200" dirty="0">
              <a:solidFill>
                <a:schemeClr val="accent3"/>
              </a:solidFill>
              <a:latin typeface="Georgia" pitchFamily="18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0" y="557214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chemeClr val="accent3"/>
                </a:solidFill>
                <a:latin typeface="Book Antiqua" pitchFamily="18"/>
              </a:rPr>
              <a:t>In riferimento alla “XXV SETTIMANA DELLA CULTURA SCIENTIFICA E TECNOLOGIA”  in data 14-10-15</a:t>
            </a:r>
            <a:br>
              <a:rPr lang="it-IT" dirty="0" smtClean="0">
                <a:solidFill>
                  <a:schemeClr val="accent3"/>
                </a:solidFill>
                <a:latin typeface="Book Antiqua" pitchFamily="18"/>
              </a:rPr>
            </a:br>
            <a:r>
              <a:rPr lang="it-IT" dirty="0" smtClean="0">
                <a:solidFill>
                  <a:schemeClr val="accent3"/>
                </a:solidFill>
              </a:rPr>
              <a:t>Conferenza tenuta da Giovanni </a:t>
            </a:r>
            <a:r>
              <a:rPr lang="it-IT" dirty="0" err="1" smtClean="0">
                <a:solidFill>
                  <a:schemeClr val="accent3"/>
                </a:solidFill>
              </a:rPr>
              <a:t>Strazzulla</a:t>
            </a:r>
            <a:r>
              <a:rPr lang="it-IT" dirty="0" smtClean="0">
                <a:solidFill>
                  <a:schemeClr val="accent3"/>
                </a:solidFill>
              </a:rPr>
              <a:t> nell’osservatorio di astrofisica</a:t>
            </a:r>
            <a:endParaRPr lang="it-IT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3" build="p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4000496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700" dirty="0" smtClean="0">
                <a:latin typeface="Book Antiqua" pitchFamily="18" charset="0"/>
              </a:rPr>
              <a:t>L'</a:t>
            </a:r>
            <a:r>
              <a:rPr lang="it-IT" sz="2700" b="1" dirty="0" smtClean="0">
                <a:latin typeface="Book Antiqua" pitchFamily="18" charset="0"/>
              </a:rPr>
              <a:t>albedo</a:t>
            </a:r>
            <a:r>
              <a:rPr lang="it-IT" sz="2700" dirty="0" smtClean="0">
                <a:latin typeface="Book Antiqua" pitchFamily="18" charset="0"/>
              </a:rPr>
              <a:t> di una superficie è la frazione di luce che viene riflessa in tutte le direzioni. L'albedo massima è 1, quando tutta la luce incidente viene riflessa. L'albedo minima è 0, quando nessuna frazione della luce viene riflessa. Il primo caso è quello di un oggetto perfettamente bianco, l'altro di un oggetto perfettamente nero</a:t>
            </a:r>
            <a:endParaRPr lang="it-IT" sz="2700" dirty="0">
              <a:latin typeface="Book Antiqua" pitchFamily="18" charset="0"/>
            </a:endParaRPr>
          </a:p>
        </p:txBody>
      </p:sp>
      <p:pic>
        <p:nvPicPr>
          <p:cNvPr id="3" name="Picture 2" descr="C:\Users\Utente\Desktop\103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1156" y="146055"/>
            <a:ext cx="5080000" cy="4140201"/>
          </a:xfrm>
          <a:prstGeom prst="rect">
            <a:avLst/>
          </a:prstGeom>
          <a:noFill/>
        </p:spPr>
      </p:pic>
      <p:pic>
        <p:nvPicPr>
          <p:cNvPr id="4" name="Picture 6" descr="http://www.astro.washington.edu/users/smith/Astro150/Tutorials/Spectra/images/Albed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2700" y="4500570"/>
            <a:ext cx="4714908" cy="12201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Freccia a sinistra 5">
            <a:hlinkClick r:id="rId4" action="ppaction://hlinksldjump"/>
          </p:cNvPr>
          <p:cNvSpPr/>
          <p:nvPr/>
        </p:nvSpPr>
        <p:spPr>
          <a:xfrm>
            <a:off x="7643834" y="6072230"/>
            <a:ext cx="1285884" cy="714356"/>
          </a:xfrm>
          <a:prstGeom prst="leftArrow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52400" dist="88900" dir="3660000" sx="91000" sy="91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>
                    <a:lumMod val="85000"/>
                  </a:schemeClr>
                </a:solidFill>
                <a:latin typeface="Book Antiqua" pitchFamily="18" charset="0"/>
              </a:rPr>
              <a:t>Indietro</a:t>
            </a:r>
            <a:endParaRPr lang="it-IT" b="1" dirty="0">
              <a:solidFill>
                <a:schemeClr val="tx1">
                  <a:lumMod val="85000"/>
                </a:schemeClr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8" presetClass="entr" presetSubtype="1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57158" y="547759"/>
            <a:ext cx="521497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smtClean="0">
                <a:latin typeface="Book Antiqua" pitchFamily="18" charset="0"/>
              </a:rPr>
              <a:t>In astronomia l'</a:t>
            </a:r>
            <a:r>
              <a:rPr lang="it-IT" sz="2000" b="1" dirty="0" smtClean="0">
                <a:latin typeface="Book Antiqua" pitchFamily="18" charset="0"/>
              </a:rPr>
              <a:t>unità astronomica</a:t>
            </a:r>
            <a:r>
              <a:rPr lang="it-IT" sz="2000" dirty="0" smtClean="0">
                <a:latin typeface="Book Antiqua" pitchFamily="18" charset="0"/>
              </a:rPr>
              <a:t> (simbolo ufficiale: </a:t>
            </a:r>
            <a:r>
              <a:rPr lang="it-IT" sz="2000" b="1" dirty="0" smtClean="0">
                <a:latin typeface="Book Antiqua" pitchFamily="18" charset="0"/>
              </a:rPr>
              <a:t>UA</a:t>
            </a:r>
            <a:r>
              <a:rPr lang="it-IT" sz="2000" dirty="0" smtClean="0">
                <a:latin typeface="Book Antiqua" pitchFamily="18" charset="0"/>
              </a:rPr>
              <a:t> ); l'Unione Astronomica Internazionale raccomanda invece </a:t>
            </a:r>
            <a:r>
              <a:rPr lang="it-IT" sz="2000" b="1" dirty="0" smtClean="0">
                <a:latin typeface="Book Antiqua" pitchFamily="18" charset="0"/>
              </a:rPr>
              <a:t>AU</a:t>
            </a:r>
            <a:r>
              <a:rPr lang="it-IT" sz="2000" dirty="0" smtClean="0">
                <a:latin typeface="Book Antiqua" pitchFamily="18" charset="0"/>
              </a:rPr>
              <a:t>, più comune nei paesi anglofoni) è un'unità di misura pari a circa la distanza media tra il pianeta Terra e il Sole (circa 150 milioni di km). Sebbene non rientri tra le unità di misura del Sistema internazionale il suo uso è esteso tra gli astronomi ancora oggi. Nella sua orbita la Terra viene a trovarsi, durante l'anno, a distanze diverse dal Sole, da un minimo di circa 147 milioni di chilometri (perielio) a un massimo di circa 152 milioni di chilometri (afelio). La distanza media è di </a:t>
            </a:r>
            <a:r>
              <a:rPr lang="it-IT" sz="2000" b="1" dirty="0" smtClean="0">
                <a:latin typeface="Book Antiqua" pitchFamily="18" charset="0"/>
              </a:rPr>
              <a:t>149 597 870,700 km</a:t>
            </a:r>
            <a:r>
              <a:rPr lang="it-IT" sz="2000" dirty="0" smtClean="0">
                <a:latin typeface="Book Antiqua" pitchFamily="18" charset="0"/>
              </a:rPr>
              <a:t>. Espressa in unità SI risulta essere circa 1,496 × 10</a:t>
            </a:r>
            <a:r>
              <a:rPr lang="it-IT" sz="2000" baseline="30000" dirty="0" smtClean="0">
                <a:latin typeface="Book Antiqua" pitchFamily="18" charset="0"/>
              </a:rPr>
              <a:t>11</a:t>
            </a:r>
            <a:r>
              <a:rPr lang="it-IT" sz="2000" dirty="0" smtClean="0">
                <a:latin typeface="Book Antiqua" pitchFamily="18" charset="0"/>
              </a:rPr>
              <a:t> m.</a:t>
            </a:r>
            <a:endParaRPr lang="it-IT" sz="2000" dirty="0">
              <a:latin typeface="Book Antiqua" pitchFamily="18" charset="0"/>
            </a:endParaRPr>
          </a:p>
        </p:txBody>
      </p:sp>
      <p:sp>
        <p:nvSpPr>
          <p:cNvPr id="3" name="Freccia a sinistra 2">
            <a:hlinkClick r:id="rId2" action="ppaction://hlinksldjump"/>
          </p:cNvPr>
          <p:cNvSpPr/>
          <p:nvPr/>
        </p:nvSpPr>
        <p:spPr>
          <a:xfrm>
            <a:off x="7072330" y="5715016"/>
            <a:ext cx="1285884" cy="714356"/>
          </a:xfrm>
          <a:prstGeom prst="leftArrow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52400" dist="88900" dir="3660000" sx="91000" sy="91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>
                    <a:lumMod val="85000"/>
                  </a:schemeClr>
                </a:solidFill>
                <a:latin typeface="Book Antiqua" pitchFamily="18" charset="0"/>
              </a:rPr>
              <a:t>Indietro</a:t>
            </a:r>
            <a:endParaRPr lang="it-IT" b="1" dirty="0">
              <a:solidFill>
                <a:schemeClr val="tx1">
                  <a:lumMod val="85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9307" y="1704978"/>
            <a:ext cx="351472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8" presetClass="entr" presetSubtype="1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4"/>
          <p:cNvSpPr/>
          <p:nvPr/>
        </p:nvSpPr>
        <p:spPr>
          <a:xfrm>
            <a:off x="0" y="0"/>
            <a:ext cx="9143640" cy="295954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0" i="0" u="none" strike="noStrike" kern="1200" spc="0" dirty="0">
                <a:ln>
                  <a:noFill/>
                </a:ln>
                <a:latin typeface="Book Antiqua" pitchFamily="18"/>
                <a:ea typeface="Microsoft YaHei" pitchFamily="2"/>
                <a:cs typeface="Mangal" pitchFamily="2"/>
              </a:rPr>
              <a:t>La </a:t>
            </a:r>
            <a:r>
              <a:rPr lang="it-IT" sz="2000" b="1" i="0" u="none" strike="noStrike" kern="1200" spc="0" dirty="0">
                <a:ln>
                  <a:noFill/>
                </a:ln>
                <a:latin typeface="Book Antiqua" pitchFamily="18"/>
                <a:ea typeface="Microsoft YaHei" pitchFamily="2"/>
                <a:cs typeface="Mangal" pitchFamily="2"/>
              </a:rPr>
              <a:t>Fascia di </a:t>
            </a:r>
            <a:r>
              <a:rPr lang="it-IT" sz="2000" b="1" i="0" u="none" strike="noStrike" kern="1200" spc="0" dirty="0" err="1">
                <a:ln>
                  <a:noFill/>
                </a:ln>
                <a:latin typeface="Book Antiqua" pitchFamily="18"/>
                <a:ea typeface="Microsoft YaHei" pitchFamily="2"/>
                <a:cs typeface="Mangal" pitchFamily="2"/>
              </a:rPr>
              <a:t>Kuiper</a:t>
            </a:r>
            <a:r>
              <a:rPr lang="it-IT" sz="2000" b="0" i="0" u="none" strike="noStrike" kern="1200" spc="0" dirty="0">
                <a:ln>
                  <a:noFill/>
                </a:ln>
                <a:latin typeface="Book Antiqua" pitchFamily="18"/>
                <a:ea typeface="Microsoft YaHei" pitchFamily="2"/>
                <a:cs typeface="Mangal" pitchFamily="2"/>
              </a:rPr>
              <a:t> è una fascia costituita da corpi minori del sistema solare esterna rispetto all'orbita dei pianeti  maggiori, simile alla Fascia principale degli asteroidi ma 20 volte più estesa e da 20 a 200 volte più massiccia, inoltre, mentre la Fascia principale è costituita in gran parte da asteroidi di natura rocciosa, gli oggetti della Fascia di </a:t>
            </a:r>
            <a:r>
              <a:rPr lang="it-IT" sz="2000" b="0" i="0" u="none" strike="noStrike" kern="1200" spc="0" dirty="0" err="1">
                <a:ln>
                  <a:noFill/>
                </a:ln>
                <a:latin typeface="Book Antiqua" pitchFamily="18"/>
                <a:ea typeface="Microsoft YaHei" pitchFamily="2"/>
                <a:cs typeface="Mangal" pitchFamily="2"/>
              </a:rPr>
              <a:t>Kuiper</a:t>
            </a:r>
            <a:r>
              <a:rPr lang="it-IT" sz="2000" b="0" i="0" u="none" strike="noStrike" kern="1200" spc="0" dirty="0">
                <a:ln>
                  <a:noFill/>
                </a:ln>
                <a:latin typeface="Book Antiqua" pitchFamily="18"/>
                <a:ea typeface="Microsoft YaHei" pitchFamily="2"/>
                <a:cs typeface="Mangal" pitchFamily="2"/>
              </a:rPr>
              <a:t> sono composti principalmente da sostanze volatili congelate, come ammoniaca, metano e acqua. Sono costituiti da ghiaccio ed hanno la stessa composizione chimica delle comete.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2000" b="0" i="0" u="none" strike="noStrike" kern="1200" spc="0" dirty="0">
              <a:ln>
                <a:noFill/>
              </a:ln>
              <a:latin typeface="Book Antiqua" pitchFamily="18"/>
              <a:ea typeface="Microsoft YaHei" pitchFamily="2"/>
              <a:cs typeface="Mangal" pitchFamily="2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642910" y="3071810"/>
            <a:ext cx="7439768" cy="34709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Freccia a sinistra 3">
            <a:hlinkClick r:id="rId4" action="ppaction://hlinksldjump"/>
          </p:cNvPr>
          <p:cNvSpPr/>
          <p:nvPr/>
        </p:nvSpPr>
        <p:spPr>
          <a:xfrm>
            <a:off x="7643834" y="5786478"/>
            <a:ext cx="1285884" cy="714356"/>
          </a:xfrm>
          <a:prstGeom prst="leftArrow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  <a:effectLst>
            <a:outerShdw blurRad="152400" dist="88900" dir="3660000" sx="91000" sy="91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>
                    <a:lumMod val="85000"/>
                  </a:schemeClr>
                </a:solidFill>
                <a:latin typeface="Book Antiqua" pitchFamily="18" charset="0"/>
              </a:rPr>
              <a:t>Indietro</a:t>
            </a:r>
            <a:endParaRPr lang="it-IT" b="1" dirty="0">
              <a:solidFill>
                <a:schemeClr val="tx1">
                  <a:lumMod val="85000"/>
                </a:schemeClr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2970157"/>
            <a:ext cx="642942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 smtClean="0">
                <a:latin typeface="Book Antiqua" pitchFamily="18" charset="0"/>
              </a:rPr>
              <a:t>Il </a:t>
            </a:r>
            <a:r>
              <a:rPr lang="it-IT" sz="2200" b="1" dirty="0" smtClean="0">
                <a:latin typeface="Book Antiqua" pitchFamily="18" charset="0"/>
              </a:rPr>
              <a:t>Disco diffuso, </a:t>
            </a:r>
            <a:r>
              <a:rPr lang="it-IT" sz="2200" dirty="0" smtClean="0">
                <a:latin typeface="Book Antiqua" pitchFamily="18" charset="0"/>
              </a:rPr>
              <a:t>parzialmente sovrapposto alla cintura di </a:t>
            </a:r>
            <a:r>
              <a:rPr lang="it-IT" sz="2200" dirty="0" err="1" smtClean="0">
                <a:latin typeface="Book Antiqua" pitchFamily="18" charset="0"/>
              </a:rPr>
              <a:t>Kuiper</a:t>
            </a:r>
            <a:r>
              <a:rPr lang="it-IT" sz="2200" dirty="0" smtClean="0">
                <a:latin typeface="Book Antiqua" pitchFamily="18" charset="0"/>
              </a:rPr>
              <a:t>, contiene oggetti caratterizzati da orbite molto eccentriche e molto inclinate sul piano dell'eclittica, che probabilmente sono sfuggiti dalla fascia di </a:t>
            </a:r>
            <a:r>
              <a:rPr lang="it-IT" sz="2200" dirty="0" err="1" smtClean="0">
                <a:latin typeface="Book Antiqua" pitchFamily="18" charset="0"/>
              </a:rPr>
              <a:t>Kuiper</a:t>
            </a:r>
            <a:r>
              <a:rPr lang="it-IT" sz="2200" dirty="0" smtClean="0">
                <a:latin typeface="Book Antiqua" pitchFamily="18" charset="0"/>
              </a:rPr>
              <a:t> a causa dell'influenza gravitazionale dei grandi pianeti gioviani. Un oggetto rilevante del disco diffuso è il pianeta nano</a:t>
            </a:r>
            <a:r>
              <a:rPr lang="it-IT" sz="2200" b="1" dirty="0" smtClean="0">
                <a:latin typeface="Book Antiqua" pitchFamily="18" charset="0"/>
              </a:rPr>
              <a:t> </a:t>
            </a:r>
            <a:r>
              <a:rPr lang="it-IT" sz="2200" dirty="0" smtClean="0">
                <a:latin typeface="Book Antiqua" pitchFamily="18" charset="0"/>
              </a:rPr>
              <a:t>Eris. Per determinare in modo preciso il diametro di Eris, l'oggetto è stato infine osservato direttamente attraverso il t</a:t>
            </a:r>
            <a:r>
              <a:rPr lang="it-IT" sz="2200" u="sng" dirty="0" smtClean="0">
                <a:latin typeface="Book Antiqua" pitchFamily="18" charset="0"/>
              </a:rPr>
              <a:t>elescopio spaziale </a:t>
            </a:r>
            <a:r>
              <a:rPr lang="it-IT" sz="2200" u="sng" dirty="0" err="1" smtClean="0">
                <a:latin typeface="Book Antiqua" pitchFamily="18" charset="0"/>
              </a:rPr>
              <a:t>Hubble</a:t>
            </a:r>
            <a:r>
              <a:rPr lang="it-IT" sz="2200" u="sng" dirty="0" smtClean="0">
                <a:latin typeface="Book Antiqua" pitchFamily="18" charset="0"/>
              </a:rPr>
              <a:t>.</a:t>
            </a:r>
            <a:endParaRPr lang="it-IT" sz="2200" dirty="0">
              <a:latin typeface="Book Antiqua" pitchFamily="18" charset="0"/>
            </a:endParaRPr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671514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1773" y="142852"/>
            <a:ext cx="2412227" cy="227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asellaDiTesto 5"/>
          <p:cNvSpPr txBox="1"/>
          <p:nvPr/>
        </p:nvSpPr>
        <p:spPr>
          <a:xfrm>
            <a:off x="7643834" y="2285992"/>
            <a:ext cx="627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latin typeface="Book Antiqua" pitchFamily="18" charset="0"/>
              </a:rPr>
              <a:t>Eris</a:t>
            </a:r>
            <a:endParaRPr lang="it-IT" sz="2000" dirty="0">
              <a:latin typeface="Book Antiqua" pitchFamily="18" charset="0"/>
            </a:endParaRPr>
          </a:p>
        </p:txBody>
      </p:sp>
      <p:pic>
        <p:nvPicPr>
          <p:cNvPr id="65542" name="Picture 6" descr="http://img.plug.it/sg/notizie1024/upload/tel/0001/telescopio-spaziale-hubb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78" y="3000396"/>
            <a:ext cx="2163936" cy="22145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CasellaDiTesto 7"/>
          <p:cNvSpPr txBox="1"/>
          <p:nvPr/>
        </p:nvSpPr>
        <p:spPr>
          <a:xfrm>
            <a:off x="6715140" y="5386344"/>
            <a:ext cx="2310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latin typeface="Book Antiqua" pitchFamily="18" charset="0"/>
              </a:rPr>
              <a:t>Telescopio </a:t>
            </a:r>
            <a:r>
              <a:rPr lang="it-IT" sz="2000" dirty="0" err="1" smtClean="0">
                <a:latin typeface="Book Antiqua" pitchFamily="18" charset="0"/>
              </a:rPr>
              <a:t>Hubble</a:t>
            </a:r>
            <a:endParaRPr lang="it-IT" sz="2000" dirty="0">
              <a:latin typeface="Book Antiqua" pitchFamily="18" charset="0"/>
            </a:endParaRPr>
          </a:p>
        </p:txBody>
      </p:sp>
      <p:sp>
        <p:nvSpPr>
          <p:cNvPr id="9" name="Freccia a sinistra 8">
            <a:hlinkClick r:id="rId5" action="ppaction://hlinksldjump"/>
          </p:cNvPr>
          <p:cNvSpPr/>
          <p:nvPr/>
        </p:nvSpPr>
        <p:spPr>
          <a:xfrm>
            <a:off x="7358082" y="5929354"/>
            <a:ext cx="1285884" cy="714356"/>
          </a:xfrm>
          <a:prstGeom prst="leftArrow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  <a:effectLst>
            <a:outerShdw blurRad="152400" dist="88900" dir="3660000" sx="91000" sy="91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>
                    <a:lumMod val="85000"/>
                  </a:schemeClr>
                </a:solidFill>
                <a:latin typeface="Book Antiqua" pitchFamily="18" charset="0"/>
              </a:rPr>
              <a:t>Indietro</a:t>
            </a:r>
            <a:endParaRPr lang="it-IT" b="1" dirty="0">
              <a:solidFill>
                <a:schemeClr val="tx1">
                  <a:lumMod val="85000"/>
                </a:schemeClr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3"/>
          <p:cNvSpPr/>
          <p:nvPr/>
        </p:nvSpPr>
        <p:spPr>
          <a:xfrm>
            <a:off x="285720" y="285728"/>
            <a:ext cx="4357718" cy="674199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200" b="0" i="0" u="none" strike="noStrike" kern="1200" spc="0" dirty="0" smtClean="0">
                <a:ln>
                  <a:noFill/>
                </a:ln>
                <a:latin typeface="Book Antiqua" pitchFamily="18"/>
                <a:ea typeface="Microsoft YaHei" pitchFamily="2"/>
                <a:cs typeface="Mangal" pitchFamily="2"/>
              </a:rPr>
              <a:t>La </a:t>
            </a:r>
            <a:r>
              <a:rPr lang="it-IT" sz="2200" b="1" i="0" u="none" strike="noStrike" kern="1200" spc="0" dirty="0" smtClean="0">
                <a:ln>
                  <a:noFill/>
                </a:ln>
                <a:latin typeface="Book Antiqua" pitchFamily="18"/>
                <a:ea typeface="Microsoft YaHei" pitchFamily="2"/>
                <a:cs typeface="Mangal" pitchFamily="2"/>
              </a:rPr>
              <a:t>Nube di </a:t>
            </a:r>
            <a:r>
              <a:rPr lang="it-IT" sz="2200" b="1" i="0" u="none" strike="noStrike" kern="1200" spc="0" dirty="0" err="1" smtClean="0">
                <a:ln>
                  <a:noFill/>
                </a:ln>
                <a:latin typeface="Book Antiqua" pitchFamily="18"/>
                <a:ea typeface="Microsoft YaHei" pitchFamily="2"/>
                <a:cs typeface="Mangal" pitchFamily="2"/>
              </a:rPr>
              <a:t>Oort</a:t>
            </a:r>
            <a:r>
              <a:rPr lang="it-IT" sz="2200" b="0" i="0" u="none" strike="noStrike" kern="1200" spc="0" dirty="0" smtClean="0">
                <a:ln>
                  <a:noFill/>
                </a:ln>
                <a:latin typeface="Book Antiqua" pitchFamily="18"/>
                <a:ea typeface="Microsoft YaHei" pitchFamily="2"/>
                <a:cs typeface="Mangal" pitchFamily="2"/>
              </a:rPr>
              <a:t> è un'ipotetica nube sferica di comete posta circa 2400 volte la distanza tra il Sole e Plutone.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200" b="0" i="0" u="none" strike="noStrike" kern="1200" spc="0" dirty="0" smtClean="0">
                <a:ln>
                  <a:noFill/>
                </a:ln>
                <a:latin typeface="Book Antiqua" pitchFamily="18"/>
                <a:ea typeface="Microsoft YaHei" pitchFamily="2"/>
                <a:cs typeface="Mangal" pitchFamily="2"/>
              </a:rPr>
              <a:t>Questa nube non è mai stata osservata perché troppo lontana e buia perfino per i telescopi odierni, ma si ritiene che sia il luogo da cui provengono le comete di lungo periodo che attraversano la parte interna del sistema solare. La nube di </a:t>
            </a:r>
            <a:r>
              <a:rPr lang="it-IT" sz="2200" b="0" i="0" u="none" strike="noStrike" kern="1200" spc="0" dirty="0" err="1" smtClean="0">
                <a:ln>
                  <a:noFill/>
                </a:ln>
                <a:latin typeface="Book Antiqua" pitchFamily="18"/>
                <a:ea typeface="Microsoft YaHei" pitchFamily="2"/>
                <a:cs typeface="Mangal" pitchFamily="2"/>
              </a:rPr>
              <a:t>Oort</a:t>
            </a:r>
            <a:r>
              <a:rPr lang="it-IT" sz="2200" b="0" i="0" u="none" strike="noStrike" kern="1200" spc="0" dirty="0" smtClean="0">
                <a:ln>
                  <a:noFill/>
                </a:ln>
                <a:latin typeface="Book Antiqua" pitchFamily="18"/>
                <a:ea typeface="Microsoft YaHei" pitchFamily="2"/>
                <a:cs typeface="Mangal" pitchFamily="2"/>
              </a:rPr>
              <a:t> è un residuo della nebulosa originale da cui si formarono il Sole e i pianeti cinque miliardi di anni fa ed è debolmente legata al sistema solare.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2200" b="1" i="0" u="none" strike="noStrike" kern="1200" spc="0" dirty="0">
              <a:ln>
                <a:noFill/>
              </a:ln>
              <a:latin typeface="Book Antiqua" pitchFamily="18"/>
              <a:ea typeface="Microsoft YaHei" pitchFamily="2"/>
              <a:cs typeface="Mangal" pitchFamily="2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5000628" y="1214422"/>
            <a:ext cx="3816000" cy="35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reccia a sinistra 3">
            <a:hlinkClick r:id="rId4" action="ppaction://hlinksldjump"/>
          </p:cNvPr>
          <p:cNvSpPr/>
          <p:nvPr/>
        </p:nvSpPr>
        <p:spPr>
          <a:xfrm>
            <a:off x="7500958" y="5786478"/>
            <a:ext cx="1285884" cy="714356"/>
          </a:xfrm>
          <a:prstGeom prst="leftArrow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  <a:effectLst>
            <a:outerShdw blurRad="152400" dist="88900" dir="3660000" sx="91000" sy="91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>
                    <a:lumMod val="85000"/>
                  </a:schemeClr>
                </a:solidFill>
                <a:latin typeface="Book Antiqua" pitchFamily="18" charset="0"/>
              </a:rPr>
              <a:t>Indietro</a:t>
            </a:r>
            <a:endParaRPr lang="it-IT" b="1" dirty="0">
              <a:solidFill>
                <a:schemeClr val="tx1">
                  <a:lumMod val="85000"/>
                </a:schemeClr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3"/>
          <p:cNvSpPr/>
          <p:nvPr/>
        </p:nvSpPr>
        <p:spPr>
          <a:xfrm rot="6600">
            <a:off x="1612" y="172619"/>
            <a:ext cx="5856451" cy="232206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0" i="0" u="none" strike="noStrike" kern="1200" spc="0" dirty="0">
                <a:ln>
                  <a:noFill/>
                </a:ln>
                <a:latin typeface="Book Antiqua" pitchFamily="18"/>
                <a:ea typeface="Microsoft YaHei" pitchFamily="2"/>
                <a:cs typeface="Mangal" pitchFamily="2"/>
              </a:rPr>
              <a:t>Il 19 gennaio 2006 è stata lanciata la prima sonda spaziale che esplorerà la fascia di </a:t>
            </a:r>
            <a:r>
              <a:rPr lang="it-IT" sz="2000" b="0" i="0" u="none" strike="noStrike" kern="1200" spc="0" dirty="0" err="1">
                <a:ln>
                  <a:noFill/>
                </a:ln>
                <a:latin typeface="Book Antiqua" pitchFamily="18"/>
                <a:ea typeface="Microsoft YaHei" pitchFamily="2"/>
                <a:cs typeface="Mangal" pitchFamily="2"/>
              </a:rPr>
              <a:t>Kuiper</a:t>
            </a:r>
            <a:r>
              <a:rPr lang="it-IT" sz="2000" b="0" i="0" u="none" strike="noStrike" kern="1200" spc="0" dirty="0">
                <a:ln>
                  <a:noFill/>
                </a:ln>
                <a:latin typeface="Book Antiqua" pitchFamily="18"/>
                <a:ea typeface="Microsoft YaHei" pitchFamily="2"/>
                <a:cs typeface="Mangal" pitchFamily="2"/>
              </a:rPr>
              <a:t>, la</a:t>
            </a:r>
            <a:r>
              <a:rPr lang="it-IT" sz="2000" b="1" i="0" u="none" strike="noStrike" kern="1200" spc="0" dirty="0">
                <a:ln>
                  <a:noFill/>
                </a:ln>
                <a:latin typeface="Book Antiqua" pitchFamily="18"/>
                <a:ea typeface="Microsoft YaHei" pitchFamily="2"/>
                <a:cs typeface="Mangal" pitchFamily="2"/>
              </a:rPr>
              <a:t> New</a:t>
            </a:r>
            <a:r>
              <a:rPr lang="it-IT" sz="2000" b="0" i="0" u="none" strike="noStrike" kern="1200" spc="0" dirty="0">
                <a:ln>
                  <a:noFill/>
                </a:ln>
                <a:latin typeface="Book Antiqua" pitchFamily="18"/>
                <a:ea typeface="Microsoft YaHei" pitchFamily="2"/>
                <a:cs typeface="Mangal" pitchFamily="2"/>
              </a:rPr>
              <a:t> </a:t>
            </a:r>
            <a:r>
              <a:rPr lang="it-IT" sz="2000" b="1" i="0" u="none" strike="noStrike" kern="1200" spc="0" dirty="0" err="1">
                <a:ln>
                  <a:noFill/>
                </a:ln>
                <a:latin typeface="Book Antiqua" pitchFamily="18"/>
                <a:ea typeface="Microsoft YaHei" pitchFamily="2"/>
                <a:cs typeface="Mangal" pitchFamily="2"/>
              </a:rPr>
              <a:t>Horizons</a:t>
            </a:r>
            <a:r>
              <a:rPr lang="it-IT" sz="2000" b="1" i="0" u="none" strike="noStrike" kern="1200" spc="0" dirty="0">
                <a:ln>
                  <a:noFill/>
                </a:ln>
                <a:latin typeface="Book Antiqua" pitchFamily="18"/>
                <a:ea typeface="Microsoft YaHei" pitchFamily="2"/>
                <a:cs typeface="Mangal" pitchFamily="2"/>
              </a:rPr>
              <a:t>.</a:t>
            </a:r>
            <a:r>
              <a:rPr lang="it-IT" sz="2000" b="0" i="0" u="none" strike="noStrike" kern="1200" spc="0" dirty="0">
                <a:ln>
                  <a:noFill/>
                </a:ln>
                <a:latin typeface="Book Antiqua" pitchFamily="18"/>
                <a:ea typeface="Microsoft YaHei" pitchFamily="2"/>
                <a:cs typeface="Mangal" pitchFamily="2"/>
              </a:rPr>
              <a:t> L'obiettivo primario è di studiare la geologia e la morfologia del pianeta nano Plutone e del suo satellite Caronte, creare una mappa della superficie dei due corpi celesti e analizzarne l'atmosfera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357158" y="2830520"/>
            <a:ext cx="5040000" cy="3456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9457" name="Picture 1" descr="C:\Users\Utente\Desktop\Nuova cartella (3)\20151115_113249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214290"/>
            <a:ext cx="3144761" cy="5786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Freccia a sinistra 4">
            <a:hlinkClick r:id="rId5" action="ppaction://hlinksldjump"/>
          </p:cNvPr>
          <p:cNvSpPr/>
          <p:nvPr/>
        </p:nvSpPr>
        <p:spPr>
          <a:xfrm>
            <a:off x="7429520" y="6143644"/>
            <a:ext cx="1285884" cy="714356"/>
          </a:xfrm>
          <a:prstGeom prst="leftArrow">
            <a:avLst/>
          </a:prstGeom>
          <a:solidFill>
            <a:schemeClr val="accent5">
              <a:lumMod val="75000"/>
              <a:alpha val="76000"/>
            </a:schemeClr>
          </a:solidFill>
          <a:ln>
            <a:noFill/>
          </a:ln>
          <a:effectLst>
            <a:outerShdw blurRad="152400" dist="88900" dir="3660000" sx="91000" sy="91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>
                    <a:lumMod val="85000"/>
                  </a:schemeClr>
                </a:solidFill>
                <a:latin typeface="Book Antiqua" pitchFamily="18" charset="0"/>
              </a:rPr>
              <a:t>Indietro</a:t>
            </a:r>
            <a:endParaRPr lang="it-IT" b="1" dirty="0">
              <a:solidFill>
                <a:schemeClr val="tx1">
                  <a:lumMod val="85000"/>
                </a:schemeClr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3"/>
          <p:cNvSpPr/>
          <p:nvPr/>
        </p:nvSpPr>
        <p:spPr>
          <a:xfrm>
            <a:off x="642910" y="4217192"/>
            <a:ext cx="7500990" cy="26408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just">
              <a:buNone/>
            </a:pPr>
            <a:r>
              <a:rPr lang="it-IT" sz="2000" b="1" dirty="0" smtClean="0">
                <a:solidFill>
                  <a:srgbClr val="FFFFFF"/>
                </a:solidFill>
                <a:latin typeface="Book Antiqua" pitchFamily="18"/>
                <a:ea typeface="Microsoft YaHei" pitchFamily="2"/>
                <a:cs typeface="Mangal" pitchFamily="2"/>
              </a:rPr>
              <a:t>La cometa di </a:t>
            </a:r>
            <a:r>
              <a:rPr lang="it-IT" sz="2000" b="1" dirty="0" err="1" smtClean="0">
                <a:solidFill>
                  <a:srgbClr val="FFFFFF"/>
                </a:solidFill>
                <a:latin typeface="Book Antiqua" pitchFamily="18"/>
                <a:ea typeface="Microsoft YaHei" pitchFamily="2"/>
                <a:cs typeface="Mangal" pitchFamily="2"/>
              </a:rPr>
              <a:t>Halley</a:t>
            </a:r>
            <a:r>
              <a:rPr lang="it-IT" sz="2000" dirty="0" smtClean="0">
                <a:solidFill>
                  <a:srgbClr val="FFFFFF"/>
                </a:solidFill>
                <a:latin typeface="Book Antiqua" pitchFamily="18"/>
                <a:ea typeface="Microsoft YaHei" pitchFamily="2"/>
                <a:cs typeface="Mangal" pitchFamily="2"/>
              </a:rPr>
              <a:t> </a:t>
            </a:r>
            <a:r>
              <a:rPr lang="it-IT" sz="2000" b="0" i="0" u="none" strike="noStrike" kern="1200" spc="0" dirty="0" smtClean="0">
                <a:ln>
                  <a:noFill/>
                </a:ln>
                <a:latin typeface="Book Antiqua" pitchFamily="18"/>
                <a:ea typeface="Microsoft YaHei" pitchFamily="2"/>
                <a:cs typeface="Mangal" pitchFamily="2"/>
              </a:rPr>
              <a:t>ha </a:t>
            </a:r>
            <a:r>
              <a:rPr lang="it-IT" sz="2000" b="0" i="0" u="none" strike="noStrike" kern="1200" spc="0" dirty="0">
                <a:ln>
                  <a:noFill/>
                </a:ln>
                <a:latin typeface="Book Antiqua" pitchFamily="18"/>
                <a:ea typeface="Microsoft YaHei" pitchFamily="2"/>
                <a:cs typeface="Mangal" pitchFamily="2"/>
              </a:rPr>
              <a:t>un diametro di pochi chilometri ed è composta da roccia, composti del carbonio e ghiaccio. Anche questa cometa non sarà eterna, ma si consuma ad ogni passaggio al perielio a causa dell'evaporazione provocata dai raggi solari. Attualmente la sua massa è di circa 200 miliardi di tonnellate, ma si calcola che durante l'ultimo passaggio vicino al Sole essa abbia perso ben 20 tonnellate di materiale al secondo. A questo ritmo, tra 170mila anni non ne resterà nemmeno un grammo.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785786" y="0"/>
            <a:ext cx="7336800" cy="42231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immagine 1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315912" y="3116285"/>
            <a:ext cx="4184650" cy="345598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Titolo 2"/>
          <p:cNvSpPr txBox="1">
            <a:spLocks noGrp="1"/>
          </p:cNvSpPr>
          <p:nvPr>
            <p:ph type="title" idx="4294967295"/>
          </p:nvPr>
        </p:nvSpPr>
        <p:spPr>
          <a:xfrm>
            <a:off x="0" y="-71439"/>
            <a:ext cx="4857750" cy="3429001"/>
          </a:xfrm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</a:pPr>
            <a:r>
              <a:rPr lang="it-IT" sz="2000" dirty="0" smtClean="0">
                <a:solidFill>
                  <a:schemeClr val="tx1"/>
                </a:solidFill>
                <a:latin typeface="Book Antiqua" pitchFamily="18" charset="0"/>
              </a:rPr>
              <a:t>Le particelle prodotte dalla stella vaporizzano per impatto con solidi e passano attraverso i gas, ma possono essere intrappolate da dei connettori a blocchi di </a:t>
            </a:r>
            <a:r>
              <a:rPr lang="it-IT" sz="2000" dirty="0" err="1" smtClean="0">
                <a:solidFill>
                  <a:schemeClr val="tx1"/>
                </a:solidFill>
                <a:latin typeface="Book Antiqua" pitchFamily="18" charset="0"/>
              </a:rPr>
              <a:t>aerogel</a:t>
            </a:r>
            <a:r>
              <a:rPr lang="it-IT" sz="2000" dirty="0" smtClean="0">
                <a:solidFill>
                  <a:schemeClr val="tx1"/>
                </a:solidFill>
                <a:latin typeface="Book Antiqua" pitchFamily="18" charset="0"/>
              </a:rPr>
              <a:t> per poi essere analizzate. L’</a:t>
            </a:r>
            <a:r>
              <a:rPr lang="it-IT" sz="2000" dirty="0" err="1" smtClean="0">
                <a:solidFill>
                  <a:schemeClr val="tx1"/>
                </a:solidFill>
                <a:latin typeface="Book Antiqua" pitchFamily="18" charset="0"/>
              </a:rPr>
              <a:t>aerogel</a:t>
            </a:r>
            <a:r>
              <a:rPr lang="it-IT" sz="2000" dirty="0" smtClean="0">
                <a:solidFill>
                  <a:schemeClr val="tx1"/>
                </a:solidFill>
                <a:latin typeface="Book Antiqua" pitchFamily="18" charset="0"/>
              </a:rPr>
              <a:t> è una miscela simile al gel costituita da una sostanza allo stato solido (SiO2) e un gas (CO2),</a:t>
            </a:r>
            <a:br>
              <a:rPr lang="it-IT" sz="2000" dirty="0" smtClean="0">
                <a:solidFill>
                  <a:schemeClr val="tx1"/>
                </a:solidFill>
                <a:latin typeface="Book Antiqua" pitchFamily="18" charset="0"/>
              </a:rPr>
            </a:br>
            <a:endParaRPr lang="it-IT" sz="2000" dirty="0">
              <a:solidFill>
                <a:schemeClr val="tx1"/>
              </a:solidFill>
              <a:latin typeface="Book Antiqua" pitchFamily="18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5000628" y="928670"/>
            <a:ext cx="3816000" cy="33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reccia a sinistra 6">
            <a:hlinkClick r:id="rId5" action="ppaction://hlinksldjump"/>
          </p:cNvPr>
          <p:cNvSpPr/>
          <p:nvPr/>
        </p:nvSpPr>
        <p:spPr>
          <a:xfrm>
            <a:off x="6215074" y="5715016"/>
            <a:ext cx="1285884" cy="714356"/>
          </a:xfrm>
          <a:prstGeom prst="leftArrow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52400" dist="88900" dir="3660000" sx="91000" sy="91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>
                    <a:lumMod val="85000"/>
                  </a:schemeClr>
                </a:solidFill>
                <a:latin typeface="Book Antiqua" pitchFamily="18" charset="0"/>
              </a:rPr>
              <a:t>Indietro</a:t>
            </a:r>
            <a:endParaRPr lang="it-IT" b="1" dirty="0">
              <a:solidFill>
                <a:schemeClr val="tx1">
                  <a:lumMod val="85000"/>
                </a:schemeClr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http://4.bp.blogspot.com/-DSuLaI4DIdg/VXbxY121H2I/AAAAAAAAEY8/OR8aWwE0C7c/s1600/KBO_HiRes_CRO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000264" y="2285992"/>
            <a:ext cx="56435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4800" dirty="0" smtClean="0">
                <a:solidFill>
                  <a:schemeClr val="tx2">
                    <a:lumMod val="90000"/>
                  </a:schemeClr>
                </a:solidFill>
                <a:hlinkClick r:id="rId3" action="ppaction://hlinksldjump"/>
              </a:rPr>
              <a:t>Che cosa sono?</a:t>
            </a:r>
            <a:endParaRPr lang="it-IT" sz="4800" dirty="0" smtClean="0">
              <a:solidFill>
                <a:schemeClr val="tx2">
                  <a:lumMod val="90000"/>
                </a:schemeClr>
              </a:solidFill>
            </a:endParaRPr>
          </a:p>
          <a:p>
            <a:endParaRPr lang="it-IT" sz="4800" dirty="0" smtClean="0">
              <a:solidFill>
                <a:schemeClr val="tx2">
                  <a:lumMod val="9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it-IT" sz="4800" dirty="0" smtClean="0">
                <a:solidFill>
                  <a:schemeClr val="tx2">
                    <a:lumMod val="90000"/>
                  </a:schemeClr>
                </a:solidFill>
                <a:hlinkClick r:id="rId4" action="ppaction://hlinksldjump"/>
              </a:rPr>
              <a:t>Dove si trovano?</a:t>
            </a:r>
            <a:endParaRPr lang="it-IT" sz="4800" dirty="0" smtClean="0">
              <a:solidFill>
                <a:schemeClr val="tx2">
                  <a:lumMod val="90000"/>
                </a:schemeClr>
              </a:solidFill>
            </a:endParaRPr>
          </a:p>
          <a:p>
            <a:endParaRPr lang="it-IT" sz="4800" dirty="0" smtClean="0">
              <a:solidFill>
                <a:schemeClr val="tx2">
                  <a:lumMod val="9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it-IT" sz="4800" dirty="0" smtClean="0">
                <a:solidFill>
                  <a:schemeClr val="tx2">
                    <a:lumMod val="90000"/>
                  </a:schemeClr>
                </a:solidFill>
                <a:hlinkClick r:id="rId5" action="ppaction://hlinksldjump"/>
              </a:rPr>
              <a:t>Perché studiarli?</a:t>
            </a:r>
            <a:endParaRPr lang="it-IT" sz="4800" dirty="0" smtClean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928794" y="500042"/>
            <a:ext cx="5472652" cy="923330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olSlant"/>
          </a:sp3d>
        </p:spPr>
        <p:txBody>
          <a:bodyPr wrap="none" rtlCol="0">
            <a:spAutoFit/>
          </a:bodyPr>
          <a:lstStyle/>
          <a:p>
            <a:r>
              <a:rPr lang="it-IT" sz="54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I Mondi Ghiacciati</a:t>
            </a:r>
            <a:endParaRPr lang="it-IT" sz="5400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3"/>
          <p:cNvSpPr/>
          <p:nvPr/>
        </p:nvSpPr>
        <p:spPr>
          <a:xfrm>
            <a:off x="71406" y="89972"/>
            <a:ext cx="4357718" cy="675219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</a:pPr>
            <a:r>
              <a:rPr lang="it-IT" sz="28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Book Antiqua" pitchFamily="18" charset="0"/>
                <a:ea typeface="Microsoft YaHei" pitchFamily="2"/>
                <a:cs typeface="Mangal" pitchFamily="2"/>
              </a:rPr>
              <a:t>Un </a:t>
            </a:r>
            <a:r>
              <a:rPr lang="it-IT" sz="2800" b="0" i="0" u="none" strike="noStrike" kern="1200" spc="0" dirty="0" smtClean="0">
                <a:ln>
                  <a:noFill/>
                </a:ln>
                <a:solidFill>
                  <a:srgbClr val="FFFFFF"/>
                </a:solidFill>
                <a:latin typeface="Book Antiqua" pitchFamily="18" charset="0"/>
                <a:ea typeface="Microsoft YaHei" pitchFamily="2"/>
                <a:cs typeface="Mangal" pitchFamily="2"/>
              </a:rPr>
              <a:t>mondo </a:t>
            </a:r>
            <a:r>
              <a:rPr lang="it-IT" sz="28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Book Antiqua" pitchFamily="18" charset="0"/>
                <a:ea typeface="Microsoft YaHei" pitchFamily="2"/>
                <a:cs typeface="Mangal" pitchFamily="2"/>
              </a:rPr>
              <a:t>ghiacciato è un tipo di </a:t>
            </a:r>
            <a:r>
              <a:rPr lang="it-IT" sz="2800" b="0" i="0" u="none" strike="noStrike" kern="1200" spc="0" dirty="0" smtClean="0">
                <a:ln>
                  <a:noFill/>
                </a:ln>
                <a:solidFill>
                  <a:srgbClr val="FFFFFF"/>
                </a:solidFill>
                <a:latin typeface="Book Antiqua" pitchFamily="18" charset="0"/>
                <a:ea typeface="Microsoft YaHei" pitchFamily="2"/>
                <a:cs typeface="Mangal" pitchFamily="2"/>
              </a:rPr>
              <a:t>oggetto spaziale </a:t>
            </a:r>
            <a:r>
              <a:rPr lang="it-IT" sz="28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Book Antiqua" pitchFamily="18" charset="0"/>
                <a:ea typeface="Microsoft YaHei" pitchFamily="2"/>
                <a:cs typeface="Mangal" pitchFamily="2"/>
              </a:rPr>
              <a:t>la cui superficie è perennemente ghiacciata. </a:t>
            </a:r>
            <a:r>
              <a:rPr lang="it-IT" sz="2800" dirty="0" smtClean="0">
                <a:latin typeface="Book Antiqua" pitchFamily="18" charset="0"/>
              </a:rPr>
              <a:t>Essa può essere composta da acqua, metano, ammoniaca, anidride carbonica, monossido di carbonio ed altre sostanze volatili, a seconda della sua temperatura superficiale. </a:t>
            </a:r>
            <a:r>
              <a:rPr lang="it-IT" sz="2800" b="0" i="0" u="none" strike="noStrike" kern="1200" spc="0" dirty="0" smtClean="0">
                <a:ln>
                  <a:noFill/>
                </a:ln>
                <a:solidFill>
                  <a:srgbClr val="FFFFFF"/>
                </a:solidFill>
                <a:latin typeface="Book Antiqua" pitchFamily="18" charset="0"/>
                <a:ea typeface="Microsoft YaHei" pitchFamily="2"/>
                <a:cs typeface="Mangal" pitchFamily="2"/>
              </a:rPr>
              <a:t>A</a:t>
            </a:r>
            <a:r>
              <a:rPr lang="it-IT" sz="2800" dirty="0" smtClean="0">
                <a:latin typeface="Book Antiqua" pitchFamily="18" charset="0"/>
              </a:rPr>
              <a:t>ppaiono solitamente quasi bianchi con </a:t>
            </a:r>
            <a:r>
              <a:rPr lang="it-IT" sz="2800" b="1" dirty="0" smtClean="0">
                <a:solidFill>
                  <a:schemeClr val="tx2">
                    <a:lumMod val="25000"/>
                  </a:schemeClr>
                </a:solidFill>
                <a:latin typeface="Book Antiqua" pitchFamily="18" charset="0"/>
                <a:hlinkClick r:id="rId3" action="ppaction://hlinksldjump"/>
              </a:rPr>
              <a:t>albedo</a:t>
            </a:r>
            <a:r>
              <a:rPr lang="it-IT" sz="2800" dirty="0" smtClean="0">
                <a:latin typeface="Book Antiqua" pitchFamily="18" charset="0"/>
              </a:rPr>
              <a:t> superiori a 0,9.  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2600" b="0" i="0" u="none" strike="noStrike" kern="1200" spc="0" dirty="0">
              <a:ln>
                <a:noFill/>
              </a:ln>
              <a:solidFill>
                <a:srgbClr val="FFFFFF"/>
              </a:solidFill>
              <a:latin typeface="Book Antiqua" pitchFamily="18"/>
              <a:ea typeface="Microsoft YaHei" pitchFamily="2"/>
              <a:cs typeface="Mangal" pitchFamily="2"/>
            </a:endParaRPr>
          </a:p>
        </p:txBody>
      </p:sp>
      <p:pic>
        <p:nvPicPr>
          <p:cNvPr id="33794" name="Picture 2" descr="http://www.astrogeo.va.it/astronomia/pianeti/urano/Urano-intern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508657"/>
            <a:ext cx="4214842" cy="3134789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20" y="285728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dirty="0" smtClean="0">
                <a:latin typeface="Book Antiqua" pitchFamily="18" charset="0"/>
              </a:rPr>
              <a:t>Tra i mondi ghiacciati troviamo versioni più grandi di alcuni dei satelliti del sistema solare, come Europa, Encelado, e Tritone, alcuni dei pianeti nani, tra cui Plutone ed Eris, e molti altri corpi ghiacciati del nostro sistema solare.</a:t>
            </a:r>
            <a:endParaRPr lang="it-IT" sz="2400" dirty="0">
              <a:latin typeface="Book Antiqua" pitchFamily="18" charset="0"/>
            </a:endParaRPr>
          </a:p>
        </p:txBody>
      </p:sp>
      <p:pic>
        <p:nvPicPr>
          <p:cNvPr id="2050" name="Picture 2" descr="C:\Users\Utente\Desktop\Europa-mo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285728"/>
            <a:ext cx="2786081" cy="2786081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6196979" y="3071810"/>
            <a:ext cx="1018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latin typeface="Book Antiqua" pitchFamily="18" charset="0"/>
              </a:rPr>
              <a:t>Europa</a:t>
            </a:r>
            <a:endParaRPr lang="it-IT" sz="2000" dirty="0">
              <a:latin typeface="Book Antiqua" pitchFamily="18" charset="0"/>
            </a:endParaRPr>
          </a:p>
        </p:txBody>
      </p:sp>
      <p:pic>
        <p:nvPicPr>
          <p:cNvPr id="2051" name="Picture 3" descr="C:\Users\Utente\Desktop\73ea288207e8d120e20bc02dca78719e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258" y="3500438"/>
            <a:ext cx="3000296" cy="3000296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928662" y="6243600"/>
            <a:ext cx="1228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latin typeface="Book Antiqua" pitchFamily="18" charset="0"/>
              </a:rPr>
              <a:t>Encelado</a:t>
            </a:r>
            <a:endParaRPr lang="it-IT" sz="2000" dirty="0">
              <a:latin typeface="Book Antiqua" pitchFamily="18" charset="0"/>
            </a:endParaRPr>
          </a:p>
        </p:txBody>
      </p:sp>
      <p:pic>
        <p:nvPicPr>
          <p:cNvPr id="2052" name="Picture 4" descr="C:\Users\Utente\Desktop\pluto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8088" y="3667127"/>
            <a:ext cx="5404440" cy="2762269"/>
          </a:xfrm>
          <a:prstGeom prst="rect">
            <a:avLst/>
          </a:prstGeom>
          <a:noFill/>
        </p:spPr>
      </p:pic>
      <p:sp>
        <p:nvSpPr>
          <p:cNvPr id="8" name="CasellaDiTesto 7"/>
          <p:cNvSpPr txBox="1"/>
          <p:nvPr/>
        </p:nvSpPr>
        <p:spPr>
          <a:xfrm>
            <a:off x="7650689" y="4957716"/>
            <a:ext cx="1064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latin typeface="Book Antiqua" pitchFamily="18" charset="0"/>
              </a:rPr>
              <a:t>Plutone</a:t>
            </a:r>
            <a:endParaRPr lang="it-IT" sz="2000" dirty="0">
              <a:latin typeface="Book Antiqua" pitchFamily="18" charset="0"/>
            </a:endParaRPr>
          </a:p>
        </p:txBody>
      </p:sp>
      <p:sp>
        <p:nvSpPr>
          <p:cNvPr id="9" name="Freccia a sinistra 8">
            <a:hlinkClick r:id="rId5" action="ppaction://hlinksldjump"/>
          </p:cNvPr>
          <p:cNvSpPr/>
          <p:nvPr/>
        </p:nvSpPr>
        <p:spPr>
          <a:xfrm>
            <a:off x="7643834" y="6072230"/>
            <a:ext cx="1285884" cy="714356"/>
          </a:xfrm>
          <a:prstGeom prst="leftArrow">
            <a:avLst/>
          </a:prstGeom>
          <a:solidFill>
            <a:schemeClr val="accent5">
              <a:lumMod val="75000"/>
              <a:alpha val="77000"/>
            </a:schemeClr>
          </a:solidFill>
          <a:ln>
            <a:noFill/>
          </a:ln>
          <a:effectLst>
            <a:outerShdw blurRad="152400" dist="88900" dir="3660000" sx="91000" sy="91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>
                    <a:lumMod val="85000"/>
                  </a:schemeClr>
                </a:solidFill>
                <a:latin typeface="Book Antiqua" pitchFamily="18" charset="0"/>
              </a:rPr>
              <a:t>Home</a:t>
            </a:r>
            <a:endParaRPr lang="it-IT" b="1" dirty="0">
              <a:solidFill>
                <a:schemeClr val="tx1">
                  <a:lumMod val="85000"/>
                </a:schemeClr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C:\Users\Utente\Desktop\Nuova cartella (3)\pianeti-del-sistema-solare-ecco-la-classificazio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1472" y="0"/>
            <a:ext cx="9215472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-357222" y="3999960"/>
            <a:ext cx="10144196" cy="28580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2000" b="0" i="0" u="none" strike="noStrike" kern="1200" spc="0" dirty="0">
              <a:ln>
                <a:noFill/>
              </a:ln>
              <a:solidFill>
                <a:srgbClr val="FFFFFF"/>
              </a:solidFill>
              <a:latin typeface="Book Antiqua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357290" y="214290"/>
            <a:ext cx="4786346" cy="2000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hangingPunct="0"/>
            <a:r>
              <a:rPr lang="it-IT" sz="2400" dirty="0" smtClean="0">
                <a:latin typeface="Book Antiqua" pitchFamily="18"/>
                <a:ea typeface="Microsoft YaHei" pitchFamily="2"/>
                <a:cs typeface="Mangal" pitchFamily="2"/>
              </a:rPr>
              <a:t>Per capire meglio la posizione dei mondi ghiacciati bisogna prima riflettere su come si presenta il Sistema Solare, il quale è formato da:</a:t>
            </a:r>
            <a:endParaRPr lang="it-IT" sz="2400" dirty="0">
              <a:latin typeface="Book Antiqua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643438" y="3857628"/>
            <a:ext cx="478634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/>
            <a:r>
              <a:rPr lang="it-IT" dirty="0" smtClean="0">
                <a:latin typeface="Book Antiqua" pitchFamily="18"/>
                <a:ea typeface="Microsoft YaHei" pitchFamily="2"/>
                <a:cs typeface="Mangal" pitchFamily="2"/>
              </a:rPr>
              <a:t> </a:t>
            </a:r>
            <a:r>
              <a:rPr lang="it-IT" sz="2400" dirty="0" smtClean="0">
                <a:latin typeface="Book Antiqua" pitchFamily="18"/>
                <a:ea typeface="Microsoft YaHei" pitchFamily="2"/>
                <a:cs typeface="Mangal" pitchFamily="2"/>
              </a:rPr>
              <a:t>-8 pianeti (Mercurio, Venere, Terra, Marte, Saturno, Giove, Uranio, Nettuno)  </a:t>
            </a:r>
          </a:p>
          <a:p>
            <a:pPr lvl="0" hangingPunct="0"/>
            <a:r>
              <a:rPr lang="it-IT" sz="2400" dirty="0" smtClean="0">
                <a:latin typeface="Book Antiqua" pitchFamily="18"/>
                <a:ea typeface="Microsoft YaHei" pitchFamily="2"/>
                <a:cs typeface="Mangal" pitchFamily="2"/>
              </a:rPr>
              <a:t>  -3 nano pianeti (Plutone, Eris e Cerere)</a:t>
            </a:r>
          </a:p>
          <a:p>
            <a:pPr lvl="0" hangingPunct="0"/>
            <a:r>
              <a:rPr lang="it-IT" sz="2400" dirty="0" smtClean="0">
                <a:latin typeface="Book Antiqua" pitchFamily="18"/>
                <a:ea typeface="Microsoft YaHei" pitchFamily="2"/>
                <a:cs typeface="Mangal" pitchFamily="2"/>
              </a:rPr>
              <a:t>  -più di 160 satelliti</a:t>
            </a:r>
          </a:p>
          <a:p>
            <a:pPr lvl="0" hangingPunct="0"/>
            <a:r>
              <a:rPr lang="it-IT" sz="2400" dirty="0" smtClean="0">
                <a:latin typeface="Book Antiqua" pitchFamily="18"/>
                <a:ea typeface="Microsoft YaHei" pitchFamily="2"/>
                <a:cs typeface="Mangal" pitchFamily="2"/>
              </a:rPr>
              <a:t>  -più di 100000 asteroidi</a:t>
            </a:r>
          </a:p>
          <a:p>
            <a:pPr lvl="0" hangingPunct="0"/>
            <a:r>
              <a:rPr lang="it-IT" sz="2400" dirty="0" smtClean="0">
                <a:latin typeface="Book Antiqua" pitchFamily="18"/>
                <a:ea typeface="Microsoft YaHei" pitchFamily="2"/>
                <a:cs typeface="Mangal" pitchFamily="2"/>
              </a:rPr>
              <a:t>  -più di 10000 comete</a:t>
            </a:r>
            <a:endParaRPr lang="it-IT" sz="24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3"/>
          <p:cNvSpPr/>
          <p:nvPr/>
        </p:nvSpPr>
        <p:spPr>
          <a:xfrm>
            <a:off x="214314" y="285728"/>
            <a:ext cx="8786842" cy="176633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it-IT" sz="2400" b="0" i="0" u="none" strike="noStrike" kern="1200" spc="0" dirty="0" smtClean="0">
                <a:ln>
                  <a:noFill/>
                </a:ln>
                <a:latin typeface="Book Antiqua" pitchFamily="18" charset="0"/>
                <a:ea typeface="Microsoft YaHei" pitchFamily="2"/>
                <a:cs typeface="Mangal" pitchFamily="2"/>
              </a:rPr>
              <a:t>Per </a:t>
            </a:r>
            <a:r>
              <a:rPr lang="it-IT" sz="2400" b="0" i="0" u="none" strike="noStrike" kern="1200" spc="0" dirty="0">
                <a:ln>
                  <a:noFill/>
                </a:ln>
                <a:latin typeface="Book Antiqua" pitchFamily="18" charset="0"/>
                <a:ea typeface="Microsoft YaHei" pitchFamily="2"/>
                <a:cs typeface="Mangal" pitchFamily="2"/>
              </a:rPr>
              <a:t>far si che ci sia la formazione di ghiacciai la temperatura deve scendere al di sotto di 150 K </a:t>
            </a:r>
            <a:r>
              <a:rPr lang="it-IT" sz="2400" b="0" i="0" u="none" strike="noStrike" kern="1200" spc="0" dirty="0" smtClean="0">
                <a:ln>
                  <a:noFill/>
                </a:ln>
                <a:latin typeface="Book Antiqua" pitchFamily="18" charset="0"/>
                <a:ea typeface="Microsoft YaHei" pitchFamily="2"/>
                <a:cs typeface="Mangal" pitchFamily="2"/>
              </a:rPr>
              <a:t>(-123° C) e </a:t>
            </a:r>
            <a:r>
              <a:rPr lang="it-IT" sz="2400" b="0" i="0" u="none" strike="noStrike" kern="1200" spc="0" dirty="0">
                <a:ln>
                  <a:noFill/>
                </a:ln>
                <a:latin typeface="Book Antiqua" pitchFamily="18" charset="0"/>
                <a:ea typeface="Microsoft YaHei" pitchFamily="2"/>
                <a:cs typeface="Mangal" pitchFamily="2"/>
              </a:rPr>
              <a:t>ciò si presenta al di là della “frost line</a:t>
            </a:r>
            <a:r>
              <a:rPr lang="it-IT" sz="2400" b="0" i="0" u="none" strike="noStrike" kern="1200" spc="0" dirty="0" smtClean="0">
                <a:ln>
                  <a:noFill/>
                </a:ln>
                <a:latin typeface="Book Antiqua" pitchFamily="18" charset="0"/>
                <a:ea typeface="Microsoft YaHei" pitchFamily="2"/>
                <a:cs typeface="Mangal" pitchFamily="2"/>
              </a:rPr>
              <a:t>”, la quale</a:t>
            </a:r>
            <a:r>
              <a:rPr lang="it-IT" sz="2400" dirty="0" smtClean="0">
                <a:latin typeface="Book Antiqua" pitchFamily="18" charset="0"/>
              </a:rPr>
              <a:t>  si trova a circa 2,7 </a:t>
            </a:r>
            <a:r>
              <a:rPr lang="it-IT" sz="2400" dirty="0" smtClean="0">
                <a:latin typeface="Book Antiqua" pitchFamily="18" charset="0"/>
                <a:hlinkClick r:id="rId3" action="ppaction://hlinksldjump"/>
              </a:rPr>
              <a:t>UA</a:t>
            </a:r>
            <a:r>
              <a:rPr lang="it-IT" sz="2400" dirty="0" smtClean="0">
                <a:latin typeface="Book Antiqua" pitchFamily="18" charset="0"/>
              </a:rPr>
              <a:t>, tra Marte e Giove.</a:t>
            </a:r>
            <a:endParaRPr lang="it-IT" sz="2400" b="0" i="0" u="none" strike="noStrike" kern="1200" spc="0" dirty="0">
              <a:ln>
                <a:noFill/>
              </a:ln>
              <a:latin typeface="Book Antiqua" pitchFamily="18" charset="0"/>
              <a:ea typeface="Microsoft YaHei" pitchFamily="2"/>
              <a:cs typeface="Mangal" pitchFamily="2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0" y="2071678"/>
            <a:ext cx="9144000" cy="4838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3"/>
          <p:cNvSpPr/>
          <p:nvPr/>
        </p:nvSpPr>
        <p:spPr>
          <a:xfrm>
            <a:off x="144000" y="206280"/>
            <a:ext cx="7999900" cy="26408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0" i="0" u="none" strike="noStrike" kern="1200" spc="0" dirty="0" smtClean="0">
                <a:ln>
                  <a:noFill/>
                </a:ln>
                <a:latin typeface="Book Antiqua" pitchFamily="18"/>
                <a:ea typeface="Microsoft YaHei" pitchFamily="2"/>
                <a:cs typeface="Mangal" pitchFamily="2"/>
              </a:rPr>
              <a:t>Al di là della “frost line” vi </a:t>
            </a:r>
            <a:r>
              <a:rPr lang="it-IT" sz="2000" b="0" i="0" u="none" strike="noStrike" kern="1200" spc="0" dirty="0">
                <a:ln>
                  <a:noFill/>
                </a:ln>
                <a:latin typeface="Book Antiqua" pitchFamily="18"/>
                <a:ea typeface="Microsoft YaHei" pitchFamily="2"/>
                <a:cs typeface="Mangal" pitchFamily="2"/>
              </a:rPr>
              <a:t>è una nuova categoria di oggetti rinvenuti oltre l'orbita di Nettuno, e per questo denominati oggetti </a:t>
            </a:r>
            <a:r>
              <a:rPr lang="it-IT" sz="2000" b="0" i="0" u="none" strike="noStrike" kern="1200" spc="0" dirty="0" smtClean="0">
                <a:ln>
                  <a:noFill/>
                </a:ln>
                <a:latin typeface="Book Antiqua" pitchFamily="18"/>
                <a:ea typeface="Microsoft YaHei" pitchFamily="2"/>
                <a:cs typeface="Mangal" pitchFamily="2"/>
              </a:rPr>
              <a:t>Transnettuniani che </a:t>
            </a:r>
            <a:r>
              <a:rPr lang="it-IT" sz="2000" b="0" i="0" u="none" strike="noStrike" kern="1200" spc="0" dirty="0">
                <a:ln>
                  <a:noFill/>
                </a:ln>
                <a:latin typeface="Book Antiqua" pitchFamily="18"/>
                <a:ea typeface="Microsoft YaHei" pitchFamily="2"/>
                <a:cs typeface="Mangal" pitchFamily="2"/>
              </a:rPr>
              <a:t>molti considerano dei veri e propri residui fossili del periodo di formazione del sistema solare, e che possono essere suddivisi in: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0" i="0" u="none" strike="noStrike" kern="1200" spc="0" dirty="0">
                <a:ln>
                  <a:noFill/>
                </a:ln>
                <a:latin typeface="Book Antiqua" pitchFamily="18"/>
                <a:ea typeface="Microsoft YaHei" pitchFamily="2"/>
                <a:cs typeface="Mangal" pitchFamily="2"/>
              </a:rPr>
              <a:t>  -oggetti della </a:t>
            </a:r>
            <a:r>
              <a:rPr lang="it-IT" sz="2000" b="0" i="0" u="none" strike="noStrike" kern="1200" spc="0" dirty="0" smtClean="0">
                <a:ln>
                  <a:noFill/>
                </a:ln>
                <a:latin typeface="Book Antiqua" pitchFamily="18"/>
                <a:ea typeface="Microsoft YaHei" pitchFamily="2"/>
                <a:cs typeface="Mangal" pitchFamily="2"/>
                <a:hlinkClick r:id="rId3" action="ppaction://hlinksldjump"/>
              </a:rPr>
              <a:t>Fascia </a:t>
            </a:r>
            <a:r>
              <a:rPr lang="it-IT" sz="2000" b="0" i="0" u="none" strike="noStrike" kern="1200" spc="0" dirty="0">
                <a:ln>
                  <a:noFill/>
                </a:ln>
                <a:latin typeface="Book Antiqua" pitchFamily="18"/>
                <a:ea typeface="Microsoft YaHei" pitchFamily="2"/>
                <a:cs typeface="Mangal" pitchFamily="2"/>
                <a:hlinkClick r:id="rId3" action="ppaction://hlinksldjump"/>
              </a:rPr>
              <a:t>di </a:t>
            </a:r>
            <a:r>
              <a:rPr lang="it-IT" sz="2000" b="0" i="0" u="none" strike="noStrike" kern="1200" spc="0" dirty="0" err="1" smtClean="0">
                <a:ln>
                  <a:noFill/>
                </a:ln>
                <a:latin typeface="Book Antiqua" pitchFamily="18"/>
                <a:ea typeface="Microsoft YaHei" pitchFamily="2"/>
                <a:cs typeface="Mangal" pitchFamily="2"/>
                <a:hlinkClick r:id="rId3" action="ppaction://hlinksldjump"/>
              </a:rPr>
              <a:t>Kuiper</a:t>
            </a:r>
            <a:endParaRPr lang="it-IT" sz="2000" b="0" i="0" u="none" strike="noStrike" kern="1200" spc="0" dirty="0">
              <a:ln>
                <a:noFill/>
              </a:ln>
              <a:latin typeface="Book Antiqua" pitchFamily="18"/>
              <a:ea typeface="Microsoft YaHei" pitchFamily="2"/>
              <a:cs typeface="Mang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0" i="0" u="none" strike="noStrike" kern="1200" spc="0" dirty="0">
                <a:ln>
                  <a:noFill/>
                </a:ln>
                <a:latin typeface="Book Antiqua" pitchFamily="18"/>
                <a:ea typeface="Microsoft YaHei" pitchFamily="2"/>
                <a:cs typeface="Mangal" pitchFamily="2"/>
              </a:rPr>
              <a:t>  -oggetti del </a:t>
            </a:r>
            <a:r>
              <a:rPr lang="it-IT" sz="2000" b="0" i="0" u="none" strike="noStrike" kern="1200" spc="0" dirty="0" smtClean="0">
                <a:ln>
                  <a:noFill/>
                </a:ln>
                <a:latin typeface="Book Antiqua" pitchFamily="18"/>
                <a:ea typeface="Microsoft YaHei" pitchFamily="2"/>
                <a:cs typeface="Mangal" pitchFamily="2"/>
                <a:hlinkClick r:id="rId4" action="ppaction://hlinksldjump"/>
              </a:rPr>
              <a:t>Disco diffuso</a:t>
            </a:r>
            <a:endParaRPr lang="it-IT" sz="2000" b="0" i="0" u="none" strike="noStrike" kern="1200" spc="0" dirty="0">
              <a:ln>
                <a:noFill/>
              </a:ln>
              <a:latin typeface="Book Antiqua" pitchFamily="18"/>
              <a:ea typeface="Microsoft YaHei" pitchFamily="2"/>
              <a:cs typeface="Mang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0" i="0" u="none" strike="noStrike" kern="1200" spc="0" dirty="0">
                <a:ln>
                  <a:noFill/>
                </a:ln>
                <a:latin typeface="Book Antiqua" pitchFamily="18"/>
                <a:ea typeface="Microsoft YaHei" pitchFamily="2"/>
                <a:cs typeface="Mangal" pitchFamily="2"/>
              </a:rPr>
              <a:t>  -oggetti della </a:t>
            </a:r>
            <a:r>
              <a:rPr lang="it-IT" sz="2000" b="0" i="0" u="none" strike="noStrike" kern="1200" spc="0" dirty="0">
                <a:ln>
                  <a:noFill/>
                </a:ln>
                <a:latin typeface="Book Antiqua" pitchFamily="18"/>
                <a:ea typeface="Microsoft YaHei" pitchFamily="2"/>
                <a:cs typeface="Mangal" pitchFamily="2"/>
                <a:hlinkClick r:id="rId5" action="ppaction://hlinksldjump"/>
              </a:rPr>
              <a:t>Nube di </a:t>
            </a:r>
            <a:r>
              <a:rPr lang="it-IT" sz="2000" b="0" i="0" u="none" strike="noStrike" kern="1200" spc="0" dirty="0" err="1">
                <a:ln>
                  <a:noFill/>
                </a:ln>
                <a:latin typeface="Book Antiqua" pitchFamily="18"/>
                <a:ea typeface="Microsoft YaHei" pitchFamily="2"/>
                <a:cs typeface="Mangal" pitchFamily="2"/>
                <a:hlinkClick r:id="rId5" action="ppaction://hlinksldjump"/>
              </a:rPr>
              <a:t>Oort</a:t>
            </a:r>
            <a:endParaRPr lang="it-IT" sz="2000" b="0" i="0" u="none" strike="noStrike" kern="1200" spc="0" dirty="0">
              <a:ln>
                <a:noFill/>
              </a:ln>
              <a:latin typeface="Book Antiqua" pitchFamily="18"/>
              <a:ea typeface="Microsoft YaHei" pitchFamily="2"/>
              <a:cs typeface="Mangal" pitchFamily="2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6" cstate="print">
            <a:alphaModFix/>
            <a:lum/>
          </a:blip>
          <a:srcRect/>
          <a:stretch>
            <a:fillRect/>
          </a:stretch>
        </p:blipFill>
        <p:spPr>
          <a:xfrm>
            <a:off x="714348" y="3143248"/>
            <a:ext cx="6480000" cy="36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600000" rev="0"/>
            </a:camera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Freccia a sinistra 4">
            <a:hlinkClick r:id="rId7" action="ppaction://hlinksldjump"/>
          </p:cNvPr>
          <p:cNvSpPr/>
          <p:nvPr/>
        </p:nvSpPr>
        <p:spPr>
          <a:xfrm>
            <a:off x="7786710" y="6072206"/>
            <a:ext cx="1285884" cy="714356"/>
          </a:xfrm>
          <a:prstGeom prst="leftArrow">
            <a:avLst/>
          </a:prstGeom>
          <a:solidFill>
            <a:schemeClr val="accent5">
              <a:lumMod val="75000"/>
              <a:alpha val="73000"/>
            </a:schemeClr>
          </a:solidFill>
          <a:ln>
            <a:noFill/>
          </a:ln>
          <a:effectLst>
            <a:outerShdw blurRad="152400" dist="88900" dir="3660000" sx="91000" sy="91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>
                    <a:lumMod val="85000"/>
                  </a:schemeClr>
                </a:solidFill>
                <a:latin typeface="Book Antiqua" pitchFamily="18" charset="0"/>
              </a:rPr>
              <a:t>Home</a:t>
            </a:r>
            <a:endParaRPr lang="it-IT" b="1" dirty="0">
              <a:solidFill>
                <a:schemeClr val="tx1">
                  <a:lumMod val="85000"/>
                </a:schemeClr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3"/>
          <p:cNvSpPr/>
          <p:nvPr/>
        </p:nvSpPr>
        <p:spPr>
          <a:xfrm>
            <a:off x="288000" y="4000504"/>
            <a:ext cx="8640000" cy="295954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</a:pPr>
            <a:r>
              <a:rPr lang="it-IT" sz="2000" b="0" i="0" u="none" strike="noStrike" kern="1200" spc="0" dirty="0" smtClean="0">
                <a:ln>
                  <a:noFill/>
                </a:ln>
                <a:latin typeface="Book Antiqua" pitchFamily="18"/>
                <a:ea typeface="Microsoft YaHei" pitchFamily="2"/>
                <a:cs typeface="Mangal" pitchFamily="2"/>
              </a:rPr>
              <a:t>Alcuni </a:t>
            </a:r>
            <a:r>
              <a:rPr lang="it-IT" sz="2000" b="0" i="0" u="none" strike="noStrike" kern="1200" spc="0" dirty="0">
                <a:ln>
                  <a:noFill/>
                </a:ln>
                <a:latin typeface="Book Antiqua" pitchFamily="18"/>
                <a:ea typeface="Microsoft YaHei" pitchFamily="2"/>
                <a:cs typeface="Mangal" pitchFamily="2"/>
              </a:rPr>
              <a:t>dei problemi più grandi per gli studiosi è l'origine dei pianeti e lo sviluppo della vita</a:t>
            </a:r>
            <a:r>
              <a:rPr lang="it-IT" sz="2000" b="0" i="0" u="none" strike="noStrike" kern="1200" spc="0" dirty="0" smtClean="0">
                <a:ln>
                  <a:noFill/>
                </a:ln>
                <a:latin typeface="Book Antiqua" pitchFamily="18"/>
                <a:ea typeface="Microsoft YaHei" pitchFamily="2"/>
                <a:cs typeface="Mangal" pitchFamily="2"/>
              </a:rPr>
              <a:t>.</a:t>
            </a:r>
            <a:r>
              <a:rPr lang="it-IT" sz="2000" dirty="0" smtClean="0"/>
              <a:t> Infatti vi è una buona parte che ha cristallizzato lo stato del pianeta risalente alla formazione del Sistema Solare. </a:t>
            </a:r>
            <a:r>
              <a:rPr lang="it-IT" sz="2000" b="0" i="0" u="none" strike="noStrike" kern="1200" spc="0" dirty="0" smtClean="0">
                <a:ln>
                  <a:noFill/>
                </a:ln>
                <a:latin typeface="Book Antiqua" pitchFamily="18"/>
                <a:ea typeface="Microsoft YaHei" pitchFamily="2"/>
                <a:cs typeface="Mangal" pitchFamily="2"/>
              </a:rPr>
              <a:t>Alcuni </a:t>
            </a:r>
            <a:r>
              <a:rPr lang="it-IT" sz="2000" b="0" i="0" u="none" strike="noStrike" kern="1200" spc="0" dirty="0">
                <a:ln>
                  <a:noFill/>
                </a:ln>
                <a:latin typeface="Book Antiqua" pitchFamily="18"/>
                <a:ea typeface="Microsoft YaHei" pitchFamily="2"/>
                <a:cs typeface="Mangal" pitchFamily="2"/>
              </a:rPr>
              <a:t>pianeti di questo tipo potrebbero avere oceani nel sottosuolo, riscaldati dai nuclei interni o da effetti di marea di altri corpi </a:t>
            </a:r>
            <a:r>
              <a:rPr lang="it-IT" sz="2000" b="0" i="0" u="none" strike="noStrike" kern="1200" spc="0" dirty="0" smtClean="0">
                <a:ln>
                  <a:noFill/>
                </a:ln>
                <a:latin typeface="Book Antiqua" pitchFamily="18"/>
                <a:ea typeface="Microsoft YaHei" pitchFamily="2"/>
                <a:cs typeface="Mangal" pitchFamily="2"/>
              </a:rPr>
              <a:t>vicini. Nonostante </a:t>
            </a:r>
            <a:r>
              <a:rPr lang="it-IT" sz="2000" b="0" i="0" u="none" strike="noStrike" kern="1200" spc="0" dirty="0">
                <a:ln>
                  <a:noFill/>
                </a:ln>
                <a:latin typeface="Book Antiqua" pitchFamily="18"/>
                <a:ea typeface="Microsoft YaHei" pitchFamily="2"/>
                <a:cs typeface="Mangal" pitchFamily="2"/>
              </a:rPr>
              <a:t>questi effetti, ciò che è fondamentale per lo sviluppo della la </a:t>
            </a:r>
            <a:r>
              <a:rPr lang="it-IT" sz="2000" b="0" i="0" u="none" strike="noStrike" kern="1200" spc="0" dirty="0" smtClean="0">
                <a:ln>
                  <a:noFill/>
                </a:ln>
                <a:latin typeface="Book Antiqua" pitchFamily="18"/>
                <a:ea typeface="Microsoft YaHei" pitchFamily="2"/>
                <a:cs typeface="Mangal" pitchFamily="2"/>
              </a:rPr>
              <a:t>vita </a:t>
            </a:r>
            <a:r>
              <a:rPr lang="it-IT" sz="2000" b="0" i="0" u="none" strike="noStrike" kern="1200" spc="0" dirty="0">
                <a:ln>
                  <a:noFill/>
                </a:ln>
                <a:latin typeface="Book Antiqua" pitchFamily="18"/>
                <a:ea typeface="Microsoft YaHei" pitchFamily="2"/>
                <a:cs typeface="Mangal" pitchFamily="2"/>
              </a:rPr>
              <a:t>sono la formazione di forme di energia create dalla luce solare e la produzione di sostanze nutrienti da parte di microrganismi utilizzando un processo chiamato chemiosintesi batterica.</a:t>
            </a:r>
          </a:p>
        </p:txBody>
      </p:sp>
      <p:pic>
        <p:nvPicPr>
          <p:cNvPr id="4098" name="Picture 2" descr="C:\Users\Utente\Desktop\images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-1"/>
            <a:ext cx="2857521" cy="3914209"/>
          </a:xfrm>
          <a:prstGeom prst="rect">
            <a:avLst/>
          </a:prstGeom>
          <a:noFill/>
        </p:spPr>
      </p:pic>
      <p:pic>
        <p:nvPicPr>
          <p:cNvPr id="4099" name="Picture 3" descr="C:\Users\Utente\Desktop\pia19656_label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7490" y="0"/>
            <a:ext cx="6266510" cy="3643314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3"/>
          <p:cNvSpPr/>
          <p:nvPr/>
        </p:nvSpPr>
        <p:spPr>
          <a:xfrm>
            <a:off x="360000" y="288000"/>
            <a:ext cx="5219640" cy="26408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0" i="0" u="none" strike="noStrike" kern="1200" spc="0" dirty="0">
                <a:ln>
                  <a:noFill/>
                </a:ln>
                <a:latin typeface="Book Antiqua" pitchFamily="18"/>
                <a:ea typeface="Microsoft YaHei" pitchFamily="2"/>
                <a:cs typeface="Mangal" pitchFamily="2"/>
              </a:rPr>
              <a:t>Perciò possiamo dire che la presenza di acqua non implica di per </a:t>
            </a:r>
            <a:r>
              <a:rPr lang="it-IT" sz="2000" b="0" i="0" u="none" strike="noStrike" kern="1200" spc="0" dirty="0" smtClean="0">
                <a:ln>
                  <a:noFill/>
                </a:ln>
                <a:latin typeface="Book Antiqua" pitchFamily="18"/>
                <a:ea typeface="Microsoft YaHei" pitchFamily="2"/>
                <a:cs typeface="Mangal" pitchFamily="2"/>
              </a:rPr>
              <a:t>sé </a:t>
            </a:r>
            <a:r>
              <a:rPr lang="it-IT" sz="2000" b="0" i="0" u="none" strike="noStrike" kern="1200" spc="0" dirty="0">
                <a:ln>
                  <a:noFill/>
                </a:ln>
                <a:latin typeface="Book Antiqua" pitchFamily="18"/>
                <a:ea typeface="Microsoft YaHei" pitchFamily="2"/>
                <a:cs typeface="Mangal" pitchFamily="2"/>
              </a:rPr>
              <a:t>la possibilità di vita, ma solo un importante elemento per la sua formazione che potrebbe avvenire solo con forme di energia abbastanza grandi, temperature adeguate e sostanze nutrienti</a:t>
            </a:r>
            <a:r>
              <a:rPr lang="it-IT" sz="2000" b="0" i="0" u="none" strike="noStrike" kern="1200" spc="0" dirty="0" smtClean="0">
                <a:ln>
                  <a:noFill/>
                </a:ln>
                <a:latin typeface="Book Antiqua" pitchFamily="18"/>
                <a:ea typeface="Microsoft YaHei" pitchFamily="2"/>
                <a:cs typeface="Mangal" pitchFamily="2"/>
              </a:rPr>
              <a:t>. Tali condizioni sono rispettate nella zona di abitabilità.</a:t>
            </a:r>
            <a:endParaRPr lang="it-IT" sz="2000" b="0" i="0" u="none" strike="noStrike" kern="1200" spc="0" dirty="0">
              <a:ln>
                <a:noFill/>
              </a:ln>
              <a:latin typeface="Book Antiqua" pitchFamily="18"/>
              <a:ea typeface="Microsoft YaHei" pitchFamily="2"/>
              <a:cs typeface="Mangal" pitchFamily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3143240" y="3194378"/>
            <a:ext cx="6000760" cy="3663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23" y="3719503"/>
            <a:ext cx="3490949" cy="3138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304794"/>
            <a:ext cx="3605213" cy="231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Personalizzato 8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FED46B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685</TotalTime>
  <Words>851</Words>
  <Application>Microsoft Office PowerPoint</Application>
  <PresentationFormat>Presentazione su schermo (4:3)</PresentationFormat>
  <Paragraphs>55</Paragraphs>
  <Slides>19</Slides>
  <Notes>13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0" baseType="lpstr">
      <vt:lpstr>Metro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Le particelle prodotte dalla stella vaporizzano per impatto con solidi e passano attraverso i gas, ma possono essere intrappolate da dei connettori a blocchi di aerogel per poi essere analizzate. L’aerogel è una miscela simile al gel costituita da una sostanza allo stato solido (SiO2) e un gas (CO2),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registro</dc:creator>
  <cp:lastModifiedBy>registro</cp:lastModifiedBy>
  <cp:revision>57</cp:revision>
  <dcterms:modified xsi:type="dcterms:W3CDTF">2015-11-19T10:30:03Z</dcterms:modified>
</cp:coreProperties>
</file>