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notesMasterIdLst>
    <p:notesMasterId r:id="rId40"/>
  </p:notesMasterIdLst>
  <p:sldIdLst>
    <p:sldId id="287" r:id="rId2"/>
    <p:sldId id="378" r:id="rId3"/>
    <p:sldId id="320" r:id="rId4"/>
    <p:sldId id="377" r:id="rId5"/>
    <p:sldId id="321" r:id="rId6"/>
    <p:sldId id="268" r:id="rId7"/>
    <p:sldId id="292" r:id="rId8"/>
    <p:sldId id="291" r:id="rId9"/>
    <p:sldId id="297" r:id="rId10"/>
    <p:sldId id="296" r:id="rId11"/>
    <p:sldId id="295" r:id="rId12"/>
    <p:sldId id="323" r:id="rId13"/>
    <p:sldId id="324" r:id="rId14"/>
    <p:sldId id="382" r:id="rId15"/>
    <p:sldId id="328" r:id="rId16"/>
    <p:sldId id="368" r:id="rId17"/>
    <p:sldId id="369" r:id="rId18"/>
    <p:sldId id="370" r:id="rId19"/>
    <p:sldId id="327" r:id="rId20"/>
    <p:sldId id="331" r:id="rId21"/>
    <p:sldId id="317" r:id="rId22"/>
    <p:sldId id="314" r:id="rId23"/>
    <p:sldId id="345" r:id="rId24"/>
    <p:sldId id="325" r:id="rId25"/>
    <p:sldId id="359" r:id="rId26"/>
    <p:sldId id="346" r:id="rId27"/>
    <p:sldId id="358" r:id="rId28"/>
    <p:sldId id="357" r:id="rId29"/>
    <p:sldId id="360" r:id="rId30"/>
    <p:sldId id="347" r:id="rId31"/>
    <p:sldId id="373" r:id="rId32"/>
    <p:sldId id="363" r:id="rId33"/>
    <p:sldId id="375" r:id="rId34"/>
    <p:sldId id="362" r:id="rId35"/>
    <p:sldId id="371" r:id="rId36"/>
    <p:sldId id="372" r:id="rId37"/>
    <p:sldId id="365" r:id="rId38"/>
    <p:sldId id="381" r:id="rId39"/>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412" autoAdjust="0"/>
    <p:restoredTop sz="95280" autoAdjust="0"/>
  </p:normalViewPr>
  <p:slideViewPr>
    <p:cSldViewPr>
      <p:cViewPr varScale="1">
        <p:scale>
          <a:sx n="70" d="100"/>
          <a:sy n="70" d="100"/>
        </p:scale>
        <p:origin x="1020"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5CAF1A-A769-4E0C-A3D1-48911E1EB586}" type="datetimeFigureOut">
              <a:rPr lang="it-IT" smtClean="0"/>
              <a:pPr/>
              <a:t>25/01/2017</a:t>
            </a:fld>
            <a:endParaRPr lang="it-IT"/>
          </a:p>
        </p:txBody>
      </p:sp>
      <p:sp>
        <p:nvSpPr>
          <p:cNvPr id="4" name="Segnaposto immagin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D10C620-A760-41F1-9A8B-A81DE14671B4}" type="slidenum">
              <a:rPr lang="it-IT" smtClean="0"/>
              <a:pPr/>
              <a:t>‹N›</a:t>
            </a:fld>
            <a:endParaRPr lang="it-IT"/>
          </a:p>
        </p:txBody>
      </p:sp>
    </p:spTree>
    <p:extLst>
      <p:ext uri="{BB962C8B-B14F-4D97-AF65-F5344CB8AC3E}">
        <p14:creationId xmlns:p14="http://schemas.microsoft.com/office/powerpoint/2010/main" val="31466911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4D10C620-A760-41F1-9A8B-A81DE14671B4}" type="slidenum">
              <a:rPr lang="it-IT" smtClean="0"/>
              <a:pPr/>
              <a:t>4</a:t>
            </a:fld>
            <a:endParaRPr lang="it-IT"/>
          </a:p>
        </p:txBody>
      </p:sp>
    </p:spTree>
    <p:extLst>
      <p:ext uri="{BB962C8B-B14F-4D97-AF65-F5344CB8AC3E}">
        <p14:creationId xmlns:p14="http://schemas.microsoft.com/office/powerpoint/2010/main" val="16406470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4D10C620-A760-41F1-9A8B-A81DE14671B4}" type="slidenum">
              <a:rPr lang="it-IT" smtClean="0"/>
              <a:pPr/>
              <a:t>27</a:t>
            </a:fld>
            <a:endParaRPr lang="it-IT"/>
          </a:p>
        </p:txBody>
      </p:sp>
    </p:spTree>
    <p:extLst>
      <p:ext uri="{BB962C8B-B14F-4D97-AF65-F5344CB8AC3E}">
        <p14:creationId xmlns:p14="http://schemas.microsoft.com/office/powerpoint/2010/main" val="39565068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4D10C620-A760-41F1-9A8B-A81DE14671B4}" type="slidenum">
              <a:rPr lang="it-IT" smtClean="0"/>
              <a:pPr/>
              <a:t>36</a:t>
            </a:fld>
            <a:endParaRPr lang="it-IT"/>
          </a:p>
        </p:txBody>
      </p:sp>
    </p:spTree>
    <p:extLst>
      <p:ext uri="{BB962C8B-B14F-4D97-AF65-F5344CB8AC3E}">
        <p14:creationId xmlns:p14="http://schemas.microsoft.com/office/powerpoint/2010/main" val="1685000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a:t>Fare clic per modificare lo stile del titolo</a:t>
            </a:r>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p>
            <a:fld id="{6742BF11-AF7E-4B34-9AAE-2CA393FD4782}" type="datetimeFigureOut">
              <a:rPr lang="it-IT" smtClean="0"/>
              <a:pPr/>
              <a:t>25/01/2017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70E3936-7E71-44BF-9B19-601D27595C31}" type="slidenum">
              <a:rPr lang="it-IT" smtClean="0"/>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6742BF11-AF7E-4B34-9AAE-2CA393FD4782}" type="datetimeFigureOut">
              <a:rPr lang="it-IT" smtClean="0"/>
              <a:pPr/>
              <a:t>25/01/2017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70E3936-7E71-44BF-9B19-601D27595C31}"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6742BF11-AF7E-4B34-9AAE-2CA393FD4782}" type="datetimeFigureOut">
              <a:rPr lang="it-IT" smtClean="0"/>
              <a:pPr/>
              <a:t>25/01/2017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70E3936-7E71-44BF-9B19-601D27595C31}" type="slidenum">
              <a:rPr lang="it-IT" smtClean="0"/>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6742BF11-AF7E-4B34-9AAE-2CA393FD4782}" type="datetimeFigureOut">
              <a:rPr lang="it-IT" smtClean="0"/>
              <a:pPr/>
              <a:t>25/01/2017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70E3936-7E71-44BF-9B19-601D27595C31}" type="slidenum">
              <a:rPr lang="it-IT" smtClean="0"/>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4" name="Segnaposto data 3"/>
          <p:cNvSpPr>
            <a:spLocks noGrp="1"/>
          </p:cNvSpPr>
          <p:nvPr>
            <p:ph type="dt" sz="half" idx="10"/>
          </p:nvPr>
        </p:nvSpPr>
        <p:spPr/>
        <p:txBody>
          <a:bodyPr/>
          <a:lstStyle/>
          <a:p>
            <a:fld id="{6742BF11-AF7E-4B34-9AAE-2CA393FD4782}" type="datetimeFigureOut">
              <a:rPr lang="it-IT" smtClean="0"/>
              <a:pPr/>
              <a:t>25/01/2017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70E3936-7E71-44BF-9B19-601D27595C31}" type="slidenum">
              <a:rPr lang="it-IT" smtClean="0"/>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p>
            <a:fld id="{6742BF11-AF7E-4B34-9AAE-2CA393FD4782}" type="datetimeFigureOut">
              <a:rPr lang="it-IT" smtClean="0"/>
              <a:pPr/>
              <a:t>25/01/2017</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B70E3936-7E71-44BF-9B19-601D27595C31}" type="slidenum">
              <a:rPr lang="it-IT" smtClean="0"/>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p>
            <a:fld id="{6742BF11-AF7E-4B34-9AAE-2CA393FD4782}" type="datetimeFigureOut">
              <a:rPr lang="it-IT" smtClean="0"/>
              <a:pPr/>
              <a:t>25/01/2017</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B70E3936-7E71-44BF-9B19-601D27595C31}" type="slidenum">
              <a:rPr lang="it-IT" smtClean="0"/>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sz="half" idx="10"/>
          </p:nvPr>
        </p:nvSpPr>
        <p:spPr/>
        <p:txBody>
          <a:bodyPr/>
          <a:lstStyle/>
          <a:p>
            <a:fld id="{6742BF11-AF7E-4B34-9AAE-2CA393FD4782}" type="datetimeFigureOut">
              <a:rPr lang="it-IT" smtClean="0"/>
              <a:pPr/>
              <a:t>25/01/2017</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B70E3936-7E71-44BF-9B19-601D27595C31}"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6742BF11-AF7E-4B34-9AAE-2CA393FD4782}" type="datetimeFigureOut">
              <a:rPr lang="it-IT" smtClean="0"/>
              <a:pPr/>
              <a:t>25/01/2017</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B70E3936-7E71-44BF-9B19-601D27595C31}"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6742BF11-AF7E-4B34-9AAE-2CA393FD4782}" type="datetimeFigureOut">
              <a:rPr lang="it-IT" smtClean="0"/>
              <a:pPr/>
              <a:t>25/01/2017</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B70E3936-7E71-44BF-9B19-601D27595C31}" type="slidenum">
              <a:rPr lang="it-IT" smtClean="0"/>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6742BF11-AF7E-4B34-9AAE-2CA393FD4782}" type="datetimeFigureOut">
              <a:rPr lang="it-IT" smtClean="0"/>
              <a:pPr/>
              <a:t>25/01/2017</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B70E3936-7E71-44BF-9B19-601D27595C31}" type="slidenum">
              <a:rPr lang="it-IT" smtClean="0"/>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a:t>Fare clic per modificare lo stile del titolo</a:t>
            </a:r>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42BF11-AF7E-4B34-9AAE-2CA393FD4782}" type="datetimeFigureOut">
              <a:rPr lang="it-IT" smtClean="0"/>
              <a:pPr/>
              <a:t>25/01/2017</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0E3936-7E71-44BF-9B19-601D27595C31}" type="slidenum">
              <a:rPr lang="it-IT" smtClean="0"/>
              <a:pPr/>
              <a:t>‹N›</a:t>
            </a:fld>
            <a:endParaRPr lang="it-IT"/>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Picture 2" descr="http://www.newsly.it/wp-content/uploads/2016/01/giorno-della-memoria_gen.jpg"/>
          <p:cNvPicPr>
            <a:picLocks noChangeAspect="1" noChangeArrowheads="1"/>
          </p:cNvPicPr>
          <p:nvPr/>
        </p:nvPicPr>
        <p:blipFill>
          <a:blip r:embed="rId2" cstate="print"/>
          <a:srcRect/>
          <a:stretch>
            <a:fillRect/>
          </a:stretch>
        </p:blipFill>
        <p:spPr bwMode="auto">
          <a:xfrm>
            <a:off x="0" y="147"/>
            <a:ext cx="9144000" cy="6858000"/>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9986" name="Picture 2" descr="https://encrypted-tbn1.gstatic.com/images?q=tbn:ANd9GcR3v-Vc-XmGOppApdXEShA4bkqpjU5-YYJ80sr3JjXs4PDXxVQL"/>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8962" name="Picture 2" descr="http://static.fanpage.it/wp-content/uploads/2015/01/visitatore-campo-concentramento-283950.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p:txBody>
          <a:bodyPr>
            <a:normAutofit/>
          </a:bodyPr>
          <a:lstStyle/>
          <a:p>
            <a:pPr algn="r"/>
            <a:r>
              <a:rPr lang="it-IT" sz="3600" b="1" i="1" dirty="0">
                <a:solidFill>
                  <a:srgbClr val="FF0000"/>
                </a:solidFill>
                <a:effectLst/>
                <a:latin typeface="Times New Roman" panose="02020603050405020304" pitchFamily="18" charset="0"/>
                <a:cs typeface="Times New Roman" panose="02020603050405020304" pitchFamily="18" charset="0"/>
              </a:rPr>
              <a:t>La memoria è vita.</a:t>
            </a:r>
            <a:r>
              <a:rPr lang="it-IT" sz="3600" b="1" i="1" dirty="0">
                <a:solidFill>
                  <a:srgbClr val="FF0000"/>
                </a:solidFill>
                <a:effectLst/>
              </a:rPr>
              <a:t> </a:t>
            </a:r>
          </a:p>
        </p:txBody>
      </p:sp>
      <p:sp>
        <p:nvSpPr>
          <p:cNvPr id="2" name="Segnaposto contenuto 1"/>
          <p:cNvSpPr>
            <a:spLocks noGrp="1"/>
          </p:cNvSpPr>
          <p:nvPr>
            <p:ph idx="1"/>
          </p:nvPr>
        </p:nvSpPr>
        <p:spPr>
          <a:xfrm>
            <a:off x="457200" y="1417638"/>
            <a:ext cx="8229600" cy="4708525"/>
          </a:xfrm>
        </p:spPr>
        <p:txBody>
          <a:bodyPr>
            <a:normAutofit/>
          </a:bodyPr>
          <a:lstStyle/>
          <a:p>
            <a:pPr marL="0" algn="just">
              <a:spcBef>
                <a:spcPts val="0"/>
              </a:spcBef>
              <a:buNone/>
            </a:pPr>
            <a:r>
              <a:rPr lang="it-IT" dirty="0">
                <a:latin typeface="Times New Roman" panose="02020603050405020304" pitchFamily="18" charset="0"/>
                <a:cs typeface="Times New Roman" panose="02020603050405020304" pitchFamily="18" charset="0"/>
              </a:rPr>
              <a:t>È importante ricordare ciò che è accaduto; nessuna testimonianza vale quanto quella di coloro che hanno vissuto in prima persona l’esperienza della deportazione e che portano nell’anima i segni di tale violenza. </a:t>
            </a:r>
          </a:p>
          <a:p>
            <a:pPr marL="0" algn="just">
              <a:spcBef>
                <a:spcPts val="0"/>
              </a:spcBef>
              <a:buNone/>
            </a:pPr>
            <a:endParaRPr lang="it-IT" dirty="0">
              <a:latin typeface="Times New Roman" panose="02020603050405020304" pitchFamily="18" charset="0"/>
              <a:cs typeface="Times New Roman" panose="02020603050405020304" pitchFamily="18" charset="0"/>
            </a:endParaRPr>
          </a:p>
          <a:p>
            <a:pPr marL="0" algn="just">
              <a:spcBef>
                <a:spcPts val="0"/>
              </a:spcBef>
              <a:buNone/>
            </a:pPr>
            <a:r>
              <a:rPr lang="it-IT" dirty="0">
                <a:latin typeface="Times New Roman" panose="02020603050405020304" pitchFamily="18" charset="0"/>
                <a:cs typeface="Times New Roman" panose="02020603050405020304" pitchFamily="18" charset="0"/>
              </a:rPr>
              <a:t>I nazisti, infatti, cercarono di eliminare i </a:t>
            </a:r>
            <a:r>
              <a:rPr lang="it-IT" b="1" dirty="0" err="1">
                <a:latin typeface="Times New Roman" panose="02020603050405020304" pitchFamily="18" charset="0"/>
                <a:cs typeface="Times New Roman" panose="02020603050405020304" pitchFamily="18" charset="0"/>
              </a:rPr>
              <a:t>sonderkommandos</a:t>
            </a:r>
            <a:r>
              <a:rPr lang="it-IT" b="1" dirty="0">
                <a:latin typeface="Times New Roman" panose="02020603050405020304" pitchFamily="18" charset="0"/>
                <a:cs typeface="Times New Roman" panose="02020603050405020304" pitchFamily="18" charset="0"/>
              </a:rPr>
              <a:t>,</a:t>
            </a:r>
            <a:r>
              <a:rPr lang="it-IT" dirty="0">
                <a:latin typeface="Times New Roman" panose="02020603050405020304" pitchFamily="18" charset="0"/>
                <a:cs typeface="Times New Roman" panose="02020603050405020304" pitchFamily="18" charset="0"/>
              </a:rPr>
              <a:t> cioè la </a:t>
            </a:r>
            <a:r>
              <a:rPr lang="it-IT" b="1" dirty="0">
                <a:latin typeface="Times New Roman" panose="02020603050405020304" pitchFamily="18" charset="0"/>
                <a:cs typeface="Times New Roman" panose="02020603050405020304" pitchFamily="18" charset="0"/>
              </a:rPr>
              <a:t>memoria vivente </a:t>
            </a:r>
            <a:r>
              <a:rPr lang="it-IT" dirty="0">
                <a:latin typeface="Times New Roman" panose="02020603050405020304" pitchFamily="18" charset="0"/>
                <a:cs typeface="Times New Roman" panose="02020603050405020304" pitchFamily="18" charset="0"/>
              </a:rPr>
              <a:t>di ciò che era accaduto nei campi di sterminio. </a:t>
            </a:r>
          </a:p>
          <a:p>
            <a:pPr>
              <a:buNone/>
            </a:pPr>
            <a:endParaRPr lang="it-IT"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706090"/>
          </a:xfrm>
        </p:spPr>
        <p:txBody>
          <a:bodyPr>
            <a:normAutofit/>
          </a:bodyPr>
          <a:lstStyle/>
          <a:p>
            <a:pPr algn="r"/>
            <a:r>
              <a:rPr lang="it-IT" sz="3600" b="1" i="1" dirty="0">
                <a:solidFill>
                  <a:srgbClr val="FF0000"/>
                </a:solidFill>
                <a:latin typeface="Times New Roman" pitchFamily="18" charset="0"/>
                <a:cs typeface="Times New Roman" pitchFamily="18" charset="0"/>
              </a:rPr>
              <a:t>Sonderkommandos</a:t>
            </a:r>
            <a:endParaRPr lang="it-IT" sz="3600" b="1" dirty="0">
              <a:solidFill>
                <a:srgbClr val="FF0000"/>
              </a:solidFill>
              <a:latin typeface="Times New Roman" pitchFamily="18" charset="0"/>
              <a:cs typeface="Times New Roman" pitchFamily="18" charset="0"/>
            </a:endParaRPr>
          </a:p>
        </p:txBody>
      </p:sp>
      <p:sp>
        <p:nvSpPr>
          <p:cNvPr id="3" name="Segnaposto contenuto 2"/>
          <p:cNvSpPr>
            <a:spLocks noGrp="1"/>
          </p:cNvSpPr>
          <p:nvPr>
            <p:ph idx="1"/>
          </p:nvPr>
        </p:nvSpPr>
        <p:spPr>
          <a:xfrm>
            <a:off x="447040" y="1268760"/>
            <a:ext cx="8229600" cy="4878874"/>
          </a:xfrm>
        </p:spPr>
        <p:txBody>
          <a:bodyPr>
            <a:normAutofit lnSpcReduction="10000"/>
          </a:bodyPr>
          <a:lstStyle/>
          <a:p>
            <a:pPr marL="0" algn="just">
              <a:buNone/>
            </a:pPr>
            <a:r>
              <a:rPr lang="it-IT" sz="3200" b="1" i="1" dirty="0">
                <a:latin typeface="Times New Roman" pitchFamily="18" charset="0"/>
                <a:cs typeface="Times New Roman" pitchFamily="18" charset="0"/>
              </a:rPr>
              <a:t>Sonderkommandos</a:t>
            </a:r>
            <a:r>
              <a:rPr lang="it-IT" b="1" i="1" dirty="0">
                <a:latin typeface="Times New Roman" pitchFamily="18" charset="0"/>
                <a:cs typeface="Times New Roman" pitchFamily="18" charset="0"/>
              </a:rPr>
              <a:t>,</a:t>
            </a:r>
            <a:r>
              <a:rPr lang="it-IT" sz="3200" b="1" i="1" dirty="0">
                <a:latin typeface="Times New Roman" pitchFamily="18" charset="0"/>
                <a:cs typeface="Times New Roman" pitchFamily="18" charset="0"/>
              </a:rPr>
              <a:t> </a:t>
            </a:r>
            <a:r>
              <a:rPr lang="it-IT" sz="3200" dirty="0">
                <a:latin typeface="Times New Roman" pitchFamily="18" charset="0"/>
                <a:cs typeface="Times New Roman" pitchFamily="18" charset="0"/>
              </a:rPr>
              <a:t>“unità speciali”,</a:t>
            </a:r>
            <a:r>
              <a:rPr lang="it-IT" sz="3200" b="1" i="1" dirty="0">
                <a:latin typeface="Times New Roman" pitchFamily="18" charset="0"/>
                <a:cs typeface="Times New Roman" pitchFamily="18" charset="0"/>
              </a:rPr>
              <a:t> </a:t>
            </a:r>
            <a:r>
              <a:rPr lang="it-IT" sz="3200" dirty="0">
                <a:latin typeface="Times New Roman" pitchFamily="18" charset="0"/>
                <a:cs typeface="Times New Roman" pitchFamily="18" charset="0"/>
              </a:rPr>
              <a:t>erano gruppi di deportati, per la maggior parte di origine ebraica, obbligati a collaborare con le autorità naziste all'interno dei campi di sterminio. Essi dovevano </a:t>
            </a:r>
            <a:r>
              <a:rPr lang="it-IT" dirty="0">
                <a:latin typeface="Times New Roman" pitchFamily="18" charset="0"/>
                <a:cs typeface="Times New Roman" pitchFamily="18" charset="0"/>
              </a:rPr>
              <a:t>aiutare gli altri </a:t>
            </a:r>
            <a:r>
              <a:rPr lang="it-IT" sz="3200" dirty="0">
                <a:latin typeface="Times New Roman" pitchFamily="18" charset="0"/>
                <a:cs typeface="Times New Roman" pitchFamily="18" charset="0"/>
              </a:rPr>
              <a:t>ebrei deportati a svestirsi per accedere alle camere a gas, rimuovere i corpi dopo la </a:t>
            </a:r>
            <a:r>
              <a:rPr lang="it-IT" sz="3200" dirty="0" err="1">
                <a:latin typeface="Times New Roman" pitchFamily="18" charset="0"/>
                <a:cs typeface="Times New Roman" pitchFamily="18" charset="0"/>
              </a:rPr>
              <a:t>gassazione</a:t>
            </a:r>
            <a:r>
              <a:rPr lang="it-IT" sz="3200" dirty="0">
                <a:latin typeface="Times New Roman" pitchFamily="18" charset="0"/>
                <a:cs typeface="Times New Roman" pitchFamily="18" charset="0"/>
              </a:rPr>
              <a:t> e procedere alla cremazione dei cadaveri. </a:t>
            </a:r>
            <a:r>
              <a:rPr lang="it-IT" b="1" dirty="0">
                <a:latin typeface="Times New Roman" pitchFamily="18" charset="0"/>
                <a:cs typeface="Times New Roman" pitchFamily="18" charset="0"/>
              </a:rPr>
              <a:t>‟</a:t>
            </a:r>
            <a:r>
              <a:rPr lang="it-IT" sz="3200" b="1" dirty="0">
                <a:latin typeface="Times New Roman" pitchFamily="18" charset="0"/>
                <a:cs typeface="Times New Roman" pitchFamily="18" charset="0"/>
              </a:rPr>
              <a:t>Convivere con la morte” </a:t>
            </a:r>
            <a:r>
              <a:rPr lang="it-IT" sz="3200" dirty="0">
                <a:latin typeface="Times New Roman" pitchFamily="18" charset="0"/>
                <a:cs typeface="Times New Roman" pitchFamily="18" charset="0"/>
              </a:rPr>
              <a:t>rimandava di tre mesi la loro eliminazione.</a:t>
            </a:r>
          </a:p>
          <a:p>
            <a:endParaRPr lang="it-IT"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sz="4000" b="1" dirty="0">
                <a:solidFill>
                  <a:srgbClr val="FF0000"/>
                </a:solidFill>
                <a:latin typeface="Times New Roman" pitchFamily="18" charset="0"/>
                <a:cs typeface="Times New Roman" pitchFamily="18" charset="0"/>
              </a:rPr>
              <a:t>IL SONDERKOMMANDO </a:t>
            </a:r>
            <a:r>
              <a:rPr lang="it-IT" b="1" dirty="0">
                <a:solidFill>
                  <a:srgbClr val="FF0000"/>
                </a:solidFill>
                <a:latin typeface="Times New Roman" pitchFamily="18" charset="0"/>
                <a:cs typeface="Times New Roman" pitchFamily="18" charset="0"/>
              </a:rPr>
              <a:t/>
            </a:r>
            <a:br>
              <a:rPr lang="it-IT" b="1" dirty="0">
                <a:solidFill>
                  <a:srgbClr val="FF0000"/>
                </a:solidFill>
                <a:latin typeface="Times New Roman" pitchFamily="18" charset="0"/>
                <a:cs typeface="Times New Roman" pitchFamily="18" charset="0"/>
              </a:rPr>
            </a:br>
            <a:r>
              <a:rPr lang="it-IT" sz="4000" b="1" dirty="0">
                <a:solidFill>
                  <a:srgbClr val="FF0000"/>
                </a:solidFill>
                <a:latin typeface="Times New Roman" pitchFamily="18" charset="0"/>
                <a:cs typeface="Times New Roman" pitchFamily="18" charset="0"/>
              </a:rPr>
              <a:t>di Lily Brett</a:t>
            </a:r>
            <a:endParaRPr lang="it-IT" sz="4000" b="1" dirty="0"/>
          </a:p>
        </p:txBody>
      </p:sp>
      <p:sp>
        <p:nvSpPr>
          <p:cNvPr id="4" name="Segnaposto contenuto 3"/>
          <p:cNvSpPr>
            <a:spLocks noGrp="1"/>
          </p:cNvSpPr>
          <p:nvPr>
            <p:ph sz="half" idx="2"/>
          </p:nvPr>
        </p:nvSpPr>
        <p:spPr>
          <a:xfrm>
            <a:off x="457200" y="1628800"/>
            <a:ext cx="4040188" cy="4497363"/>
          </a:xfrm>
        </p:spPr>
        <p:txBody>
          <a:bodyPr>
            <a:normAutofit fontScale="92500" lnSpcReduction="20000"/>
          </a:bodyPr>
          <a:lstStyle/>
          <a:p>
            <a:pPr marL="0">
              <a:buNone/>
            </a:pPr>
            <a:r>
              <a:rPr lang="it-IT" dirty="0">
                <a:latin typeface="Times New Roman" pitchFamily="18" charset="0"/>
                <a:cs typeface="Times New Roman" pitchFamily="18" charset="0"/>
              </a:rPr>
              <a:t>Il Sonderkommando</a:t>
            </a:r>
            <a:br>
              <a:rPr lang="it-IT" dirty="0">
                <a:latin typeface="Times New Roman" pitchFamily="18" charset="0"/>
                <a:cs typeface="Times New Roman" pitchFamily="18" charset="0"/>
              </a:rPr>
            </a:br>
            <a:r>
              <a:rPr lang="it-IT" dirty="0">
                <a:latin typeface="Times New Roman" pitchFamily="18" charset="0"/>
                <a:cs typeface="Times New Roman" pitchFamily="18" charset="0"/>
              </a:rPr>
              <a:t>quei prigionieri</a:t>
            </a:r>
            <a:br>
              <a:rPr lang="it-IT" dirty="0">
                <a:latin typeface="Times New Roman" pitchFamily="18" charset="0"/>
                <a:cs typeface="Times New Roman" pitchFamily="18" charset="0"/>
              </a:rPr>
            </a:br>
            <a:r>
              <a:rPr lang="it-IT" dirty="0">
                <a:latin typeface="Times New Roman" pitchFamily="18" charset="0"/>
                <a:cs typeface="Times New Roman" pitchFamily="18" charset="0"/>
              </a:rPr>
              <a:t>noti come</a:t>
            </a:r>
            <a:br>
              <a:rPr lang="it-IT" dirty="0">
                <a:latin typeface="Times New Roman" pitchFamily="18" charset="0"/>
                <a:cs typeface="Times New Roman" pitchFamily="18" charset="0"/>
              </a:rPr>
            </a:br>
            <a:r>
              <a:rPr lang="it-IT" dirty="0">
                <a:latin typeface="Times New Roman" pitchFamily="18" charset="0"/>
                <a:cs typeface="Times New Roman" pitchFamily="18" charset="0"/>
              </a:rPr>
              <a:t>la Squadra della Morte</a:t>
            </a:r>
            <a:br>
              <a:rPr lang="it-IT" dirty="0">
                <a:latin typeface="Times New Roman" pitchFamily="18" charset="0"/>
                <a:cs typeface="Times New Roman" pitchFamily="18" charset="0"/>
              </a:rPr>
            </a:br>
            <a:r>
              <a:rPr lang="it-IT" dirty="0">
                <a:latin typeface="Times New Roman" pitchFamily="18" charset="0"/>
                <a:cs typeface="Times New Roman" pitchFamily="18" charset="0"/>
              </a:rPr>
              <a:t>non faceva </a:t>
            </a:r>
            <a:br>
              <a:rPr lang="it-IT" dirty="0">
                <a:latin typeface="Times New Roman" pitchFamily="18" charset="0"/>
                <a:cs typeface="Times New Roman" pitchFamily="18" charset="0"/>
              </a:rPr>
            </a:br>
            <a:r>
              <a:rPr lang="it-IT" dirty="0">
                <a:latin typeface="Times New Roman" pitchFamily="18" charset="0"/>
                <a:cs typeface="Times New Roman" pitchFamily="18" charset="0"/>
              </a:rPr>
              <a:t>che strascinarsi</a:t>
            </a:r>
            <a:br>
              <a:rPr lang="it-IT" dirty="0">
                <a:latin typeface="Times New Roman" pitchFamily="18" charset="0"/>
                <a:cs typeface="Times New Roman" pitchFamily="18" charset="0"/>
              </a:rPr>
            </a:br>
            <a:r>
              <a:rPr lang="it-IT" dirty="0">
                <a:latin typeface="Times New Roman" pitchFamily="18" charset="0"/>
                <a:cs typeface="Times New Roman" pitchFamily="18" charset="0"/>
              </a:rPr>
              <a:t>appresso la morte. </a:t>
            </a:r>
          </a:p>
          <a:p>
            <a:pPr marL="0">
              <a:buNone/>
            </a:pPr>
            <a:r>
              <a:rPr lang="it-IT" dirty="0">
                <a:latin typeface="Times New Roman" pitchFamily="18" charset="0"/>
                <a:cs typeface="Times New Roman" pitchFamily="18" charset="0"/>
              </a:rPr>
              <a:t>Riordinando e</a:t>
            </a:r>
            <a:br>
              <a:rPr lang="it-IT" dirty="0">
                <a:latin typeface="Times New Roman" pitchFamily="18" charset="0"/>
                <a:cs typeface="Times New Roman" pitchFamily="18" charset="0"/>
              </a:rPr>
            </a:br>
            <a:r>
              <a:rPr lang="it-IT" dirty="0">
                <a:latin typeface="Times New Roman" pitchFamily="18" charset="0"/>
                <a:cs typeface="Times New Roman" pitchFamily="18" charset="0"/>
              </a:rPr>
              <a:t>rimpacchettando le sue parti</a:t>
            </a:r>
          </a:p>
          <a:p>
            <a:pPr marL="0">
              <a:buNone/>
            </a:pPr>
            <a:r>
              <a:rPr lang="it-IT" dirty="0">
                <a:latin typeface="Times New Roman" pitchFamily="18" charset="0"/>
                <a:cs typeface="Times New Roman" pitchFamily="18" charset="0"/>
              </a:rPr>
              <a:t>spingevano</a:t>
            </a:r>
            <a:br>
              <a:rPr lang="it-IT" dirty="0">
                <a:latin typeface="Times New Roman" pitchFamily="18" charset="0"/>
                <a:cs typeface="Times New Roman" pitchFamily="18" charset="0"/>
              </a:rPr>
            </a:br>
            <a:r>
              <a:rPr lang="it-IT" dirty="0">
                <a:latin typeface="Times New Roman" pitchFamily="18" charset="0"/>
                <a:cs typeface="Times New Roman" pitchFamily="18" charset="0"/>
              </a:rPr>
              <a:t>le folle</a:t>
            </a:r>
            <a:br>
              <a:rPr lang="it-IT" dirty="0">
                <a:latin typeface="Times New Roman" pitchFamily="18" charset="0"/>
                <a:cs typeface="Times New Roman" pitchFamily="18" charset="0"/>
              </a:rPr>
            </a:br>
            <a:r>
              <a:rPr lang="it-IT" dirty="0">
                <a:latin typeface="Times New Roman" pitchFamily="18" charset="0"/>
                <a:cs typeface="Times New Roman" pitchFamily="18" charset="0"/>
              </a:rPr>
              <a:t>in branco</a:t>
            </a:r>
            <a:br>
              <a:rPr lang="it-IT" dirty="0">
                <a:latin typeface="Times New Roman" pitchFamily="18" charset="0"/>
                <a:cs typeface="Times New Roman" pitchFamily="18" charset="0"/>
              </a:rPr>
            </a:br>
            <a:r>
              <a:rPr lang="it-IT" dirty="0">
                <a:latin typeface="Times New Roman" pitchFamily="18" charset="0"/>
                <a:cs typeface="Times New Roman" pitchFamily="18" charset="0"/>
              </a:rPr>
              <a:t>nelle docce.</a:t>
            </a:r>
          </a:p>
          <a:p>
            <a:pPr marL="0">
              <a:buNone/>
            </a:pPr>
            <a:r>
              <a:rPr lang="it-IT" dirty="0">
                <a:latin typeface="Times New Roman" pitchFamily="18" charset="0"/>
                <a:cs typeface="Times New Roman" pitchFamily="18" charset="0"/>
              </a:rPr>
              <a:t>Le tiravano fuori</a:t>
            </a:r>
            <a:br>
              <a:rPr lang="it-IT" dirty="0">
                <a:latin typeface="Times New Roman" pitchFamily="18" charset="0"/>
                <a:cs typeface="Times New Roman" pitchFamily="18" charset="0"/>
              </a:rPr>
            </a:br>
            <a:r>
              <a:rPr lang="it-IT" dirty="0">
                <a:latin typeface="Times New Roman" pitchFamily="18" charset="0"/>
                <a:cs typeface="Times New Roman" pitchFamily="18" charset="0"/>
              </a:rPr>
              <a:t>gassate</a:t>
            </a:r>
          </a:p>
          <a:p>
            <a:endParaRPr lang="it-IT" dirty="0"/>
          </a:p>
        </p:txBody>
      </p:sp>
      <p:sp>
        <p:nvSpPr>
          <p:cNvPr id="6" name="Segnaposto contenuto 5"/>
          <p:cNvSpPr>
            <a:spLocks noGrp="1"/>
          </p:cNvSpPr>
          <p:nvPr>
            <p:ph sz="quarter" idx="4"/>
          </p:nvPr>
        </p:nvSpPr>
        <p:spPr>
          <a:xfrm>
            <a:off x="4645025" y="1700808"/>
            <a:ext cx="4041775" cy="4425355"/>
          </a:xfrm>
        </p:spPr>
        <p:txBody>
          <a:bodyPr>
            <a:normAutofit lnSpcReduction="10000"/>
          </a:bodyPr>
          <a:lstStyle/>
          <a:p>
            <a:pPr marL="0">
              <a:buNone/>
            </a:pPr>
            <a:r>
              <a:rPr lang="it-IT" dirty="0">
                <a:latin typeface="Times New Roman" pitchFamily="18" charset="0"/>
                <a:cs typeface="Times New Roman" pitchFamily="18" charset="0"/>
              </a:rPr>
              <a:t>le innaffiavano</a:t>
            </a:r>
            <a:br>
              <a:rPr lang="it-IT" dirty="0">
                <a:latin typeface="Times New Roman" pitchFamily="18" charset="0"/>
                <a:cs typeface="Times New Roman" pitchFamily="18" charset="0"/>
              </a:rPr>
            </a:br>
            <a:r>
              <a:rPr lang="it-IT" dirty="0">
                <a:latin typeface="Times New Roman" pitchFamily="18" charset="0"/>
                <a:cs typeface="Times New Roman" pitchFamily="18" charset="0"/>
              </a:rPr>
              <a:t>per toglier via</a:t>
            </a:r>
            <a:br>
              <a:rPr lang="it-IT" dirty="0">
                <a:latin typeface="Times New Roman" pitchFamily="18" charset="0"/>
                <a:cs typeface="Times New Roman" pitchFamily="18" charset="0"/>
              </a:rPr>
            </a:br>
            <a:r>
              <a:rPr lang="it-IT" dirty="0">
                <a:latin typeface="Times New Roman" pitchFamily="18" charset="0"/>
                <a:cs typeface="Times New Roman" pitchFamily="18" charset="0"/>
              </a:rPr>
              <a:t>gli escrementi,</a:t>
            </a:r>
          </a:p>
          <a:p>
            <a:pPr marL="0">
              <a:buNone/>
            </a:pPr>
            <a:r>
              <a:rPr lang="it-IT" dirty="0">
                <a:latin typeface="Times New Roman" pitchFamily="18" charset="0"/>
                <a:cs typeface="Times New Roman" pitchFamily="18" charset="0"/>
              </a:rPr>
              <a:t>agganciavano </a:t>
            </a:r>
            <a:br>
              <a:rPr lang="it-IT" dirty="0">
                <a:latin typeface="Times New Roman" pitchFamily="18" charset="0"/>
                <a:cs typeface="Times New Roman" pitchFamily="18" charset="0"/>
              </a:rPr>
            </a:br>
            <a:r>
              <a:rPr lang="it-IT" dirty="0">
                <a:latin typeface="Times New Roman" pitchFamily="18" charset="0"/>
                <a:cs typeface="Times New Roman" pitchFamily="18" charset="0"/>
              </a:rPr>
              <a:t>i corpi scivolosi</a:t>
            </a:r>
            <a:br>
              <a:rPr lang="it-IT" dirty="0">
                <a:latin typeface="Times New Roman" pitchFamily="18" charset="0"/>
                <a:cs typeface="Times New Roman" pitchFamily="18" charset="0"/>
              </a:rPr>
            </a:br>
            <a:r>
              <a:rPr lang="it-IT" dirty="0">
                <a:latin typeface="Times New Roman" pitchFamily="18" charset="0"/>
                <a:cs typeface="Times New Roman" pitchFamily="18" charset="0"/>
              </a:rPr>
              <a:t>con</a:t>
            </a:r>
            <a:br>
              <a:rPr lang="it-IT" dirty="0">
                <a:latin typeface="Times New Roman" pitchFamily="18" charset="0"/>
                <a:cs typeface="Times New Roman" pitchFamily="18" charset="0"/>
              </a:rPr>
            </a:br>
            <a:r>
              <a:rPr lang="it-IT" dirty="0">
                <a:latin typeface="Times New Roman" pitchFamily="18" charset="0"/>
                <a:cs typeface="Times New Roman" pitchFamily="18" charset="0"/>
              </a:rPr>
              <a:t>cinghie attorno ai polsi</a:t>
            </a:r>
          </a:p>
          <a:p>
            <a:pPr marL="0">
              <a:buNone/>
            </a:pPr>
            <a:r>
              <a:rPr lang="it-IT" dirty="0">
                <a:latin typeface="Times New Roman" pitchFamily="18" charset="0"/>
                <a:cs typeface="Times New Roman" pitchFamily="18" charset="0"/>
              </a:rPr>
              <a:t>e li stipavano</a:t>
            </a:r>
          </a:p>
          <a:p>
            <a:pPr marL="0">
              <a:buNone/>
            </a:pPr>
            <a:r>
              <a:rPr lang="it-IT" dirty="0">
                <a:latin typeface="Times New Roman" pitchFamily="18" charset="0"/>
                <a:cs typeface="Times New Roman" pitchFamily="18" charset="0"/>
              </a:rPr>
              <a:t>dentro ai</a:t>
            </a:r>
            <a:br>
              <a:rPr lang="it-IT" dirty="0">
                <a:latin typeface="Times New Roman" pitchFamily="18" charset="0"/>
                <a:cs typeface="Times New Roman" pitchFamily="18" charset="0"/>
              </a:rPr>
            </a:br>
            <a:r>
              <a:rPr lang="it-IT" dirty="0">
                <a:latin typeface="Times New Roman" pitchFamily="18" charset="0"/>
                <a:cs typeface="Times New Roman" pitchFamily="18" charset="0"/>
              </a:rPr>
              <a:t>montacarichi</a:t>
            </a:r>
          </a:p>
          <a:p>
            <a:pPr marL="0">
              <a:buNone/>
            </a:pPr>
            <a:r>
              <a:rPr lang="it-IT" dirty="0">
                <a:latin typeface="Times New Roman" pitchFamily="18" charset="0"/>
                <a:cs typeface="Times New Roman" pitchFamily="18" charset="0"/>
              </a:rPr>
              <a:t>che salivano</a:t>
            </a:r>
            <a:br>
              <a:rPr lang="it-IT" dirty="0">
                <a:latin typeface="Times New Roman" pitchFamily="18" charset="0"/>
                <a:cs typeface="Times New Roman" pitchFamily="18" charset="0"/>
              </a:rPr>
            </a:br>
            <a:r>
              <a:rPr lang="it-IT" dirty="0">
                <a:latin typeface="Times New Roman" pitchFamily="18" charset="0"/>
                <a:cs typeface="Times New Roman" pitchFamily="18" charset="0"/>
              </a:rPr>
              <a:t>ai forni.</a:t>
            </a:r>
          </a:p>
          <a:p>
            <a:endParaRPr lang="it-IT" dirty="0"/>
          </a:p>
        </p:txBody>
      </p:sp>
    </p:spTree>
    <p:extLst>
      <p:ext uri="{BB962C8B-B14F-4D97-AF65-F5344CB8AC3E}">
        <p14:creationId xmlns:p14="http://schemas.microsoft.com/office/powerpoint/2010/main" val="25522391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357158" y="571480"/>
            <a:ext cx="7886700" cy="5605484"/>
          </a:xfrm>
        </p:spPr>
        <p:txBody>
          <a:bodyPr>
            <a:noAutofit/>
          </a:bodyPr>
          <a:lstStyle/>
          <a:p>
            <a:pPr marL="0" lvl="0" indent="0" algn="just">
              <a:lnSpc>
                <a:spcPct val="107000"/>
              </a:lnSpc>
              <a:spcBef>
                <a:spcPts val="0"/>
              </a:spcBef>
              <a:buNone/>
            </a:pPr>
            <a:r>
              <a:rPr lang="it-IT"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Nel maggio del 1945 poco più di 90 uomini appartenuti al Sonderkommando di Birkenau erano sopravvissuti, essi poterono fornire testimonianze importanti alle Commissioni d’inchiesta costituitesi per i Processi del dopoguerra. </a:t>
            </a:r>
          </a:p>
          <a:p>
            <a:pPr marL="0" lvl="0" indent="0" algn="just">
              <a:lnSpc>
                <a:spcPct val="107000"/>
              </a:lnSpc>
              <a:spcBef>
                <a:spcPts val="0"/>
              </a:spcBef>
              <a:buNone/>
            </a:pPr>
            <a:r>
              <a:rPr lang="it-IT"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Tra i Sonderkommandos sopravvissuti vi erano: </a:t>
            </a:r>
            <a:r>
              <a:rPr lang="it-IT" sz="28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David </a:t>
            </a:r>
            <a:r>
              <a:rPr lang="it-IT" sz="280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Olère</a:t>
            </a:r>
            <a:r>
              <a:rPr lang="it-IT"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pittore che, tornato dal campo di sterminio, non smise mai di testimoniare con disegni e quadri l’orrore di quegli anni e </a:t>
            </a:r>
            <a:r>
              <a:rPr lang="it-IT" sz="28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Shlomo Venezia</a:t>
            </a:r>
            <a:r>
              <a:rPr lang="it-IT"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autore di </a:t>
            </a:r>
            <a:r>
              <a:rPr lang="it-IT" sz="2800"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“Sonderkommando Auschwitz”</a:t>
            </a:r>
            <a:r>
              <a:rPr lang="it-IT"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a:t>
            </a:r>
          </a:p>
          <a:p>
            <a:pPr marL="0" indent="0" algn="just">
              <a:lnSpc>
                <a:spcPct val="100000"/>
              </a:lnSpc>
              <a:spcBef>
                <a:spcPts val="0"/>
              </a:spcBef>
              <a:buNone/>
            </a:pPr>
            <a:endParaRPr lang="it-IT" sz="2800" dirty="0">
              <a:latin typeface="Calibri" pitchFamily="34" charset="0"/>
            </a:endParaRPr>
          </a:p>
        </p:txBody>
      </p:sp>
    </p:spTree>
    <p:extLst>
      <p:ext uri="{BB962C8B-B14F-4D97-AF65-F5344CB8AC3E}">
        <p14:creationId xmlns:p14="http://schemas.microsoft.com/office/powerpoint/2010/main" val="39857757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792288" y="4929198"/>
            <a:ext cx="5486400" cy="438140"/>
          </a:xfrm>
        </p:spPr>
        <p:txBody>
          <a:bodyPr>
            <a:normAutofit fontScale="90000"/>
          </a:bodyPr>
          <a:lstStyle/>
          <a:p>
            <a:r>
              <a:rPr lang="it-IT" sz="2400" dirty="0">
                <a:latin typeface="Times New Roman" panose="02020603050405020304" pitchFamily="18" charset="0"/>
                <a:cs typeface="Times New Roman" panose="02020603050405020304" pitchFamily="18" charset="0"/>
              </a:rPr>
              <a:t>La svestizione e l’avvio alle camere a gas</a:t>
            </a:r>
          </a:p>
        </p:txBody>
      </p:sp>
      <p:sp>
        <p:nvSpPr>
          <p:cNvPr id="4" name="Segnaposto testo 3"/>
          <p:cNvSpPr>
            <a:spLocks noGrp="1"/>
          </p:cNvSpPr>
          <p:nvPr>
            <p:ph type="body" sz="half" idx="2"/>
          </p:nvPr>
        </p:nvSpPr>
        <p:spPr/>
        <p:txBody>
          <a:bodyPr/>
          <a:lstStyle/>
          <a:p>
            <a:pPr algn="r"/>
            <a:r>
              <a:rPr lang="it-IT" sz="4400" dirty="0">
                <a:solidFill>
                  <a:srgbClr val="FF0000"/>
                </a:solidFill>
              </a:rPr>
              <a:t>David </a:t>
            </a:r>
            <a:r>
              <a:rPr lang="it-IT" sz="4400" dirty="0" err="1">
                <a:solidFill>
                  <a:srgbClr val="FF0000"/>
                </a:solidFill>
              </a:rPr>
              <a:t>Olère</a:t>
            </a:r>
            <a:endParaRPr lang="it-IT" sz="4400" dirty="0"/>
          </a:p>
          <a:p>
            <a:endParaRPr lang="it-IT" dirty="0"/>
          </a:p>
        </p:txBody>
      </p:sp>
      <p:pic>
        <p:nvPicPr>
          <p:cNvPr id="5" name="Picture 2" descr="http://i3.photobucket.com/albums/y94/Rodoh_Hans/Olere17.jpg"/>
          <p:cNvPicPr>
            <a:picLocks noGrp="1" noChangeAspect="1" noChangeArrowheads="1"/>
          </p:cNvPicPr>
          <p:nvPr>
            <p:ph type="pic" idx="1"/>
          </p:nvPr>
        </p:nvPicPr>
        <p:blipFill>
          <a:blip r:embed="rId2" cstate="print"/>
          <a:srcRect l="1429" r="1429"/>
          <a:stretch>
            <a:fillRect/>
          </a:stretch>
        </p:blipFill>
        <p:spPr bwMode="auto">
          <a:xfrm>
            <a:off x="928662" y="571480"/>
            <a:ext cx="7643866" cy="4429156"/>
          </a:xfrm>
          <a:prstGeom prst="rect">
            <a:avLst/>
          </a:prstGeom>
          <a:noFill/>
        </p:spPr>
      </p:pic>
    </p:spTree>
    <p:extLst>
      <p:ext uri="{BB962C8B-B14F-4D97-AF65-F5344CB8AC3E}">
        <p14:creationId xmlns:p14="http://schemas.microsoft.com/office/powerpoint/2010/main" val="27639787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475656" y="4929198"/>
            <a:ext cx="6048672" cy="438140"/>
          </a:xfrm>
        </p:spPr>
        <p:txBody>
          <a:bodyPr>
            <a:noAutofit/>
          </a:bodyPr>
          <a:lstStyle/>
          <a:p>
            <a:r>
              <a:rPr lang="it-IT" sz="2400" dirty="0">
                <a:latin typeface="Times New Roman" panose="02020603050405020304" pitchFamily="18" charset="0"/>
                <a:cs typeface="Times New Roman" panose="02020603050405020304" pitchFamily="18" charset="0"/>
              </a:rPr>
              <a:t>La rimozione dei cadaveri dalle camere a gas</a:t>
            </a:r>
          </a:p>
        </p:txBody>
      </p:sp>
      <p:sp>
        <p:nvSpPr>
          <p:cNvPr id="4" name="Segnaposto testo 3"/>
          <p:cNvSpPr>
            <a:spLocks noGrp="1"/>
          </p:cNvSpPr>
          <p:nvPr>
            <p:ph type="body" sz="half" idx="2"/>
          </p:nvPr>
        </p:nvSpPr>
        <p:spPr/>
        <p:txBody>
          <a:bodyPr/>
          <a:lstStyle/>
          <a:p>
            <a:pPr algn="r"/>
            <a:r>
              <a:rPr lang="it-IT" sz="4400" dirty="0">
                <a:solidFill>
                  <a:srgbClr val="FF0000"/>
                </a:solidFill>
              </a:rPr>
              <a:t>David </a:t>
            </a:r>
            <a:r>
              <a:rPr lang="it-IT" sz="4400" dirty="0" err="1">
                <a:solidFill>
                  <a:srgbClr val="FF0000"/>
                </a:solidFill>
              </a:rPr>
              <a:t>Olère</a:t>
            </a:r>
            <a:endParaRPr lang="it-IT" sz="4400" dirty="0"/>
          </a:p>
          <a:p>
            <a:endParaRPr lang="it-IT" dirty="0"/>
          </a:p>
        </p:txBody>
      </p:sp>
      <p:pic>
        <p:nvPicPr>
          <p:cNvPr id="5" name="Picture 8" descr="Risultati immagini per sonderkommando  immagini"/>
          <p:cNvPicPr>
            <a:picLocks noGrp="1" noChangeAspect="1" noChangeArrowheads="1"/>
          </p:cNvPicPr>
          <p:nvPr>
            <p:ph type="pic" idx="1"/>
          </p:nvPr>
        </p:nvPicPr>
        <p:blipFill>
          <a:blip r:embed="rId2" cstate="print"/>
          <a:srcRect l="3234" r="3234"/>
          <a:stretch>
            <a:fillRect/>
          </a:stretch>
        </p:blipFill>
        <p:spPr bwMode="auto">
          <a:xfrm>
            <a:off x="1000100" y="676280"/>
            <a:ext cx="7500990" cy="4181480"/>
          </a:xfrm>
          <a:prstGeom prst="rect">
            <a:avLst/>
          </a:prstGeom>
          <a:noFill/>
        </p:spPr>
      </p:pic>
    </p:spTree>
    <p:extLst>
      <p:ext uri="{BB962C8B-B14F-4D97-AF65-F5344CB8AC3E}">
        <p14:creationId xmlns:p14="http://schemas.microsoft.com/office/powerpoint/2010/main" val="14759042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792288" y="4929198"/>
            <a:ext cx="5486400" cy="438140"/>
          </a:xfrm>
        </p:spPr>
        <p:txBody>
          <a:bodyPr>
            <a:normAutofit fontScale="90000"/>
          </a:bodyPr>
          <a:lstStyle/>
          <a:p>
            <a:r>
              <a:rPr lang="it-IT" sz="2400" dirty="0">
                <a:latin typeface="Times New Roman" panose="02020603050405020304" pitchFamily="18" charset="0"/>
                <a:cs typeface="Times New Roman" panose="02020603050405020304" pitchFamily="18" charset="0"/>
              </a:rPr>
              <a:t>La cremazione</a:t>
            </a:r>
          </a:p>
        </p:txBody>
      </p:sp>
      <p:sp>
        <p:nvSpPr>
          <p:cNvPr id="4" name="Segnaposto testo 3"/>
          <p:cNvSpPr>
            <a:spLocks noGrp="1"/>
          </p:cNvSpPr>
          <p:nvPr>
            <p:ph type="body" sz="half" idx="2"/>
          </p:nvPr>
        </p:nvSpPr>
        <p:spPr/>
        <p:txBody>
          <a:bodyPr/>
          <a:lstStyle/>
          <a:p>
            <a:pPr algn="r"/>
            <a:r>
              <a:rPr lang="it-IT" sz="4400" dirty="0">
                <a:solidFill>
                  <a:srgbClr val="FF0000"/>
                </a:solidFill>
              </a:rPr>
              <a:t>David </a:t>
            </a:r>
            <a:r>
              <a:rPr lang="it-IT" sz="4400" dirty="0" err="1">
                <a:solidFill>
                  <a:srgbClr val="FF0000"/>
                </a:solidFill>
              </a:rPr>
              <a:t>Olère</a:t>
            </a:r>
            <a:endParaRPr lang="it-IT" sz="4400" dirty="0"/>
          </a:p>
          <a:p>
            <a:endParaRPr lang="it-IT" dirty="0"/>
          </a:p>
        </p:txBody>
      </p:sp>
      <p:pic>
        <p:nvPicPr>
          <p:cNvPr id="6" name="Picture 20" descr="http://www.infocenters.co.il/gfh/multimedia/Photos/Idea/29209.jpg"/>
          <p:cNvPicPr>
            <a:picLocks noGrp="1" noChangeAspect="1" noChangeArrowheads="1"/>
          </p:cNvPicPr>
          <p:nvPr>
            <p:ph type="pic" idx="1"/>
          </p:nvPr>
        </p:nvPicPr>
        <p:blipFill>
          <a:blip r:embed="rId2" cstate="print"/>
          <a:srcRect l="6626" r="6626"/>
          <a:stretch>
            <a:fillRect/>
          </a:stretch>
        </p:blipFill>
        <p:spPr bwMode="auto">
          <a:xfrm>
            <a:off x="714348" y="612774"/>
            <a:ext cx="7715304" cy="4244985"/>
          </a:xfrm>
          <a:prstGeom prst="rect">
            <a:avLst/>
          </a:prstGeom>
          <a:noFill/>
        </p:spPr>
      </p:pic>
    </p:spTree>
    <p:extLst>
      <p:ext uri="{BB962C8B-B14F-4D97-AF65-F5344CB8AC3E}">
        <p14:creationId xmlns:p14="http://schemas.microsoft.com/office/powerpoint/2010/main" val="32974167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a:xfrm>
            <a:off x="457200" y="274638"/>
            <a:ext cx="8229600" cy="706090"/>
          </a:xfrm>
        </p:spPr>
        <p:txBody>
          <a:bodyPr>
            <a:normAutofit/>
          </a:bodyPr>
          <a:lstStyle/>
          <a:p>
            <a:pPr algn="r"/>
            <a:r>
              <a:rPr lang="it-IT" sz="3600" b="1" i="1" dirty="0">
                <a:solidFill>
                  <a:srgbClr val="FF0000"/>
                </a:solidFill>
                <a:effectLst/>
                <a:latin typeface="Times New Roman" panose="02020603050405020304" pitchFamily="18" charset="0"/>
                <a:cs typeface="Times New Roman" panose="02020603050405020304" pitchFamily="18" charset="0"/>
              </a:rPr>
              <a:t>Shlomo Venezia </a:t>
            </a:r>
            <a:r>
              <a:rPr lang="it-IT" sz="2800" i="1" dirty="0">
                <a:solidFill>
                  <a:srgbClr val="FF0000"/>
                </a:solidFill>
                <a:effectLst/>
              </a:rPr>
              <a:t>(1923-2012)</a:t>
            </a:r>
          </a:p>
        </p:txBody>
      </p:sp>
      <p:sp>
        <p:nvSpPr>
          <p:cNvPr id="2" name="Segnaposto contenuto 1"/>
          <p:cNvSpPr>
            <a:spLocks noGrp="1"/>
          </p:cNvSpPr>
          <p:nvPr>
            <p:ph idx="1"/>
          </p:nvPr>
        </p:nvSpPr>
        <p:spPr>
          <a:xfrm>
            <a:off x="457200" y="1052736"/>
            <a:ext cx="8229600" cy="4954555"/>
          </a:xfrm>
        </p:spPr>
        <p:txBody>
          <a:bodyPr>
            <a:noAutofit/>
          </a:bodyPr>
          <a:lstStyle/>
          <a:p>
            <a:pPr marL="109728" indent="0" algn="just">
              <a:buNone/>
            </a:pPr>
            <a:r>
              <a:rPr lang="it-IT" sz="2600" dirty="0">
                <a:latin typeface="Times New Roman" panose="02020603050405020304" pitchFamily="18" charset="0"/>
                <a:cs typeface="Times New Roman" panose="02020603050405020304" pitchFamily="18" charset="0"/>
              </a:rPr>
              <a:t>Shlomo Venezia nasce a Salonicco nel 1923, cittadino italiano di origine ebraica, appartiene ad un’umile famiglia che vive nel quartiere ebraico di Salonicco. Perde il padre all’età di dodici anni. Con l'occupazione tedesca della Grecia, agli ebrei italiani viene offerta la possibilità di tornare in patria o trasferirsi ad Atene. Shlomo sceglie di andare ad Atene; rinchiuso con un pretesto dai nazisti in una sinagoga, subisce la deportazione. Ad Auschwitz  viene separato dalla madre e da due sorelle inviate alle camere a gas. Durante la prigionia è obbligato a lavorare tra i </a:t>
            </a:r>
            <a:r>
              <a:rPr lang="it-IT" sz="2600" dirty="0" err="1">
                <a:latin typeface="Times New Roman" panose="02020603050405020304" pitchFamily="18" charset="0"/>
                <a:cs typeface="Times New Roman" panose="02020603050405020304" pitchFamily="18" charset="0"/>
              </a:rPr>
              <a:t>sonderkommandos</a:t>
            </a:r>
            <a:r>
              <a:rPr lang="it-IT" sz="2600" dirty="0">
                <a:latin typeface="Times New Roman" panose="02020603050405020304" pitchFamily="18" charset="0"/>
                <a:cs typeface="Times New Roman" panose="02020603050405020304" pitchFamily="18" charset="0"/>
              </a:rPr>
              <a:t>. </a:t>
            </a:r>
            <a:r>
              <a:rPr lang="it-IT" sz="2600" b="1" dirty="0">
                <a:latin typeface="Times New Roman" panose="02020603050405020304" pitchFamily="18" charset="0"/>
                <a:cs typeface="Times New Roman" panose="02020603050405020304" pitchFamily="18" charset="0"/>
              </a:rPr>
              <a:t>Le sue memorie sono pubblicate, nell'ottobre 2007, col titolo </a:t>
            </a:r>
            <a:r>
              <a:rPr lang="it-IT" sz="2600" b="1" i="1" dirty="0">
                <a:latin typeface="Times New Roman" panose="02020603050405020304" pitchFamily="18" charset="0"/>
                <a:cs typeface="Times New Roman" panose="02020603050405020304" pitchFamily="18" charset="0"/>
              </a:rPr>
              <a:t>Sonderkommando Auschwitz</a:t>
            </a:r>
            <a:r>
              <a:rPr lang="it-IT" sz="2600" b="1" dirty="0">
                <a:latin typeface="Times New Roman" panose="02020603050405020304" pitchFamily="18" charset="0"/>
                <a:cs typeface="Times New Roman" panose="02020603050405020304" pitchFamily="18" charset="0"/>
              </a:rPr>
              <a:t>. </a:t>
            </a:r>
            <a:endParaRPr lang="it-IT" sz="2600" b="1"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pPr algn="r"/>
            <a:r>
              <a:rPr lang="it-IT" sz="2400" b="1" dirty="0">
                <a:solidFill>
                  <a:srgbClr val="FF0000"/>
                </a:solidFill>
                <a:latin typeface="Times New Roman" pitchFamily="18" charset="0"/>
                <a:cs typeface="Times New Roman" pitchFamily="18" charset="0"/>
              </a:rPr>
              <a:t>Giorno della memoria</a:t>
            </a:r>
            <a:br>
              <a:rPr lang="it-IT" sz="2400" b="1" dirty="0">
                <a:solidFill>
                  <a:srgbClr val="FF0000"/>
                </a:solidFill>
                <a:latin typeface="Times New Roman" pitchFamily="18" charset="0"/>
                <a:cs typeface="Times New Roman" pitchFamily="18" charset="0"/>
              </a:rPr>
            </a:br>
            <a:r>
              <a:rPr lang="it-IT" sz="2400" b="1" dirty="0">
                <a:solidFill>
                  <a:srgbClr val="FF0000"/>
                </a:solidFill>
                <a:latin typeface="Times New Roman" pitchFamily="18" charset="0"/>
                <a:cs typeface="Times New Roman" pitchFamily="18" charset="0"/>
              </a:rPr>
              <a:t>Risoluzione dell’ONU 60/7 del 1º novembre 2005</a:t>
            </a:r>
            <a:endParaRPr lang="it-IT" sz="2400" dirty="0">
              <a:solidFill>
                <a:srgbClr val="FF0000"/>
              </a:solidFill>
            </a:endParaRPr>
          </a:p>
        </p:txBody>
      </p:sp>
      <p:sp>
        <p:nvSpPr>
          <p:cNvPr id="3" name="Segnaposto contenuto 2"/>
          <p:cNvSpPr>
            <a:spLocks noGrp="1"/>
          </p:cNvSpPr>
          <p:nvPr>
            <p:ph idx="1"/>
          </p:nvPr>
        </p:nvSpPr>
        <p:spPr/>
        <p:txBody>
          <a:bodyPr>
            <a:normAutofit fontScale="92500"/>
          </a:bodyPr>
          <a:lstStyle/>
          <a:p>
            <a:pPr marL="0" indent="0" algn="just">
              <a:spcBef>
                <a:spcPts val="0"/>
              </a:spcBef>
              <a:buNone/>
            </a:pPr>
            <a:r>
              <a:rPr lang="it-IT" sz="3000" dirty="0">
                <a:latin typeface="Times New Roman" pitchFamily="18" charset="0"/>
                <a:cs typeface="Times New Roman" pitchFamily="18" charset="0"/>
              </a:rPr>
              <a:t>Il </a:t>
            </a:r>
            <a:r>
              <a:rPr lang="it-IT" sz="3000" b="1" dirty="0">
                <a:latin typeface="Times New Roman" pitchFamily="18" charset="0"/>
                <a:cs typeface="Times New Roman" pitchFamily="18" charset="0"/>
              </a:rPr>
              <a:t>Giorno della Memoria </a:t>
            </a:r>
            <a:r>
              <a:rPr lang="it-IT" sz="3000" dirty="0">
                <a:latin typeface="Times New Roman" pitchFamily="18" charset="0"/>
                <a:cs typeface="Times New Roman" pitchFamily="18" charset="0"/>
              </a:rPr>
              <a:t>è una ricorrenza internazionale celebrata il 27 gennaio di ogni anno:</a:t>
            </a:r>
          </a:p>
          <a:p>
            <a:pPr algn="just">
              <a:spcBef>
                <a:spcPts val="0"/>
              </a:spcBef>
            </a:pPr>
            <a:r>
              <a:rPr lang="it-IT" sz="3000" dirty="0">
                <a:latin typeface="Times New Roman" pitchFamily="18" charset="0"/>
                <a:cs typeface="Times New Roman" pitchFamily="18" charset="0"/>
              </a:rPr>
              <a:t>in commemorazione delle vittime del nazismo</a:t>
            </a:r>
          </a:p>
          <a:p>
            <a:pPr algn="just">
              <a:spcBef>
                <a:spcPts val="0"/>
              </a:spcBef>
            </a:pPr>
            <a:r>
              <a:rPr lang="it-IT" sz="3000" dirty="0">
                <a:latin typeface="Times New Roman" pitchFamily="18" charset="0"/>
                <a:cs typeface="Times New Roman" pitchFamily="18" charset="0"/>
              </a:rPr>
              <a:t>in onore di coloro che, “Giusti tra le nazioni”, a rischio della propria vita, hanno protetto i perseguitati. </a:t>
            </a:r>
          </a:p>
          <a:p>
            <a:pPr marL="0" indent="0" algn="just">
              <a:spcBef>
                <a:spcPts val="0"/>
              </a:spcBef>
              <a:buNone/>
            </a:pPr>
            <a:r>
              <a:rPr lang="it-IT" sz="3000" dirty="0">
                <a:latin typeface="Times New Roman" pitchFamily="18" charset="0"/>
                <a:cs typeface="Times New Roman" pitchFamily="18" charset="0"/>
              </a:rPr>
              <a:t>In questo giorno si ricorda la </a:t>
            </a:r>
            <a:r>
              <a:rPr lang="it-IT" sz="3000" b="1" dirty="0">
                <a:latin typeface="Times New Roman" pitchFamily="18" charset="0"/>
                <a:cs typeface="Times New Roman" pitchFamily="18" charset="0"/>
              </a:rPr>
              <a:t>liberazione del campo di concentramento di Auschwitz</a:t>
            </a:r>
            <a:r>
              <a:rPr lang="it-IT" sz="3000" dirty="0">
                <a:latin typeface="Times New Roman" pitchFamily="18" charset="0"/>
                <a:cs typeface="Times New Roman" pitchFamily="18" charset="0"/>
              </a:rPr>
              <a:t>, avvenuta il </a:t>
            </a:r>
            <a:r>
              <a:rPr lang="it-IT" sz="3000" b="1" dirty="0">
                <a:latin typeface="Times New Roman" pitchFamily="18" charset="0"/>
                <a:cs typeface="Times New Roman" pitchFamily="18" charset="0"/>
              </a:rPr>
              <a:t>27 gennaio 1945 </a:t>
            </a:r>
            <a:r>
              <a:rPr lang="it-IT" sz="3000" dirty="0">
                <a:latin typeface="Times New Roman" pitchFamily="18" charset="0"/>
                <a:cs typeface="Times New Roman" pitchFamily="18" charset="0"/>
              </a:rPr>
              <a:t>ad opera delle truppe sovietiche dell’Armata Rossa nel corso dell'offensiva in direzione di Berlino. </a:t>
            </a:r>
          </a:p>
          <a:p>
            <a:pPr marL="0" indent="0">
              <a:buNone/>
            </a:pPr>
            <a:endParaRPr lang="it-IT" dirty="0"/>
          </a:p>
        </p:txBody>
      </p:sp>
    </p:spTree>
    <p:extLst>
      <p:ext uri="{BB962C8B-B14F-4D97-AF65-F5344CB8AC3E}">
        <p14:creationId xmlns:p14="http://schemas.microsoft.com/office/powerpoint/2010/main" val="18851093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a:xfrm>
            <a:off x="457200" y="313246"/>
            <a:ext cx="8229600" cy="739490"/>
          </a:xfrm>
        </p:spPr>
        <p:txBody>
          <a:bodyPr>
            <a:normAutofit/>
          </a:bodyPr>
          <a:lstStyle/>
          <a:p>
            <a:pPr algn="r"/>
            <a:r>
              <a:rPr lang="it-IT" sz="1800" dirty="0">
                <a:solidFill>
                  <a:srgbClr val="FF0000"/>
                </a:solidFill>
              </a:rPr>
              <a:t> </a:t>
            </a:r>
            <a:r>
              <a:rPr lang="it-IT" sz="1800" i="1" dirty="0">
                <a:solidFill>
                  <a:srgbClr val="FF0000"/>
                </a:solidFill>
                <a:latin typeface="Times New Roman" panose="02020603050405020304" pitchFamily="18" charset="0"/>
                <a:cs typeface="Times New Roman" panose="02020603050405020304" pitchFamily="18" charset="0"/>
              </a:rPr>
              <a:t>La memoria come impegno.</a:t>
            </a:r>
          </a:p>
        </p:txBody>
      </p:sp>
      <p:sp>
        <p:nvSpPr>
          <p:cNvPr id="2" name="Segnaposto contenuto 1"/>
          <p:cNvSpPr>
            <a:spLocks noGrp="1"/>
          </p:cNvSpPr>
          <p:nvPr>
            <p:ph idx="1"/>
          </p:nvPr>
        </p:nvSpPr>
        <p:spPr>
          <a:xfrm>
            <a:off x="357158" y="1052736"/>
            <a:ext cx="8229600" cy="5040559"/>
          </a:xfrm>
        </p:spPr>
        <p:txBody>
          <a:bodyPr>
            <a:normAutofit fontScale="25000" lnSpcReduction="20000"/>
          </a:bodyPr>
          <a:lstStyle/>
          <a:p>
            <a:pPr marL="109728" indent="0" algn="just">
              <a:buNone/>
            </a:pPr>
            <a:endParaRPr lang="it-IT" sz="2800" dirty="0">
              <a:solidFill>
                <a:prstClr val="black"/>
              </a:solidFill>
            </a:endParaRPr>
          </a:p>
          <a:p>
            <a:pPr marL="109728" indent="0" algn="just">
              <a:lnSpc>
                <a:spcPct val="120000"/>
              </a:lnSpc>
              <a:spcBef>
                <a:spcPts val="0"/>
              </a:spcBef>
              <a:buNone/>
            </a:pPr>
            <a:r>
              <a:rPr lang="it-IT" sz="11200" dirty="0">
                <a:solidFill>
                  <a:prstClr val="black"/>
                </a:solidFill>
                <a:latin typeface="Times New Roman" panose="02020603050405020304" pitchFamily="18" charset="0"/>
                <a:cs typeface="Times New Roman" panose="02020603050405020304" pitchFamily="18" charset="0"/>
              </a:rPr>
              <a:t>«</a:t>
            </a:r>
            <a:r>
              <a:rPr lang="it-IT" sz="11200" i="1" dirty="0">
                <a:solidFill>
                  <a:prstClr val="black"/>
                </a:solidFill>
                <a:latin typeface="Times New Roman" panose="02020603050405020304" pitchFamily="18" charset="0"/>
                <a:cs typeface="Times New Roman" panose="02020603050405020304" pitchFamily="18" charset="0"/>
              </a:rPr>
              <a:t>Solo nel 1992, quarantasette anni dopo la mia liberazione, ho ricominciato a parlare. (…) </a:t>
            </a:r>
            <a:r>
              <a:rPr lang="it-IT" sz="11200" i="1" dirty="0">
                <a:latin typeface="Times New Roman" panose="02020603050405020304" pitchFamily="18" charset="0"/>
                <a:cs typeface="Times New Roman" panose="02020603050405020304" pitchFamily="18" charset="0"/>
              </a:rPr>
              <a:t>Mi dà conforto sapere che non parlo nel vuoto, perché testimoniare rappresenta un enorme sacrificio. Riporta in vita una sofferenza lancinante che non mi lascia mai. Tutto va bene e, d’un tratto, mi sento disperato.</a:t>
            </a:r>
          </a:p>
          <a:p>
            <a:pPr marL="109728" indent="0" algn="just">
              <a:lnSpc>
                <a:spcPct val="120000"/>
              </a:lnSpc>
              <a:spcBef>
                <a:spcPts val="0"/>
              </a:spcBef>
              <a:buNone/>
            </a:pPr>
            <a:r>
              <a:rPr lang="it-IT" sz="11200" i="1" dirty="0">
                <a:latin typeface="Times New Roman" panose="02020603050405020304" pitchFamily="18" charset="0"/>
                <a:cs typeface="Times New Roman" panose="02020603050405020304" pitchFamily="18" charset="0"/>
              </a:rPr>
              <a:t>Appena provo un po’ di gioia, qualche cosa mi si blocca dentro; la chiamo </a:t>
            </a:r>
            <a:r>
              <a:rPr lang="it-IT" sz="11200" b="1" i="1" dirty="0">
                <a:latin typeface="Times New Roman" panose="02020603050405020304" pitchFamily="18" charset="0"/>
                <a:cs typeface="Times New Roman" panose="02020603050405020304" pitchFamily="18" charset="0"/>
              </a:rPr>
              <a:t>la </a:t>
            </a:r>
            <a:r>
              <a:rPr lang="it-IT" sz="11200" b="1" dirty="0">
                <a:latin typeface="Times New Roman" panose="02020603050405020304" pitchFamily="18" charset="0"/>
                <a:cs typeface="Times New Roman" panose="02020603050405020304" pitchFamily="18" charset="0"/>
              </a:rPr>
              <a:t>‟</a:t>
            </a:r>
            <a:r>
              <a:rPr lang="it-IT" sz="11200" b="1" i="1" dirty="0">
                <a:latin typeface="Times New Roman" panose="02020603050405020304" pitchFamily="18" charset="0"/>
                <a:cs typeface="Times New Roman" panose="02020603050405020304" pitchFamily="18" charset="0"/>
              </a:rPr>
              <a:t>malattia dei sopravvissuti”</a:t>
            </a:r>
            <a:r>
              <a:rPr lang="it-IT" sz="11200" dirty="0">
                <a:latin typeface="Times New Roman" panose="02020603050405020304" pitchFamily="18" charset="0"/>
                <a:cs typeface="Times New Roman" panose="02020603050405020304" pitchFamily="18" charset="0"/>
              </a:rPr>
              <a:t>.»</a:t>
            </a:r>
          </a:p>
          <a:p>
            <a:pPr marL="109728" indent="0" algn="just">
              <a:buNone/>
            </a:pPr>
            <a:endParaRPr lang="it-IT" sz="7400" dirty="0">
              <a:latin typeface="Times New Roman" panose="02020603050405020304" pitchFamily="18" charset="0"/>
              <a:cs typeface="Times New Roman" panose="02020603050405020304" pitchFamily="18" charset="0"/>
            </a:endParaRPr>
          </a:p>
          <a:p>
            <a:pPr marL="109728" lvl="0" indent="0" algn="r">
              <a:buClr>
                <a:srgbClr val="0F6FC6"/>
              </a:buClr>
              <a:buNone/>
            </a:pPr>
            <a:r>
              <a:rPr lang="it-IT" sz="7200" dirty="0">
                <a:solidFill>
                  <a:srgbClr val="FF0000"/>
                </a:solidFill>
                <a:latin typeface="Times New Roman" panose="02020603050405020304" pitchFamily="18" charset="0"/>
                <a:cs typeface="Times New Roman" panose="02020603050405020304" pitchFamily="18" charset="0"/>
              </a:rPr>
              <a:t>Shlomo Venezia, da </a:t>
            </a:r>
            <a:r>
              <a:rPr lang="it-IT" sz="7200" i="1" dirty="0">
                <a:solidFill>
                  <a:srgbClr val="FF0000"/>
                </a:solidFill>
                <a:latin typeface="Times New Roman" panose="02020603050405020304" pitchFamily="18" charset="0"/>
                <a:cs typeface="Times New Roman" panose="02020603050405020304" pitchFamily="18" charset="0"/>
              </a:rPr>
              <a:t>Sonderkommando Auschwitz </a:t>
            </a:r>
            <a:endParaRPr lang="it-IT" sz="7200" dirty="0">
              <a:solidFill>
                <a:srgbClr val="FF0000"/>
              </a:solidFill>
              <a:latin typeface="Times New Roman" panose="02020603050405020304" pitchFamily="18" charset="0"/>
              <a:cs typeface="Times New Roman" panose="02020603050405020304" pitchFamily="18" charset="0"/>
            </a:endParaRPr>
          </a:p>
          <a:p>
            <a:pPr marL="109728" indent="0" algn="r">
              <a:buNone/>
            </a:pPr>
            <a:endParaRPr lang="it-IT" sz="7400" dirty="0">
              <a:latin typeface="Times New Roman" panose="02020603050405020304" pitchFamily="18" charset="0"/>
              <a:cs typeface="Times New Roman" panose="02020603050405020304" pitchFamily="18" charset="0"/>
            </a:endParaRPr>
          </a:p>
          <a:p>
            <a:pPr marL="109728" indent="0">
              <a:buNone/>
            </a:pPr>
            <a:r>
              <a:rPr lang="it-IT" sz="2200" dirty="0"/>
              <a:t> </a:t>
            </a:r>
            <a:endParaRPr lang="it-IT" sz="28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059760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a:xfrm>
            <a:off x="457200" y="274638"/>
            <a:ext cx="8229600" cy="562074"/>
          </a:xfrm>
        </p:spPr>
        <p:txBody>
          <a:bodyPr>
            <a:normAutofit/>
          </a:bodyPr>
          <a:lstStyle/>
          <a:p>
            <a:pPr algn="r"/>
            <a:r>
              <a:rPr lang="it-IT" sz="1800" i="1" dirty="0"/>
              <a:t> </a:t>
            </a:r>
            <a:r>
              <a:rPr lang="it-IT" sz="1800" i="1" dirty="0">
                <a:solidFill>
                  <a:srgbClr val="FF0000"/>
                </a:solidFill>
                <a:latin typeface="Times New Roman" panose="02020603050405020304" pitchFamily="18" charset="0"/>
                <a:cs typeface="Times New Roman" panose="02020603050405020304" pitchFamily="18" charset="0"/>
              </a:rPr>
              <a:t>La memoria come impegno.</a:t>
            </a:r>
          </a:p>
        </p:txBody>
      </p:sp>
      <p:sp>
        <p:nvSpPr>
          <p:cNvPr id="2" name="Segnaposto contenuto 1"/>
          <p:cNvSpPr>
            <a:spLocks noGrp="1"/>
          </p:cNvSpPr>
          <p:nvPr>
            <p:ph idx="1"/>
          </p:nvPr>
        </p:nvSpPr>
        <p:spPr>
          <a:xfrm>
            <a:off x="457200" y="836712"/>
            <a:ext cx="8229600" cy="5170579"/>
          </a:xfrm>
        </p:spPr>
        <p:txBody>
          <a:bodyPr>
            <a:normAutofit/>
          </a:bodyPr>
          <a:lstStyle/>
          <a:p>
            <a:pPr marL="109728" indent="0" algn="just">
              <a:spcBef>
                <a:spcPts val="0"/>
              </a:spcBef>
              <a:buNone/>
            </a:pPr>
            <a:r>
              <a:rPr lang="it-IT" sz="2800" i="1" dirty="0">
                <a:latin typeface="Times New Roman" panose="02020603050405020304" pitchFamily="18" charset="0"/>
                <a:cs typeface="Times New Roman" panose="02020603050405020304" pitchFamily="18" charset="0"/>
              </a:rPr>
              <a:t>«Non ho più avuto una vita normale. Non ho mai potuto dire che tutto andasse bene e andare, come gli altri, a ballare e a divertirmi in allegria… Tutto mi riporta al campo. Qualunque cosa faccia, qualunque cosa veda il mio spirito torna sempre nello stesso posto.</a:t>
            </a:r>
          </a:p>
          <a:p>
            <a:pPr marL="109728" indent="0" algn="just">
              <a:spcBef>
                <a:spcPts val="0"/>
              </a:spcBef>
              <a:buNone/>
            </a:pPr>
            <a:r>
              <a:rPr lang="it-IT" sz="2800" i="1" dirty="0">
                <a:latin typeface="Times New Roman" panose="02020603050405020304" pitchFamily="18" charset="0"/>
                <a:cs typeface="Times New Roman" panose="02020603050405020304" pitchFamily="18" charset="0"/>
              </a:rPr>
              <a:t>É come se il ‘lavoro’ che ho dovuto fare laggiù non sia mai uscito dalla mia testa…</a:t>
            </a:r>
          </a:p>
          <a:p>
            <a:pPr marL="109728" indent="0" algn="just">
              <a:spcBef>
                <a:spcPts val="0"/>
              </a:spcBef>
              <a:buNone/>
            </a:pPr>
            <a:r>
              <a:rPr lang="it-IT" sz="2800" b="1" i="1" dirty="0">
                <a:latin typeface="Times New Roman" panose="02020603050405020304" pitchFamily="18" charset="0"/>
                <a:cs typeface="Times New Roman" panose="02020603050405020304" pitchFamily="18" charset="0"/>
              </a:rPr>
              <a:t>Non si esce mai, per davvero dal Crematorio.»</a:t>
            </a:r>
          </a:p>
          <a:p>
            <a:pPr marL="109728" indent="0" algn="just">
              <a:spcBef>
                <a:spcPts val="0"/>
              </a:spcBef>
              <a:buNone/>
            </a:pPr>
            <a:endParaRPr lang="it-IT" sz="2800" b="1" i="1" dirty="0">
              <a:latin typeface="Times New Roman" panose="02020603050405020304" pitchFamily="18" charset="0"/>
              <a:cs typeface="Times New Roman" panose="02020603050405020304" pitchFamily="18" charset="0"/>
            </a:endParaRPr>
          </a:p>
          <a:p>
            <a:pPr marL="109728" lvl="0" indent="0" algn="r">
              <a:buClr>
                <a:srgbClr val="0F6FC6"/>
              </a:buClr>
              <a:buNone/>
            </a:pPr>
            <a:r>
              <a:rPr lang="it-IT" sz="1800" dirty="0">
                <a:solidFill>
                  <a:srgbClr val="FF0000"/>
                </a:solidFill>
                <a:latin typeface="Times New Roman" panose="02020603050405020304" pitchFamily="18" charset="0"/>
                <a:cs typeface="Times New Roman" panose="02020603050405020304" pitchFamily="18" charset="0"/>
              </a:rPr>
              <a:t>Shlomo Venezia, da </a:t>
            </a:r>
            <a:r>
              <a:rPr lang="it-IT" sz="1800" i="1" dirty="0">
                <a:solidFill>
                  <a:srgbClr val="FF0000"/>
                </a:solidFill>
                <a:latin typeface="Times New Roman" panose="02020603050405020304" pitchFamily="18" charset="0"/>
                <a:cs typeface="Times New Roman" panose="02020603050405020304" pitchFamily="18" charset="0"/>
              </a:rPr>
              <a:t>Sonderkommando Auschwitz </a:t>
            </a:r>
            <a:endParaRPr lang="it-IT" sz="1800" dirty="0">
              <a:solidFill>
                <a:srgbClr val="FF0000"/>
              </a:solidFill>
              <a:latin typeface="Times New Roman" panose="02020603050405020304" pitchFamily="18" charset="0"/>
              <a:cs typeface="Times New Roman" panose="02020603050405020304" pitchFamily="18" charset="0"/>
            </a:endParaRPr>
          </a:p>
          <a:p>
            <a:pPr marL="109728" indent="0" algn="r">
              <a:buNone/>
            </a:pPr>
            <a:endParaRPr lang="it-IT" sz="3000" b="1" dirty="0">
              <a:latin typeface="Times New Roman" panose="02020603050405020304" pitchFamily="18" charset="0"/>
              <a:cs typeface="Times New Roman" panose="02020603050405020304" pitchFamily="18" charset="0"/>
            </a:endParaRPr>
          </a:p>
          <a:p>
            <a:pPr marL="109728" indent="0" algn="r">
              <a:buNone/>
            </a:pPr>
            <a:endParaRPr lang="it-IT" sz="3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600581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a:xfrm>
            <a:off x="457200" y="274638"/>
            <a:ext cx="8229600" cy="1036002"/>
          </a:xfrm>
        </p:spPr>
        <p:txBody>
          <a:bodyPr>
            <a:normAutofit/>
          </a:bodyPr>
          <a:lstStyle/>
          <a:p>
            <a:pPr algn="r"/>
            <a:r>
              <a:rPr lang="it-IT" sz="4400" dirty="0"/>
              <a:t> </a:t>
            </a:r>
            <a:r>
              <a:rPr lang="it-IT" sz="1800" i="1" dirty="0">
                <a:solidFill>
                  <a:srgbClr val="FF0000"/>
                </a:solidFill>
                <a:latin typeface="Times New Roman" panose="02020603050405020304" pitchFamily="18" charset="0"/>
                <a:cs typeface="Times New Roman" panose="02020603050405020304" pitchFamily="18" charset="0"/>
              </a:rPr>
              <a:t>La memoria come impegno.</a:t>
            </a:r>
          </a:p>
        </p:txBody>
      </p:sp>
      <p:sp>
        <p:nvSpPr>
          <p:cNvPr id="2" name="Segnaposto contenuto 1"/>
          <p:cNvSpPr>
            <a:spLocks noGrp="1"/>
          </p:cNvSpPr>
          <p:nvPr>
            <p:ph idx="1"/>
          </p:nvPr>
        </p:nvSpPr>
        <p:spPr>
          <a:xfrm>
            <a:off x="457200" y="1196752"/>
            <a:ext cx="8229600" cy="4968552"/>
          </a:xfrm>
        </p:spPr>
        <p:txBody>
          <a:bodyPr>
            <a:noAutofit/>
          </a:bodyPr>
          <a:lstStyle/>
          <a:p>
            <a:pPr marL="109728" indent="0" algn="just">
              <a:spcBef>
                <a:spcPts val="0"/>
              </a:spcBef>
              <a:buNone/>
            </a:pPr>
            <a:r>
              <a:rPr lang="it-IT" sz="2800" i="1" dirty="0">
                <a:latin typeface="Times New Roman" panose="02020603050405020304" pitchFamily="18" charset="0"/>
                <a:cs typeface="Times New Roman" panose="02020603050405020304" pitchFamily="18" charset="0"/>
              </a:rPr>
              <a:t>«Altri pensavano che noi avessimo una parte di responsabilità in ciò che succedeva nel Crematorio. Ma è totalmente falso: solo i tedeschi uccidevano.</a:t>
            </a:r>
          </a:p>
          <a:p>
            <a:pPr marL="109728" indent="0" algn="just">
              <a:spcBef>
                <a:spcPts val="0"/>
              </a:spcBef>
              <a:buNone/>
            </a:pPr>
            <a:r>
              <a:rPr lang="it-IT" sz="2800" i="1" dirty="0">
                <a:latin typeface="Times New Roman" panose="02020603050405020304" pitchFamily="18" charset="0"/>
                <a:cs typeface="Times New Roman" panose="02020603050405020304" pitchFamily="18" charset="0"/>
              </a:rPr>
              <a:t>È importante sottolineare che </a:t>
            </a:r>
            <a:r>
              <a:rPr lang="it-IT" sz="2800" b="1" i="1" dirty="0">
                <a:latin typeface="Times New Roman" panose="02020603050405020304" pitchFamily="18" charset="0"/>
                <a:cs typeface="Times New Roman" panose="02020603050405020304" pitchFamily="18" charset="0"/>
              </a:rPr>
              <a:t>noi non avevamo scelta: quelli che si rifiutavano venivano immediatamente uccisi con un colpo di pistola alla testa</a:t>
            </a:r>
            <a:r>
              <a:rPr lang="it-IT" sz="2800" i="1" dirty="0">
                <a:latin typeface="Times New Roman" panose="02020603050405020304" pitchFamily="18" charset="0"/>
                <a:cs typeface="Times New Roman" panose="02020603050405020304" pitchFamily="18" charset="0"/>
              </a:rPr>
              <a:t>.(…) E poi non ragionavamo più col nostro cervello, pensando a quello che succedeva…eravamo diventati degli automi.»</a:t>
            </a:r>
          </a:p>
          <a:p>
            <a:pPr marL="109728" indent="0" algn="just">
              <a:buNone/>
            </a:pPr>
            <a:endParaRPr lang="it-IT" sz="2800" i="1" dirty="0">
              <a:latin typeface="Times New Roman" panose="02020603050405020304" pitchFamily="18" charset="0"/>
              <a:cs typeface="Times New Roman" panose="02020603050405020304" pitchFamily="18" charset="0"/>
            </a:endParaRPr>
          </a:p>
          <a:p>
            <a:pPr marL="109728" indent="0" algn="r">
              <a:buNone/>
            </a:pPr>
            <a:r>
              <a:rPr lang="it-IT" sz="1800" dirty="0">
                <a:solidFill>
                  <a:srgbClr val="FF0000"/>
                </a:solidFill>
                <a:latin typeface="Times New Roman" panose="02020603050405020304" pitchFamily="18" charset="0"/>
                <a:cs typeface="Times New Roman" panose="02020603050405020304" pitchFamily="18" charset="0"/>
              </a:rPr>
              <a:t>Shlomo Venezia, da </a:t>
            </a:r>
            <a:r>
              <a:rPr lang="it-IT" sz="1800" i="1" dirty="0">
                <a:solidFill>
                  <a:srgbClr val="FF0000"/>
                </a:solidFill>
                <a:latin typeface="Times New Roman" panose="02020603050405020304" pitchFamily="18" charset="0"/>
                <a:cs typeface="Times New Roman" panose="02020603050405020304" pitchFamily="18" charset="0"/>
              </a:rPr>
              <a:t>Sonderkommando Auschwitz </a:t>
            </a:r>
            <a:endParaRPr lang="it-IT" sz="18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222958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457200" y="764704"/>
            <a:ext cx="8219256" cy="5242587"/>
          </a:xfrm>
        </p:spPr>
        <p:txBody>
          <a:bodyPr>
            <a:normAutofit lnSpcReduction="10000"/>
          </a:bodyPr>
          <a:lstStyle/>
          <a:p>
            <a:pPr marL="109728" indent="0" algn="just">
              <a:buNone/>
            </a:pPr>
            <a:r>
              <a:rPr lang="it-IT" sz="2800" i="1" dirty="0">
                <a:latin typeface="Times New Roman" pitchFamily="18" charset="0"/>
                <a:cs typeface="Times New Roman" pitchFamily="18" charset="0"/>
              </a:rPr>
              <a:t>«Se siete vivi, leggerete non poche opere che saranno state scritte a proposito del Sonderkommando. Ma io vi prego di non giudicarmi mai negativamente. Se tra noi c'erano buoni e cattivi, io sicuramente non sono stato tra questi ultimi. Senza paura del rischio e del pericolo, </a:t>
            </a:r>
            <a:r>
              <a:rPr lang="it-IT" sz="2800" b="1" i="1" dirty="0">
                <a:latin typeface="Times New Roman" pitchFamily="18" charset="0"/>
                <a:cs typeface="Times New Roman" pitchFamily="18" charset="0"/>
              </a:rPr>
              <a:t>ho fatto in questo periodo tutto quello che era in mio potere per mitigare il destino degli infelici.</a:t>
            </a:r>
            <a:r>
              <a:rPr lang="it-IT" sz="2800" i="1" dirty="0">
                <a:latin typeface="Times New Roman" pitchFamily="18" charset="0"/>
                <a:cs typeface="Times New Roman" pitchFamily="18" charset="0"/>
              </a:rPr>
              <a:t>»</a:t>
            </a:r>
          </a:p>
          <a:p>
            <a:pPr marL="109728" indent="0" algn="r">
              <a:buNone/>
            </a:pPr>
            <a:r>
              <a:rPr lang="it-IT" sz="2800" i="1" dirty="0" err="1">
                <a:solidFill>
                  <a:srgbClr val="FF0000"/>
                </a:solidFill>
                <a:latin typeface="Times New Roman" pitchFamily="18" charset="0"/>
                <a:cs typeface="Times New Roman" pitchFamily="18" charset="0"/>
              </a:rPr>
              <a:t>Haim</a:t>
            </a:r>
            <a:r>
              <a:rPr lang="it-IT" sz="2800" i="1" dirty="0">
                <a:solidFill>
                  <a:srgbClr val="FF0000"/>
                </a:solidFill>
                <a:latin typeface="Times New Roman" pitchFamily="18" charset="0"/>
                <a:cs typeface="Times New Roman" pitchFamily="18" charset="0"/>
              </a:rPr>
              <a:t> Herman</a:t>
            </a:r>
          </a:p>
          <a:p>
            <a:pPr marL="109728" indent="0" algn="r">
              <a:buNone/>
            </a:pPr>
            <a:endParaRPr lang="it-IT" sz="2800" i="1" dirty="0">
              <a:latin typeface="Times New Roman" pitchFamily="18" charset="0"/>
              <a:cs typeface="Times New Roman" pitchFamily="18" charset="0"/>
            </a:endParaRPr>
          </a:p>
          <a:p>
            <a:pPr marL="109728" indent="0">
              <a:buNone/>
            </a:pPr>
            <a:r>
              <a:rPr lang="it-IT" sz="2400" dirty="0">
                <a:solidFill>
                  <a:srgbClr val="FF0000"/>
                </a:solidFill>
                <a:latin typeface="Times New Roman" pitchFamily="18" charset="0"/>
                <a:cs typeface="Times New Roman" pitchFamily="18" charset="0"/>
              </a:rPr>
              <a:t>Da un manoscritto sepolto e ritrovato nei pressi di un forno crematorio ad Auschwitz</a:t>
            </a:r>
            <a:endParaRPr lang="it-IT" sz="2400" dirty="0">
              <a:solidFill>
                <a:srgbClr val="FF0000"/>
              </a:solidFill>
            </a:endParaRPr>
          </a:p>
          <a:p>
            <a:pPr marL="109728" indent="0">
              <a:buNone/>
            </a:pPr>
            <a:endParaRPr lang="it-IT" dirty="0"/>
          </a:p>
        </p:txBody>
      </p:sp>
    </p:spTree>
    <p:extLst>
      <p:ext uri="{BB962C8B-B14F-4D97-AF65-F5344CB8AC3E}">
        <p14:creationId xmlns:p14="http://schemas.microsoft.com/office/powerpoint/2010/main" val="40619006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500034" y="1052736"/>
            <a:ext cx="8229600" cy="4519404"/>
          </a:xfrm>
        </p:spPr>
        <p:txBody>
          <a:bodyPr>
            <a:normAutofit/>
          </a:bodyPr>
          <a:lstStyle/>
          <a:p>
            <a:pPr marL="0" algn="just">
              <a:buNone/>
            </a:pPr>
            <a:r>
              <a:rPr lang="it-IT" sz="2800" b="1" dirty="0">
                <a:latin typeface="Times New Roman" pitchFamily="18" charset="0"/>
                <a:cs typeface="Times New Roman" pitchFamily="18" charset="0"/>
              </a:rPr>
              <a:t>«</a:t>
            </a:r>
            <a:r>
              <a:rPr lang="it-IT" sz="2800" dirty="0">
                <a:latin typeface="Times New Roman" pitchFamily="18" charset="0"/>
                <a:cs typeface="Times New Roman" pitchFamily="18" charset="0"/>
              </a:rPr>
              <a:t> Aver concepito ed organizzato i Sonderkommandos è stato il delitto più demoniaco del nazionalsocialismo. [...] Attraverso questa istituzione, </a:t>
            </a:r>
            <a:r>
              <a:rPr lang="it-IT" sz="2800" b="1" dirty="0">
                <a:latin typeface="Times New Roman" pitchFamily="18" charset="0"/>
                <a:cs typeface="Times New Roman" pitchFamily="18" charset="0"/>
              </a:rPr>
              <a:t>si tentava di spostare su altri, e precisamente sulle vittime, il peso della colpa</a:t>
            </a:r>
            <a:r>
              <a:rPr lang="it-IT" sz="2800" dirty="0">
                <a:latin typeface="Times New Roman" pitchFamily="18" charset="0"/>
                <a:cs typeface="Times New Roman" pitchFamily="18" charset="0"/>
              </a:rPr>
              <a:t>, talché, a loro sollievo, non rimanesse neppure la consapevolezza di essere innocenti </a:t>
            </a:r>
            <a:r>
              <a:rPr lang="it-IT" sz="2800" b="1" dirty="0">
                <a:latin typeface="Times New Roman" pitchFamily="18" charset="0"/>
                <a:cs typeface="Times New Roman" pitchFamily="18" charset="0"/>
              </a:rPr>
              <a:t>»</a:t>
            </a:r>
          </a:p>
          <a:p>
            <a:pPr marL="0" algn="r">
              <a:buNone/>
            </a:pPr>
            <a:r>
              <a:rPr lang="it-IT" sz="3200" dirty="0">
                <a:latin typeface="Times New Roman" pitchFamily="18" charset="0"/>
                <a:cs typeface="Times New Roman" pitchFamily="18" charset="0"/>
              </a:rPr>
              <a:t>                   </a:t>
            </a:r>
            <a:r>
              <a:rPr lang="it-IT" sz="2800" dirty="0">
                <a:solidFill>
                  <a:srgbClr val="FF0000"/>
                </a:solidFill>
                <a:latin typeface="Times New Roman" pitchFamily="18" charset="0"/>
                <a:cs typeface="Times New Roman" pitchFamily="18" charset="0"/>
              </a:rPr>
              <a:t>Primo Levi, da </a:t>
            </a:r>
            <a:r>
              <a:rPr lang="it-IT" sz="2800" b="1" i="1" dirty="0">
                <a:solidFill>
                  <a:srgbClr val="FF0000"/>
                </a:solidFill>
                <a:latin typeface="Times New Roman" pitchFamily="18" charset="0"/>
                <a:cs typeface="Times New Roman" pitchFamily="18" charset="0"/>
              </a:rPr>
              <a:t>I sommersi e i salvati</a:t>
            </a:r>
            <a:endParaRPr lang="it-IT" sz="2800" b="1" dirty="0">
              <a:solidFill>
                <a:srgbClr val="FF0000"/>
              </a:solidFill>
              <a:latin typeface="Times New Roman" pitchFamily="18" charset="0"/>
              <a:cs typeface="Times New Roman" pitchFamily="18" charset="0"/>
            </a:endParaRPr>
          </a:p>
          <a:p>
            <a:pPr marL="0" algn="just">
              <a:buNone/>
            </a:pPr>
            <a:endParaRPr lang="it-IT" sz="3600" b="1" dirty="0">
              <a:latin typeface="Times New Roman" pitchFamily="18" charset="0"/>
              <a:cs typeface="Times New Roman" pitchFamily="18" charset="0"/>
            </a:endParaRPr>
          </a:p>
          <a:p>
            <a:pPr>
              <a:buNone/>
            </a:pPr>
            <a:endParaRPr lang="it-IT" dirty="0"/>
          </a:p>
          <a:p>
            <a:pPr marL="0">
              <a:buNone/>
            </a:pPr>
            <a:endParaRPr lang="it-IT"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634082"/>
          </a:xfrm>
        </p:spPr>
        <p:txBody>
          <a:bodyPr>
            <a:noAutofit/>
          </a:bodyPr>
          <a:lstStyle/>
          <a:p>
            <a:pPr algn="r"/>
            <a:r>
              <a:rPr lang="it-IT" sz="3200" b="1" i="1" dirty="0">
                <a:solidFill>
                  <a:srgbClr val="FF0000"/>
                </a:solidFill>
                <a:latin typeface="Times New Roman" panose="02020603050405020304" pitchFamily="18" charset="0"/>
                <a:cs typeface="Times New Roman" panose="02020603050405020304" pitchFamily="18" charset="0"/>
              </a:rPr>
              <a:t/>
            </a:r>
            <a:br>
              <a:rPr lang="it-IT" sz="3200" b="1" i="1" dirty="0">
                <a:solidFill>
                  <a:srgbClr val="FF0000"/>
                </a:solidFill>
                <a:latin typeface="Times New Roman" panose="02020603050405020304" pitchFamily="18" charset="0"/>
                <a:cs typeface="Times New Roman" panose="02020603050405020304" pitchFamily="18" charset="0"/>
              </a:rPr>
            </a:br>
            <a:r>
              <a:rPr lang="it-IT" sz="3200" b="1" i="1" dirty="0">
                <a:solidFill>
                  <a:srgbClr val="FF0000"/>
                </a:solidFill>
                <a:latin typeface="Times New Roman" panose="02020603050405020304" pitchFamily="18" charset="0"/>
                <a:cs typeface="Times New Roman" panose="02020603050405020304" pitchFamily="18" charset="0"/>
              </a:rPr>
              <a:t>Primo Levi , “Sommersi e salvati” </a:t>
            </a:r>
            <a:r>
              <a:rPr lang="it-IT" sz="3200" dirty="0">
                <a:latin typeface="Times New Roman" panose="02020603050405020304" pitchFamily="18" charset="0"/>
                <a:cs typeface="Times New Roman" panose="02020603050405020304" pitchFamily="18" charset="0"/>
              </a:rPr>
              <a:t/>
            </a:r>
            <a:br>
              <a:rPr lang="it-IT" sz="3200" dirty="0">
                <a:latin typeface="Times New Roman" panose="02020603050405020304" pitchFamily="18" charset="0"/>
                <a:cs typeface="Times New Roman" panose="02020603050405020304" pitchFamily="18" charset="0"/>
              </a:rPr>
            </a:br>
            <a:endParaRPr lang="it-IT" sz="3200" dirty="0">
              <a:latin typeface="Times New Roman" panose="02020603050405020304" pitchFamily="18" charset="0"/>
              <a:cs typeface="Times New Roman" panose="02020603050405020304" pitchFamily="18" charset="0"/>
            </a:endParaRPr>
          </a:p>
        </p:txBody>
      </p:sp>
      <p:sp>
        <p:nvSpPr>
          <p:cNvPr id="3" name="Segnaposto contenuto 2"/>
          <p:cNvSpPr>
            <a:spLocks noGrp="1"/>
          </p:cNvSpPr>
          <p:nvPr>
            <p:ph idx="1"/>
          </p:nvPr>
        </p:nvSpPr>
        <p:spPr>
          <a:xfrm>
            <a:off x="457200" y="1484785"/>
            <a:ext cx="8229600" cy="3960440"/>
          </a:xfrm>
        </p:spPr>
        <p:txBody>
          <a:bodyPr>
            <a:normAutofit lnSpcReduction="10000"/>
          </a:bodyPr>
          <a:lstStyle/>
          <a:p>
            <a:pPr marL="0" indent="0" algn="just">
              <a:buNone/>
            </a:pPr>
            <a:r>
              <a:rPr lang="it-IT" sz="2800" b="1" i="1" dirty="0">
                <a:latin typeface="Times New Roman" panose="02020603050405020304" pitchFamily="18" charset="0"/>
                <a:cs typeface="Times New Roman" panose="02020603050405020304" pitchFamily="18" charset="0"/>
              </a:rPr>
              <a:t>I sommersi e i salvati</a:t>
            </a:r>
            <a:r>
              <a:rPr lang="it-IT" sz="2800" dirty="0">
                <a:latin typeface="Times New Roman" panose="02020603050405020304" pitchFamily="18" charset="0"/>
                <a:cs typeface="Times New Roman" panose="02020603050405020304" pitchFamily="18" charset="0"/>
              </a:rPr>
              <a:t> è un'analisi del sistema dei campi di concentramento che l'autore compie partendo dalla personale esperienza di prigioniero ad Auschwitz.</a:t>
            </a:r>
          </a:p>
          <a:p>
            <a:pPr marL="0" indent="0" algn="just">
              <a:buNone/>
            </a:pPr>
            <a:r>
              <a:rPr lang="it-IT" sz="2800" dirty="0">
                <a:latin typeface="Times New Roman" panose="02020603050405020304" pitchFamily="18" charset="0"/>
                <a:cs typeface="Times New Roman" panose="02020603050405020304" pitchFamily="18" charset="0"/>
              </a:rPr>
              <a:t>Primo Levi descrive, con lucidità, i meccanismi che portano alla creazione di "zone grigie" di potere tra oppressori e oppressi e cerca di comprendere </a:t>
            </a:r>
            <a:r>
              <a:rPr lang="it-IT" sz="2800" b="1" dirty="0">
                <a:latin typeface="Times New Roman" panose="02020603050405020304" pitchFamily="18" charset="0"/>
                <a:cs typeface="Times New Roman" panose="02020603050405020304" pitchFamily="18" charset="0"/>
              </a:rPr>
              <a:t>fin dove può giungere l'uomo nel ruolo del carnefice e in quello della vittima.</a:t>
            </a:r>
          </a:p>
          <a:p>
            <a:pPr marL="0" indent="0" algn="just">
              <a:buNone/>
            </a:pPr>
            <a:r>
              <a:rPr lang="it-IT" sz="2800" dirty="0">
                <a:latin typeface="Times New Roman" panose="02020603050405020304" pitchFamily="18" charset="0"/>
                <a:cs typeface="Times New Roman" panose="02020603050405020304" pitchFamily="18" charset="0"/>
              </a:rPr>
              <a:t> </a:t>
            </a:r>
            <a:endParaRPr lang="it-IT" sz="28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a:xfrm>
            <a:off x="457200" y="274638"/>
            <a:ext cx="8229600" cy="778098"/>
          </a:xfrm>
        </p:spPr>
        <p:txBody>
          <a:bodyPr>
            <a:normAutofit/>
          </a:bodyPr>
          <a:lstStyle/>
          <a:p>
            <a:pPr algn="r"/>
            <a:r>
              <a:rPr lang="it-IT" sz="4000" b="1" i="1" dirty="0">
                <a:solidFill>
                  <a:srgbClr val="FF0000"/>
                </a:solidFill>
                <a:latin typeface="Times New Roman" panose="02020603050405020304" pitchFamily="18" charset="0"/>
                <a:cs typeface="Times New Roman" panose="02020603050405020304" pitchFamily="18" charset="0"/>
              </a:rPr>
              <a:t>“Vittime” e “carnefici”</a:t>
            </a:r>
          </a:p>
        </p:txBody>
      </p:sp>
      <p:sp>
        <p:nvSpPr>
          <p:cNvPr id="2" name="Segnaposto contenuto 1"/>
          <p:cNvSpPr>
            <a:spLocks noGrp="1"/>
          </p:cNvSpPr>
          <p:nvPr>
            <p:ph idx="1"/>
          </p:nvPr>
        </p:nvSpPr>
        <p:spPr>
          <a:xfrm>
            <a:off x="457200" y="1196752"/>
            <a:ext cx="8229600" cy="4464496"/>
          </a:xfrm>
        </p:spPr>
        <p:txBody>
          <a:bodyPr>
            <a:normAutofit fontScale="92500"/>
          </a:bodyPr>
          <a:lstStyle/>
          <a:p>
            <a:pPr marL="180000" indent="0" algn="just">
              <a:spcBef>
                <a:spcPts val="0"/>
              </a:spcBef>
              <a:buNone/>
            </a:pPr>
            <a:r>
              <a:rPr lang="it-IT" sz="2800" b="1" dirty="0">
                <a:latin typeface="Times New Roman" panose="02020603050405020304" pitchFamily="18" charset="0"/>
                <a:cs typeface="Times New Roman" panose="02020603050405020304" pitchFamily="18" charset="0"/>
              </a:rPr>
              <a:t>Il nazifascismo infranse le categorie di ‟vittima” e di ‟carnefice”. </a:t>
            </a:r>
            <a:r>
              <a:rPr lang="it-IT" sz="2800" dirty="0">
                <a:latin typeface="Times New Roman" panose="02020603050405020304" pitchFamily="18" charset="0"/>
                <a:cs typeface="Times New Roman" panose="02020603050405020304" pitchFamily="18" charset="0"/>
              </a:rPr>
              <a:t>Le SS cercarono di togliere agli ebrei anche il conforto di ritenersi innocenti, ma a loro volta,  sfuggendo alle proprie responsabilità e alla propria coscienza, invocarono, durante i processi che li videro imputati per crimini contro l’umanità, l’assoluzione per i crimini commessi.</a:t>
            </a:r>
          </a:p>
          <a:p>
            <a:pPr marL="180000" indent="0" algn="just">
              <a:spcBef>
                <a:spcPts val="0"/>
              </a:spcBef>
              <a:buNone/>
            </a:pPr>
            <a:endParaRPr lang="it-IT" sz="2800" dirty="0">
              <a:latin typeface="Times New Roman" panose="02020603050405020304" pitchFamily="18" charset="0"/>
              <a:cs typeface="Times New Roman" panose="02020603050405020304" pitchFamily="18" charset="0"/>
            </a:endParaRPr>
          </a:p>
          <a:p>
            <a:pPr marL="180000" indent="0" algn="just">
              <a:spcBef>
                <a:spcPts val="0"/>
              </a:spcBef>
              <a:buNone/>
            </a:pPr>
            <a:r>
              <a:rPr lang="it-IT" sz="2800" dirty="0">
                <a:latin typeface="Times New Roman" panose="02020603050405020304" pitchFamily="18" charset="0"/>
                <a:cs typeface="Times New Roman" panose="02020603050405020304" pitchFamily="18" charset="0"/>
              </a:rPr>
              <a:t>Lucida, a tal proposito, l’analisi condotta da Primo Levi dell’universo concentrazionario e da Hannah </a:t>
            </a:r>
            <a:r>
              <a:rPr lang="it-IT" sz="2800" dirty="0" err="1">
                <a:latin typeface="Times New Roman" panose="02020603050405020304" pitchFamily="18" charset="0"/>
                <a:cs typeface="Times New Roman" panose="02020603050405020304" pitchFamily="18" charset="0"/>
              </a:rPr>
              <a:t>Arendt</a:t>
            </a:r>
            <a:r>
              <a:rPr lang="it-IT" sz="2800" dirty="0">
                <a:latin typeface="Times New Roman" panose="02020603050405020304" pitchFamily="18" charset="0"/>
                <a:cs typeface="Times New Roman" panose="02020603050405020304" pitchFamily="18" charset="0"/>
              </a:rPr>
              <a:t> della mentalità del gerarca nazista Otto Adolf Eichmann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778098"/>
          </a:xfrm>
        </p:spPr>
        <p:txBody>
          <a:bodyPr>
            <a:normAutofit/>
          </a:bodyPr>
          <a:lstStyle/>
          <a:p>
            <a:pPr algn="r"/>
            <a:r>
              <a:rPr lang="it-IT" sz="2400" i="1" dirty="0">
                <a:solidFill>
                  <a:srgbClr val="FF0000"/>
                </a:solidFill>
                <a:latin typeface="Times New Roman" panose="02020603050405020304" pitchFamily="18" charset="0"/>
                <a:cs typeface="Times New Roman" panose="02020603050405020304" pitchFamily="18" charset="0"/>
              </a:rPr>
              <a:t>Primo Levi parla di Eichmann ed Rudolf </a:t>
            </a:r>
            <a:r>
              <a:rPr lang="it-IT" sz="2400" i="1" dirty="0" err="1">
                <a:solidFill>
                  <a:srgbClr val="FF0000"/>
                </a:solidFill>
                <a:latin typeface="Times New Roman" panose="02020603050405020304" pitchFamily="18" charset="0"/>
                <a:cs typeface="Times New Roman" panose="02020603050405020304" pitchFamily="18" charset="0"/>
              </a:rPr>
              <a:t>Höss</a:t>
            </a:r>
            <a:endParaRPr lang="it-IT" sz="2400" i="1" dirty="0">
              <a:solidFill>
                <a:srgbClr val="FF0000"/>
              </a:solidFill>
              <a:latin typeface="Times New Roman" panose="02020603050405020304" pitchFamily="18" charset="0"/>
              <a:cs typeface="Times New Roman" panose="02020603050405020304" pitchFamily="18" charset="0"/>
            </a:endParaRPr>
          </a:p>
        </p:txBody>
      </p:sp>
      <p:sp>
        <p:nvSpPr>
          <p:cNvPr id="3" name="Segnaposto contenuto 2"/>
          <p:cNvSpPr>
            <a:spLocks noGrp="1"/>
          </p:cNvSpPr>
          <p:nvPr>
            <p:ph idx="1"/>
          </p:nvPr>
        </p:nvSpPr>
        <p:spPr>
          <a:xfrm>
            <a:off x="395536" y="1268760"/>
            <a:ext cx="8291264" cy="4857403"/>
          </a:xfrm>
        </p:spPr>
        <p:txBody>
          <a:bodyPr>
            <a:normAutofit/>
          </a:bodyPr>
          <a:lstStyle/>
          <a:p>
            <a:pPr marL="0" algn="just">
              <a:buNone/>
            </a:pPr>
            <a:r>
              <a:rPr lang="it-IT" sz="2800" i="1" dirty="0">
                <a:latin typeface="Times New Roman" pitchFamily="18" charset="0"/>
                <a:cs typeface="Times New Roman" pitchFamily="18" charset="0"/>
              </a:rPr>
              <a:t>“In sostanza, questi due si sono difesi nel modo classico dei gregari nazisti, o meglio di tutti i gregari: siamo stati educati all’obbedienza assoluta, alla gerarchia, al nazionalsocialismo; </a:t>
            </a:r>
            <a:r>
              <a:rPr lang="it-IT" sz="2800" b="1" i="1" dirty="0">
                <a:latin typeface="Times New Roman" pitchFamily="18" charset="0"/>
                <a:cs typeface="Times New Roman" pitchFamily="18" charset="0"/>
              </a:rPr>
              <a:t>siamo stati imbevuti di slogan</a:t>
            </a:r>
            <a:r>
              <a:rPr lang="it-IT" sz="2800" i="1" dirty="0">
                <a:latin typeface="Times New Roman" pitchFamily="18" charset="0"/>
                <a:cs typeface="Times New Roman" pitchFamily="18" charset="0"/>
              </a:rPr>
              <a:t>, ubriacati di cerimonie e manifestazioni; ci hanno insegnato che la sola giustizia era ciò che giovava al nostro popolo, e la sola verità erano le parole del Capo. Che cosa volete da noi? Come potete pensare di pretendere da noi, a cose fatte, un comportamento diverso da quello che è stato il nostro, e di tutti quelli che erano con noi?...</a:t>
            </a:r>
            <a:endParaRPr lang="it-IT" sz="2800" dirty="0">
              <a:latin typeface="Times New Roman" pitchFamily="18" charset="0"/>
              <a:cs typeface="Times New Roman" pitchFamily="18"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0" y="0"/>
            <a:ext cx="9144000" cy="5016758"/>
          </a:xfrm>
          <a:prstGeom prst="rect">
            <a:avLst/>
          </a:prstGeom>
        </p:spPr>
        <p:txBody>
          <a:bodyPr wrap="square">
            <a:spAutoFit/>
          </a:bodyPr>
          <a:lstStyle/>
          <a:p>
            <a:pPr algn="just"/>
            <a:endParaRPr lang="it-IT" sz="3200" i="1" dirty="0">
              <a:latin typeface="Times New Roman" pitchFamily="18" charset="0"/>
              <a:cs typeface="Times New Roman" pitchFamily="18" charset="0"/>
            </a:endParaRPr>
          </a:p>
          <a:p>
            <a:pPr algn="just"/>
            <a:r>
              <a:rPr lang="it-IT" sz="2800" i="1" dirty="0">
                <a:latin typeface="Times New Roman" pitchFamily="18" charset="0"/>
                <a:cs typeface="Times New Roman" pitchFamily="18" charset="0"/>
              </a:rPr>
              <a:t>… </a:t>
            </a:r>
            <a:r>
              <a:rPr lang="it-IT" sz="2800" b="1" i="1" dirty="0">
                <a:latin typeface="Times New Roman" pitchFamily="18" charset="0"/>
                <a:cs typeface="Times New Roman" pitchFamily="18" charset="0"/>
              </a:rPr>
              <a:t>siamo stati diligenti esecutori</a:t>
            </a:r>
            <a:r>
              <a:rPr lang="it-IT" sz="2800" i="1" dirty="0">
                <a:latin typeface="Times New Roman" pitchFamily="18" charset="0"/>
                <a:cs typeface="Times New Roman" pitchFamily="18" charset="0"/>
              </a:rPr>
              <a:t>, e per la nostra diligenza siamo stati lodati e promossi. Le decisioni non sono state le nostre, perché il regime in cui siamo cresciuti non ci concedeva decisioni autonome: </a:t>
            </a:r>
            <a:r>
              <a:rPr lang="it-IT" sz="2800" b="1" i="1" dirty="0">
                <a:latin typeface="Times New Roman" pitchFamily="18" charset="0"/>
                <a:cs typeface="Times New Roman" pitchFamily="18" charset="0"/>
              </a:rPr>
              <a:t>altri hanno deciso per noi</a:t>
            </a:r>
            <a:r>
              <a:rPr lang="it-IT" sz="2800" i="1" dirty="0">
                <a:latin typeface="Times New Roman" pitchFamily="18" charset="0"/>
                <a:cs typeface="Times New Roman" pitchFamily="18" charset="0"/>
              </a:rPr>
              <a:t>, e non poteva avvenire altrimenti, perché </a:t>
            </a:r>
            <a:r>
              <a:rPr lang="it-IT" sz="2800" b="1" i="1" dirty="0">
                <a:latin typeface="Times New Roman" pitchFamily="18" charset="0"/>
                <a:cs typeface="Times New Roman" pitchFamily="18" charset="0"/>
              </a:rPr>
              <a:t>eravamo stati amputati della capacità di decidere</a:t>
            </a:r>
            <a:r>
              <a:rPr lang="it-IT" sz="2800" i="1" dirty="0">
                <a:latin typeface="Times New Roman" pitchFamily="18" charset="0"/>
                <a:cs typeface="Times New Roman" pitchFamily="18" charset="0"/>
              </a:rPr>
              <a:t>. Non solo decidere ci era stato vietato, ma ne eravamo diventati incapaci. </a:t>
            </a:r>
            <a:r>
              <a:rPr lang="it-IT" sz="2800" b="1" i="1" dirty="0">
                <a:latin typeface="Times New Roman" pitchFamily="18" charset="0"/>
                <a:cs typeface="Times New Roman" pitchFamily="18" charset="0"/>
              </a:rPr>
              <a:t>Perciò non siamo responsabili e non possiamo essere puniti.</a:t>
            </a:r>
            <a:r>
              <a:rPr lang="it-IT" sz="2800" i="1" dirty="0">
                <a:latin typeface="Times New Roman" pitchFamily="18" charset="0"/>
                <a:cs typeface="Times New Roman" pitchFamily="18" charset="0"/>
              </a:rPr>
              <a:t>”</a:t>
            </a:r>
            <a:r>
              <a:rPr lang="it-IT" sz="2800" dirty="0">
                <a:latin typeface="Times New Roman" pitchFamily="18" charset="0"/>
                <a:cs typeface="Times New Roman" pitchFamily="18" charset="0"/>
              </a:rPr>
              <a:t> </a:t>
            </a:r>
          </a:p>
          <a:p>
            <a:pPr algn="just"/>
            <a:endParaRPr lang="it-IT" sz="3200" dirty="0">
              <a:latin typeface="Times New Roman" pitchFamily="18" charset="0"/>
              <a:cs typeface="Times New Roman" pitchFamily="18" charset="0"/>
            </a:endParaRPr>
          </a:p>
          <a:p>
            <a:pPr algn="r"/>
            <a:r>
              <a:rPr lang="it-IT" sz="3200" dirty="0">
                <a:solidFill>
                  <a:srgbClr val="FF0000"/>
                </a:solidFill>
                <a:latin typeface="Times New Roman" pitchFamily="18" charset="0"/>
                <a:cs typeface="Times New Roman" pitchFamily="18" charset="0"/>
              </a:rPr>
              <a:t>Primo Levi,  </a:t>
            </a:r>
            <a:r>
              <a:rPr lang="it-IT" sz="3200" i="1" dirty="0">
                <a:solidFill>
                  <a:srgbClr val="FF0000"/>
                </a:solidFill>
                <a:latin typeface="Times New Roman" pitchFamily="18" charset="0"/>
                <a:cs typeface="Times New Roman" pitchFamily="18" charset="0"/>
              </a:rPr>
              <a:t>“I sommersi e i salvati” </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pPr algn="r"/>
            <a:r>
              <a:rPr lang="it-IT" sz="3200" b="1" i="1" dirty="0">
                <a:solidFill>
                  <a:srgbClr val="FF0000"/>
                </a:solidFill>
                <a:latin typeface="Times New Roman" panose="02020603050405020304" pitchFamily="18" charset="0"/>
                <a:cs typeface="Times New Roman" panose="02020603050405020304" pitchFamily="18" charset="0"/>
              </a:rPr>
              <a:t>Hannah </a:t>
            </a:r>
            <a:r>
              <a:rPr lang="it-IT" sz="3200" b="1" i="1" dirty="0" err="1">
                <a:solidFill>
                  <a:srgbClr val="FF0000"/>
                </a:solidFill>
                <a:latin typeface="Times New Roman" panose="02020603050405020304" pitchFamily="18" charset="0"/>
                <a:cs typeface="Times New Roman" panose="02020603050405020304" pitchFamily="18" charset="0"/>
              </a:rPr>
              <a:t>Arendt</a:t>
            </a:r>
            <a:r>
              <a:rPr lang="it-IT" sz="3200" b="1" i="1" dirty="0">
                <a:solidFill>
                  <a:srgbClr val="FF0000"/>
                </a:solidFill>
                <a:latin typeface="Times New Roman" panose="02020603050405020304" pitchFamily="18" charset="0"/>
                <a:cs typeface="Times New Roman" panose="02020603050405020304" pitchFamily="18" charset="0"/>
              </a:rPr>
              <a:t>, “La banalità del male” </a:t>
            </a:r>
          </a:p>
        </p:txBody>
      </p:sp>
      <p:sp>
        <p:nvSpPr>
          <p:cNvPr id="3" name="Segnaposto contenuto 2"/>
          <p:cNvSpPr>
            <a:spLocks noGrp="1"/>
          </p:cNvSpPr>
          <p:nvPr>
            <p:ph idx="1"/>
          </p:nvPr>
        </p:nvSpPr>
        <p:spPr>
          <a:xfrm>
            <a:off x="457200" y="1268760"/>
            <a:ext cx="8147248" cy="4896544"/>
          </a:xfrm>
        </p:spPr>
        <p:txBody>
          <a:bodyPr>
            <a:noAutofit/>
          </a:bodyPr>
          <a:lstStyle/>
          <a:p>
            <a:pPr marL="0" algn="just">
              <a:buNone/>
            </a:pPr>
            <a:r>
              <a:rPr lang="it-IT" sz="2800" b="1" i="1" dirty="0">
                <a:latin typeface="Times New Roman" panose="02020603050405020304" pitchFamily="18" charset="0"/>
                <a:cs typeface="Times New Roman" pitchFamily="18" charset="0"/>
              </a:rPr>
              <a:t>“La banalità del male” Eichmann a Gerusalemme</a:t>
            </a:r>
            <a:r>
              <a:rPr lang="it-IT" sz="2800" i="1" dirty="0">
                <a:latin typeface="Times New Roman" panose="02020603050405020304" pitchFamily="18" charset="0"/>
                <a:cs typeface="Times New Roman" pitchFamily="18" charset="0"/>
              </a:rPr>
              <a:t> </a:t>
            </a:r>
            <a:r>
              <a:rPr lang="it-IT" sz="2800" dirty="0">
                <a:latin typeface="Times New Roman" panose="02020603050405020304" pitchFamily="18" charset="0"/>
                <a:cs typeface="Times New Roman" pitchFamily="18" charset="0"/>
              </a:rPr>
              <a:t>è il resoconto di H. </a:t>
            </a:r>
            <a:r>
              <a:rPr lang="it-IT" sz="2800" dirty="0" err="1">
                <a:latin typeface="Times New Roman" panose="02020603050405020304" pitchFamily="18" charset="0"/>
                <a:cs typeface="Times New Roman" pitchFamily="18" charset="0"/>
              </a:rPr>
              <a:t>Arendt</a:t>
            </a:r>
            <a:r>
              <a:rPr lang="it-IT" sz="2800" dirty="0">
                <a:latin typeface="Times New Roman" panose="02020603050405020304" pitchFamily="18" charset="0"/>
                <a:cs typeface="Times New Roman" pitchFamily="18" charset="0"/>
              </a:rPr>
              <a:t>, inviata del New Yorker  per assistere alle 120 sedute del processo ad Eichmann, spietato criminale nazista. </a:t>
            </a:r>
            <a:r>
              <a:rPr lang="it-IT" sz="2800" b="1" dirty="0">
                <a:latin typeface="Times New Roman" panose="02020603050405020304" pitchFamily="18" charset="0"/>
                <a:cs typeface="Times New Roman" pitchFamily="18" charset="0"/>
              </a:rPr>
              <a:t>Eichmann, coordinava l’organizzazione dei trasferimenti degli ebrei verso i campi di concentramento. </a:t>
            </a:r>
            <a:r>
              <a:rPr lang="it-IT" sz="2800" dirty="0">
                <a:latin typeface="Times New Roman" panose="02020603050405020304" pitchFamily="18" charset="0"/>
                <a:cs typeface="Times New Roman" pitchFamily="18" charset="0"/>
              </a:rPr>
              <a:t>Scampato al processo di Norimberga, nel 1960 venne catturato dalla polizia israeliana in Argentina, dove si era rifugiato, e scortato a Gerusalemme. Sottoposto a processo, la sua condanna a morte fu eseguita il 31 maggio del 1962.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olo 1"/>
          <p:cNvSpPr>
            <a:spLocks noGrp="1"/>
          </p:cNvSpPr>
          <p:nvPr>
            <p:ph type="title"/>
          </p:nvPr>
        </p:nvSpPr>
        <p:spPr>
          <a:xfrm>
            <a:off x="539552" y="332656"/>
            <a:ext cx="8229600" cy="648072"/>
          </a:xfrm>
        </p:spPr>
        <p:txBody>
          <a:bodyPr>
            <a:normAutofit fontScale="90000"/>
          </a:bodyPr>
          <a:lstStyle/>
          <a:p>
            <a:pPr algn="r"/>
            <a:r>
              <a:rPr lang="it-IT" b="1" dirty="0">
                <a:solidFill>
                  <a:srgbClr val="FF0000"/>
                </a:solidFill>
                <a:latin typeface="Times New Roman" pitchFamily="18" charset="0"/>
                <a:cs typeface="Times New Roman" pitchFamily="18" charset="0"/>
              </a:rPr>
              <a:t>Shoah</a:t>
            </a:r>
            <a:endParaRPr lang="it-IT" dirty="0">
              <a:solidFill>
                <a:srgbClr val="FF0000"/>
              </a:solidFill>
            </a:endParaRPr>
          </a:p>
        </p:txBody>
      </p:sp>
      <p:sp>
        <p:nvSpPr>
          <p:cNvPr id="3" name="Segnaposto contenuto 2"/>
          <p:cNvSpPr>
            <a:spLocks noGrp="1"/>
          </p:cNvSpPr>
          <p:nvPr>
            <p:ph idx="1"/>
          </p:nvPr>
        </p:nvSpPr>
        <p:spPr>
          <a:xfrm>
            <a:off x="457200" y="1268760"/>
            <a:ext cx="8229600" cy="4738531"/>
          </a:xfrm>
        </p:spPr>
        <p:txBody>
          <a:bodyPr>
            <a:normAutofit/>
          </a:bodyPr>
          <a:lstStyle/>
          <a:p>
            <a:pPr marL="0" indent="0" algn="just">
              <a:spcBef>
                <a:spcPts val="0"/>
              </a:spcBef>
              <a:buNone/>
            </a:pPr>
            <a:r>
              <a:rPr lang="it-IT" sz="2400" dirty="0">
                <a:latin typeface="Times New Roman" pitchFamily="18" charset="0"/>
                <a:cs typeface="Times New Roman" pitchFamily="18" charset="0"/>
              </a:rPr>
              <a:t>Il termine Shoah venne usato per la prima volta nel 1938, nella Palestina sottoposta a mandato britannico, durante una riunione del Comitato Centrale del Partito Socialista, in riferimento al pogrom della cosiddetta </a:t>
            </a:r>
            <a:r>
              <a:rPr lang="it-IT" sz="2400" b="1" dirty="0">
                <a:latin typeface="Times New Roman" pitchFamily="18" charset="0"/>
                <a:cs typeface="Times New Roman" pitchFamily="18" charset="0"/>
              </a:rPr>
              <a:t>“Notte dei Cristalli” (</a:t>
            </a:r>
            <a:r>
              <a:rPr lang="it-IT" sz="2400" dirty="0">
                <a:latin typeface="Times New Roman" pitchFamily="18" charset="0"/>
                <a:cs typeface="Times New Roman" pitchFamily="18" charset="0"/>
              </a:rPr>
              <a:t>9 novembre 1938) durante il quale 26.000 ebrei furono inviati nei campi di lavoro.</a:t>
            </a:r>
          </a:p>
          <a:p>
            <a:pPr marL="0" indent="0" algn="just">
              <a:spcBef>
                <a:spcPts val="0"/>
              </a:spcBef>
              <a:buNone/>
            </a:pPr>
            <a:endParaRPr lang="it-IT" sz="2400" dirty="0">
              <a:latin typeface="Times New Roman" pitchFamily="18" charset="0"/>
              <a:cs typeface="Times New Roman" pitchFamily="18" charset="0"/>
            </a:endParaRPr>
          </a:p>
          <a:p>
            <a:pPr algn="just">
              <a:spcBef>
                <a:spcPts val="0"/>
              </a:spcBef>
              <a:buNone/>
            </a:pPr>
            <a:r>
              <a:rPr lang="it-IT" sz="2400" b="1" dirty="0">
                <a:latin typeface="Times New Roman" pitchFamily="18" charset="0"/>
                <a:cs typeface="Times New Roman" pitchFamily="18" charset="0"/>
              </a:rPr>
              <a:t>Shoah</a:t>
            </a:r>
            <a:r>
              <a:rPr lang="it-IT" sz="2400" dirty="0">
                <a:latin typeface="Times New Roman" pitchFamily="18" charset="0"/>
                <a:cs typeface="Times New Roman" pitchFamily="18" charset="0"/>
              </a:rPr>
              <a:t>, voce biblica che significa “catastrofe, disastro”, quanto è accaduto infatti non ha alcun significato religioso.</a:t>
            </a:r>
          </a:p>
          <a:p>
            <a:pPr algn="just">
              <a:spcBef>
                <a:spcPts val="0"/>
              </a:spcBef>
              <a:buNone/>
            </a:pPr>
            <a:endParaRPr lang="it-IT" sz="2400" dirty="0">
              <a:latin typeface="Times New Roman" pitchFamily="18" charset="0"/>
              <a:cs typeface="Times New Roman" pitchFamily="18" charset="0"/>
            </a:endParaRPr>
          </a:p>
          <a:p>
            <a:pPr marL="0" algn="just">
              <a:spcBef>
                <a:spcPts val="0"/>
              </a:spcBef>
              <a:buNone/>
            </a:pPr>
            <a:r>
              <a:rPr lang="it-IT" sz="2400" dirty="0">
                <a:latin typeface="Times New Roman" pitchFamily="18" charset="0"/>
                <a:cs typeface="Times New Roman" pitchFamily="18" charset="0"/>
              </a:rPr>
              <a:t>La Shoah è piuttosto un genocidio, ovvero un’azione criminale, finalizzata alla distruzione di un gruppo etnico, nazionale o religioso.</a:t>
            </a:r>
          </a:p>
          <a:p>
            <a:pPr algn="just">
              <a:buNone/>
            </a:pPr>
            <a:endParaRPr lang="it-IT" sz="2200" dirty="0"/>
          </a:p>
          <a:p>
            <a:pPr marL="0" indent="0">
              <a:buNone/>
            </a:pPr>
            <a:endParaRPr lang="it-IT" dirty="0"/>
          </a:p>
          <a:p>
            <a:pPr marL="0" indent="0">
              <a:buNone/>
            </a:pPr>
            <a:endParaRPr lang="it-IT"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a:xfrm>
            <a:off x="457200" y="274638"/>
            <a:ext cx="8229600" cy="796908"/>
          </a:xfrm>
        </p:spPr>
        <p:txBody>
          <a:bodyPr>
            <a:normAutofit/>
          </a:bodyPr>
          <a:lstStyle/>
          <a:p>
            <a:pPr algn="r"/>
            <a:r>
              <a:rPr lang="it-IT" sz="3200" b="1" i="1" dirty="0">
                <a:solidFill>
                  <a:srgbClr val="FF0000"/>
                </a:solidFill>
                <a:latin typeface="Times New Roman" panose="02020603050405020304" pitchFamily="18" charset="0"/>
                <a:cs typeface="Times New Roman" panose="02020603050405020304" pitchFamily="18" charset="0"/>
              </a:rPr>
              <a:t>Otto Adolf Eichmann</a:t>
            </a:r>
            <a:endParaRPr lang="it-IT" sz="3200" b="1" i="1" dirty="0">
              <a:solidFill>
                <a:srgbClr val="FF0000"/>
              </a:solidFill>
            </a:endParaRPr>
          </a:p>
        </p:txBody>
      </p:sp>
      <p:sp>
        <p:nvSpPr>
          <p:cNvPr id="2" name="Segnaposto contenuto 1"/>
          <p:cNvSpPr>
            <a:spLocks noGrp="1"/>
          </p:cNvSpPr>
          <p:nvPr>
            <p:ph idx="1"/>
          </p:nvPr>
        </p:nvSpPr>
        <p:spPr>
          <a:xfrm>
            <a:off x="457200" y="1196752"/>
            <a:ext cx="8229600" cy="4929411"/>
          </a:xfrm>
        </p:spPr>
        <p:txBody>
          <a:bodyPr>
            <a:normAutofit fontScale="92500"/>
          </a:bodyPr>
          <a:lstStyle/>
          <a:p>
            <a:pPr indent="0" algn="just">
              <a:spcBef>
                <a:spcPts val="0"/>
              </a:spcBef>
              <a:buNone/>
            </a:pPr>
            <a:r>
              <a:rPr lang="it-IT" sz="2800" dirty="0">
                <a:latin typeface="Times New Roman" panose="02020603050405020304" pitchFamily="18" charset="0"/>
                <a:cs typeface="Times New Roman" panose="02020603050405020304" pitchFamily="18" charset="0"/>
              </a:rPr>
              <a:t>Eichmann, rapito a </a:t>
            </a:r>
            <a:r>
              <a:rPr lang="it-IT" sz="2800" b="1" dirty="0">
                <a:latin typeface="Times New Roman" panose="02020603050405020304" pitchFamily="18" charset="0"/>
                <a:cs typeface="Times New Roman" panose="02020603050405020304" pitchFamily="18" charset="0"/>
              </a:rPr>
              <a:t>Buenos Aires</a:t>
            </a:r>
            <a:r>
              <a:rPr lang="it-IT" sz="2800" dirty="0">
                <a:latin typeface="Times New Roman" panose="02020603050405020304" pitchFamily="18" charset="0"/>
                <a:cs typeface="Times New Roman" panose="02020603050405020304" pitchFamily="18" charset="0"/>
              </a:rPr>
              <a:t> l’</a:t>
            </a:r>
            <a:r>
              <a:rPr lang="it-IT" sz="2800" b="1" dirty="0">
                <a:latin typeface="Times New Roman" panose="02020603050405020304" pitchFamily="18" charset="0"/>
                <a:cs typeface="Times New Roman" panose="02020603050405020304" pitchFamily="18" charset="0"/>
              </a:rPr>
              <a:t>11 maggio 1960</a:t>
            </a:r>
            <a:r>
              <a:rPr lang="it-IT" sz="2800" dirty="0">
                <a:latin typeface="Times New Roman" panose="02020603050405020304" pitchFamily="18" charset="0"/>
                <a:cs typeface="Times New Roman" panose="02020603050405020304" pitchFamily="18" charset="0"/>
              </a:rPr>
              <a:t>, fu trasportato in Israele e tradotto innanzi al </a:t>
            </a:r>
            <a:r>
              <a:rPr lang="it-IT" sz="2800" b="1" dirty="0">
                <a:latin typeface="Times New Roman" panose="02020603050405020304" pitchFamily="18" charset="0"/>
                <a:cs typeface="Times New Roman" panose="02020603050405020304" pitchFamily="18" charset="0"/>
              </a:rPr>
              <a:t>Tribunale Distrettuale di Gerusalemme l’11 aprile 1961. </a:t>
            </a:r>
            <a:r>
              <a:rPr lang="it-IT" sz="2800" dirty="0">
                <a:latin typeface="Times New Roman" panose="02020603050405020304" pitchFamily="18" charset="0"/>
                <a:cs typeface="Times New Roman" panose="02020603050405020304" pitchFamily="18" charset="0"/>
              </a:rPr>
              <a:t>Quindici i capi d’imputazioni: crimini contro l’umanità, crimini contro il popolo ebraico, crimini di guerra sotto il regime nazista.</a:t>
            </a:r>
          </a:p>
          <a:p>
            <a:pPr indent="0" algn="just">
              <a:spcBef>
                <a:spcPts val="0"/>
              </a:spcBef>
              <a:buNone/>
            </a:pPr>
            <a:endParaRPr lang="it-IT" sz="2800" dirty="0">
              <a:latin typeface="Times New Roman" panose="02020603050405020304" pitchFamily="18" charset="0"/>
              <a:cs typeface="Times New Roman" panose="02020603050405020304" pitchFamily="18" charset="0"/>
            </a:endParaRPr>
          </a:p>
          <a:p>
            <a:pPr indent="0" algn="just">
              <a:spcBef>
                <a:spcPts val="0"/>
              </a:spcBef>
              <a:buNone/>
            </a:pPr>
            <a:r>
              <a:rPr lang="it-IT" sz="2800" dirty="0">
                <a:latin typeface="Times New Roman" panose="02020603050405020304" pitchFamily="18" charset="0"/>
                <a:cs typeface="Times New Roman" panose="02020603050405020304" pitchFamily="18" charset="0"/>
              </a:rPr>
              <a:t>Eichmann, aveva coordinato le procedure per il trasporto ferroviario degli ebrei presso i campi di sterminio; richiesto su ciascuno dei quindici capi d’imputazione se si considerasse colpevole, Eichmann rispose: </a:t>
            </a:r>
            <a:r>
              <a:rPr lang="it-IT" sz="2800" b="1" dirty="0">
                <a:latin typeface="Times New Roman" panose="02020603050405020304" pitchFamily="18" charset="0"/>
                <a:cs typeface="Times New Roman" panose="02020603050405020304" pitchFamily="18" charset="0"/>
              </a:rPr>
              <a:t>“Non colpevole nel senso dell’atto d’accusa.” </a:t>
            </a:r>
          </a:p>
          <a:p>
            <a:pPr indent="0" algn="just">
              <a:spcBef>
                <a:spcPts val="0"/>
              </a:spcBef>
              <a:buNone/>
            </a:pPr>
            <a:endParaRPr lang="it-IT" sz="2800" dirty="0">
              <a:latin typeface="Times New Roman" panose="02020603050405020304" pitchFamily="18" charset="0"/>
              <a:cs typeface="Times New Roman" panose="02020603050405020304" pitchFamily="18" charset="0"/>
            </a:endParaRPr>
          </a:p>
          <a:p>
            <a:endParaRPr lang="it-IT"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476672"/>
            <a:ext cx="8229600" cy="720080"/>
          </a:xfrm>
        </p:spPr>
        <p:txBody>
          <a:bodyPr>
            <a:normAutofit fontScale="90000"/>
          </a:bodyPr>
          <a:lstStyle/>
          <a:p>
            <a:pPr algn="r"/>
            <a:r>
              <a:rPr lang="it-IT" sz="4000" b="1" dirty="0">
                <a:solidFill>
                  <a:srgbClr val="FF0000"/>
                </a:solidFill>
                <a:latin typeface="Times New Roman" pitchFamily="18" charset="0"/>
                <a:cs typeface="Times New Roman" pitchFamily="18" charset="0"/>
              </a:rPr>
              <a:t/>
            </a:r>
            <a:br>
              <a:rPr lang="it-IT" sz="4000" b="1" dirty="0">
                <a:solidFill>
                  <a:srgbClr val="FF0000"/>
                </a:solidFill>
                <a:latin typeface="Times New Roman" pitchFamily="18" charset="0"/>
                <a:cs typeface="Times New Roman" pitchFamily="18" charset="0"/>
              </a:rPr>
            </a:br>
            <a:r>
              <a:rPr lang="it-IT" sz="4000" b="1" i="1" dirty="0">
                <a:solidFill>
                  <a:srgbClr val="FF0000"/>
                </a:solidFill>
                <a:latin typeface="Times New Roman" pitchFamily="18" charset="0"/>
                <a:cs typeface="Times New Roman" pitchFamily="18" charset="0"/>
              </a:rPr>
              <a:t>“La banalità del male”</a:t>
            </a:r>
            <a:r>
              <a:rPr lang="it-IT" sz="4000" b="1" i="1" dirty="0">
                <a:latin typeface="Times New Roman" pitchFamily="18" charset="0"/>
                <a:cs typeface="Times New Roman" pitchFamily="18" charset="0"/>
              </a:rPr>
              <a:t> </a:t>
            </a:r>
            <a:r>
              <a:rPr lang="it-IT" dirty="0"/>
              <a:t/>
            </a:r>
            <a:br>
              <a:rPr lang="it-IT" dirty="0"/>
            </a:br>
            <a:endParaRPr lang="it-IT" dirty="0"/>
          </a:p>
        </p:txBody>
      </p:sp>
      <p:sp>
        <p:nvSpPr>
          <p:cNvPr id="3" name="Segnaposto contenuto 2"/>
          <p:cNvSpPr>
            <a:spLocks noGrp="1"/>
          </p:cNvSpPr>
          <p:nvPr>
            <p:ph idx="1"/>
          </p:nvPr>
        </p:nvSpPr>
        <p:spPr/>
        <p:txBody>
          <a:bodyPr>
            <a:normAutofit fontScale="92500" lnSpcReduction="10000"/>
          </a:bodyPr>
          <a:lstStyle/>
          <a:p>
            <a:pPr marL="0" algn="just">
              <a:buNone/>
            </a:pPr>
            <a:r>
              <a:rPr lang="it-IT" sz="2800" dirty="0">
                <a:latin typeface="Times New Roman" pitchFamily="18" charset="0"/>
                <a:cs typeface="Times New Roman" pitchFamily="18" charset="0"/>
              </a:rPr>
              <a:t>Ciò che più colpisce Hannah </a:t>
            </a:r>
            <a:r>
              <a:rPr lang="it-IT" sz="2800" dirty="0" err="1">
                <a:latin typeface="Times New Roman" pitchFamily="18" charset="0"/>
                <a:cs typeface="Times New Roman" pitchFamily="18" charset="0"/>
              </a:rPr>
              <a:t>Arent</a:t>
            </a:r>
            <a:r>
              <a:rPr lang="it-IT" sz="2800" dirty="0">
                <a:latin typeface="Times New Roman" pitchFamily="18" charset="0"/>
                <a:cs typeface="Times New Roman" pitchFamily="18" charset="0"/>
              </a:rPr>
              <a:t>, che sul banco degli imputati attende di vedere l’incarnazione del male, è il trovarsi invece innanzi</a:t>
            </a:r>
          </a:p>
          <a:p>
            <a:pPr marL="0" algn="just">
              <a:buNone/>
            </a:pPr>
            <a:r>
              <a:rPr lang="it-IT" sz="2800" dirty="0">
                <a:latin typeface="Times New Roman" pitchFamily="18" charset="0"/>
                <a:cs typeface="Times New Roman" pitchFamily="18" charset="0"/>
              </a:rPr>
              <a:t> </a:t>
            </a:r>
            <a:r>
              <a:rPr lang="it-IT" sz="2800" b="1" i="1" dirty="0">
                <a:latin typeface="Times New Roman" pitchFamily="18" charset="0"/>
                <a:cs typeface="Times New Roman" pitchFamily="18" charset="0"/>
              </a:rPr>
              <a:t>‟un uomo qualunque, normale, né demoniaco né mostruoso. In lui non una semplice stupidità, ma l’assenza di pensiero”. </a:t>
            </a:r>
          </a:p>
          <a:p>
            <a:pPr marL="0" algn="just">
              <a:buNone/>
            </a:pPr>
            <a:endParaRPr lang="it-IT" sz="2800" i="1" dirty="0">
              <a:latin typeface="Times New Roman" pitchFamily="18" charset="0"/>
              <a:cs typeface="Times New Roman" pitchFamily="18" charset="0"/>
            </a:endParaRPr>
          </a:p>
          <a:p>
            <a:pPr marL="0" algn="just">
              <a:buNone/>
            </a:pPr>
            <a:r>
              <a:rPr lang="it-IT" sz="2800" dirty="0">
                <a:latin typeface="Times New Roman" pitchFamily="18" charset="0"/>
                <a:cs typeface="Times New Roman" pitchFamily="18" charset="0"/>
              </a:rPr>
              <a:t>Di fronte a tanto Male perpetrato da questo individuo, la </a:t>
            </a:r>
            <a:r>
              <a:rPr lang="it-IT" sz="2800" dirty="0" err="1">
                <a:latin typeface="Times New Roman" pitchFamily="18" charset="0"/>
                <a:cs typeface="Times New Roman" pitchFamily="18" charset="0"/>
              </a:rPr>
              <a:t>Arendt</a:t>
            </a:r>
            <a:r>
              <a:rPr lang="it-IT" sz="2800" dirty="0">
                <a:latin typeface="Times New Roman" pitchFamily="18" charset="0"/>
                <a:cs typeface="Times New Roman" pitchFamily="18" charset="0"/>
              </a:rPr>
              <a:t> rimane stupita dalla ‟</a:t>
            </a:r>
            <a:r>
              <a:rPr lang="it-IT" sz="2800" b="1" dirty="0">
                <a:latin typeface="Times New Roman" pitchFamily="18" charset="0"/>
                <a:cs typeface="Times New Roman" pitchFamily="18" charset="0"/>
              </a:rPr>
              <a:t>mediocrità”</a:t>
            </a:r>
            <a:r>
              <a:rPr lang="it-IT" sz="2800" dirty="0">
                <a:latin typeface="Times New Roman" pitchFamily="18" charset="0"/>
                <a:cs typeface="Times New Roman" pitchFamily="18" charset="0"/>
              </a:rPr>
              <a:t> e dalla superficialità che sembrava pervenire dai suoi gesti e dalle sue parole.</a:t>
            </a:r>
          </a:p>
          <a:p>
            <a:pPr marL="0" indent="0">
              <a:buNone/>
            </a:pPr>
            <a:endParaRPr lang="it-IT" sz="2800" dirty="0">
              <a:latin typeface="Times New Roman" pitchFamily="18" charset="0"/>
              <a:cs typeface="Times New Roman" pitchFamily="18"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490066"/>
          </a:xfrm>
        </p:spPr>
        <p:txBody>
          <a:bodyPr>
            <a:normAutofit fontScale="90000"/>
          </a:bodyPr>
          <a:lstStyle/>
          <a:p>
            <a:pPr algn="r"/>
            <a:r>
              <a:rPr lang="it-IT" sz="2800" i="1" dirty="0">
                <a:solidFill>
                  <a:srgbClr val="FF0000"/>
                </a:solidFill>
                <a:latin typeface="Times New Roman" pitchFamily="18" charset="0"/>
                <a:cs typeface="Times New Roman" pitchFamily="18" charset="0"/>
              </a:rPr>
              <a:t>Solo il male può essere radicale.</a:t>
            </a:r>
          </a:p>
        </p:txBody>
      </p:sp>
      <p:sp>
        <p:nvSpPr>
          <p:cNvPr id="3" name="Segnaposto contenuto 2"/>
          <p:cNvSpPr>
            <a:spLocks noGrp="1"/>
          </p:cNvSpPr>
          <p:nvPr>
            <p:ph idx="1"/>
          </p:nvPr>
        </p:nvSpPr>
        <p:spPr>
          <a:xfrm>
            <a:off x="457200" y="908720"/>
            <a:ext cx="8229600" cy="5217443"/>
          </a:xfrm>
        </p:spPr>
        <p:txBody>
          <a:bodyPr>
            <a:normAutofit/>
          </a:bodyPr>
          <a:lstStyle/>
          <a:p>
            <a:pPr marL="0" algn="just">
              <a:buNone/>
            </a:pPr>
            <a:r>
              <a:rPr lang="it-IT" sz="2800" i="1" dirty="0">
                <a:latin typeface="Times New Roman" pitchFamily="18" charset="0"/>
                <a:cs typeface="Times New Roman" pitchFamily="18" charset="0"/>
              </a:rPr>
              <a:t>“La mia opinione è che </a:t>
            </a:r>
            <a:r>
              <a:rPr lang="it-IT" sz="2800" b="1" i="1" dirty="0">
                <a:latin typeface="Times New Roman" pitchFamily="18" charset="0"/>
                <a:cs typeface="Times New Roman" pitchFamily="18" charset="0"/>
              </a:rPr>
              <a:t>il male non è mai ‘radicale’, ma soltanto estremo</a:t>
            </a:r>
            <a:r>
              <a:rPr lang="it-IT" sz="2800" i="1" dirty="0">
                <a:latin typeface="Times New Roman" pitchFamily="18" charset="0"/>
                <a:cs typeface="Times New Roman" pitchFamily="18" charset="0"/>
              </a:rPr>
              <a:t>, e che non possegga né la profondità né una dimensione demoniaca. Esso può invadere e devastare tutto il mondo </a:t>
            </a:r>
            <a:r>
              <a:rPr lang="it-IT" sz="2800" b="1" i="1" dirty="0">
                <a:latin typeface="Times New Roman" pitchFamily="18" charset="0"/>
                <a:cs typeface="Times New Roman" pitchFamily="18" charset="0"/>
              </a:rPr>
              <a:t>perché cresce in superficie come un fungo</a:t>
            </a:r>
            <a:r>
              <a:rPr lang="it-IT" sz="2800" i="1" dirty="0">
                <a:latin typeface="Times New Roman" pitchFamily="18" charset="0"/>
                <a:cs typeface="Times New Roman" pitchFamily="18" charset="0"/>
              </a:rPr>
              <a:t>. Esso sfida come ho detto, il pensiero, perché </a:t>
            </a:r>
            <a:r>
              <a:rPr lang="it-IT" sz="2800" b="1" i="1" dirty="0">
                <a:latin typeface="Times New Roman" pitchFamily="18" charset="0"/>
                <a:cs typeface="Times New Roman" pitchFamily="18" charset="0"/>
              </a:rPr>
              <a:t>il pensiero cerca di raggiungere la profondità</a:t>
            </a:r>
            <a:r>
              <a:rPr lang="it-IT" sz="2800" i="1" dirty="0">
                <a:latin typeface="Times New Roman" pitchFamily="18" charset="0"/>
                <a:cs typeface="Times New Roman" pitchFamily="18" charset="0"/>
              </a:rPr>
              <a:t>, andare a radici, </a:t>
            </a:r>
            <a:r>
              <a:rPr lang="it-IT" sz="2800" b="1" i="1" dirty="0">
                <a:latin typeface="Times New Roman" pitchFamily="18" charset="0"/>
                <a:cs typeface="Times New Roman" pitchFamily="18" charset="0"/>
              </a:rPr>
              <a:t>e nel momento in cui cerca il male,</a:t>
            </a:r>
            <a:r>
              <a:rPr lang="it-IT" sz="2800" i="1" dirty="0">
                <a:latin typeface="Times New Roman" pitchFamily="18" charset="0"/>
                <a:cs typeface="Times New Roman" pitchFamily="18" charset="0"/>
              </a:rPr>
              <a:t> è frustrato perché </a:t>
            </a:r>
            <a:r>
              <a:rPr lang="it-IT" sz="2800" b="1" i="1" dirty="0">
                <a:latin typeface="Times New Roman" pitchFamily="18" charset="0"/>
                <a:cs typeface="Times New Roman" pitchFamily="18" charset="0"/>
              </a:rPr>
              <a:t>non trova nulla</a:t>
            </a:r>
            <a:r>
              <a:rPr lang="it-IT" sz="2800" i="1" dirty="0">
                <a:latin typeface="Times New Roman" pitchFamily="18" charset="0"/>
                <a:cs typeface="Times New Roman" pitchFamily="18" charset="0"/>
              </a:rPr>
              <a:t>. Questa è la sua “banalità”… solo il bene ha profondità e può essere integrale.”  </a:t>
            </a:r>
          </a:p>
          <a:p>
            <a:pPr marL="0" algn="r">
              <a:buNone/>
            </a:pPr>
            <a:r>
              <a:rPr lang="it-IT" sz="2400" dirty="0">
                <a:solidFill>
                  <a:srgbClr val="FF0000"/>
                </a:solidFill>
                <a:latin typeface="Times New Roman" panose="02020603050405020304" pitchFamily="18" charset="0"/>
                <a:cs typeface="Times New Roman" panose="02020603050405020304" pitchFamily="18" charset="0"/>
              </a:rPr>
              <a:t>Hannah </a:t>
            </a:r>
            <a:r>
              <a:rPr lang="it-IT" sz="2400" dirty="0" err="1">
                <a:solidFill>
                  <a:srgbClr val="FF0000"/>
                </a:solidFill>
                <a:latin typeface="Times New Roman" panose="02020603050405020304" pitchFamily="18" charset="0"/>
                <a:cs typeface="Times New Roman" panose="02020603050405020304" pitchFamily="18" charset="0"/>
              </a:rPr>
              <a:t>Arendt</a:t>
            </a:r>
            <a:r>
              <a:rPr lang="it-IT" sz="2400" dirty="0">
                <a:solidFill>
                  <a:srgbClr val="FF0000"/>
                </a:solidFill>
                <a:latin typeface="Times New Roman" panose="02020603050405020304" pitchFamily="18" charset="0"/>
                <a:cs typeface="Times New Roman" panose="02020603050405020304" pitchFamily="18" charset="0"/>
              </a:rPr>
              <a:t>,</a:t>
            </a:r>
            <a:r>
              <a:rPr lang="it-IT" sz="2400" b="1" i="1" dirty="0">
                <a:solidFill>
                  <a:srgbClr val="FF0000"/>
                </a:solidFill>
                <a:latin typeface="Times New Roman" panose="02020603050405020304" pitchFamily="18" charset="0"/>
                <a:cs typeface="Times New Roman" panose="02020603050405020304" pitchFamily="18" charset="0"/>
              </a:rPr>
              <a:t> La banalità del male.</a:t>
            </a:r>
            <a:endParaRPr lang="it-IT" sz="2400" i="1" dirty="0">
              <a:latin typeface="Times New Roman" pitchFamily="18" charset="0"/>
              <a:cs typeface="Times New Roman" pitchFamily="18" charset="0"/>
            </a:endParaRPr>
          </a:p>
          <a:p>
            <a:pPr marL="0" algn="r">
              <a:buNone/>
            </a:pPr>
            <a:endParaRPr lang="it-IT" sz="2400" dirty="0">
              <a:latin typeface="Times New Roman" pitchFamily="18" charset="0"/>
              <a:cs typeface="Times New Roman" pitchFamily="18" charset="0"/>
            </a:endParaRPr>
          </a:p>
          <a:p>
            <a:pPr marL="0" algn="just">
              <a:buNone/>
            </a:pPr>
            <a:endParaRPr lang="it-IT"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764704"/>
            <a:ext cx="8229600" cy="5361459"/>
          </a:xfrm>
        </p:spPr>
        <p:txBody>
          <a:bodyPr>
            <a:normAutofit/>
          </a:bodyPr>
          <a:lstStyle/>
          <a:p>
            <a:pPr marL="0" indent="0" algn="just">
              <a:buNone/>
            </a:pPr>
            <a:r>
              <a:rPr lang="it-IT" sz="2600" dirty="0">
                <a:latin typeface="Times New Roman" panose="02020603050405020304" pitchFamily="18" charset="0"/>
                <a:cs typeface="Times New Roman" panose="02020603050405020304" pitchFamily="18" charset="0"/>
              </a:rPr>
              <a:t>“</a:t>
            </a:r>
            <a:r>
              <a:rPr lang="it-IT" sz="2600" i="1" dirty="0">
                <a:latin typeface="Times New Roman" panose="02020603050405020304" pitchFamily="18" charset="0"/>
                <a:cs typeface="Times New Roman" panose="02020603050405020304" pitchFamily="18" charset="0"/>
              </a:rPr>
              <a:t>Certo, i giudici non ebbero torto quando alla fine dissero all’imputato che tutto ciò che aveva detto erano ‘chiacchiere vuote’: ma essi pensavano che quella vacuità fosse finta e che egli cercasse di nascondere altre cose, odiose, sì, ma non vuote. (…) </a:t>
            </a:r>
            <a:r>
              <a:rPr lang="it-IT" sz="2600" b="1" i="1" dirty="0">
                <a:latin typeface="Times New Roman" panose="02020603050405020304" pitchFamily="18" charset="0"/>
                <a:cs typeface="Times New Roman" panose="02020603050405020304" pitchFamily="18" charset="0"/>
              </a:rPr>
              <a:t>Quanto più lo si ascoltava, tanto più era evidente che la sua incapacità di esprimersi era strettamente legata a un’incapacità di pensare, cioè di pensare dal punto di vista di qualcun altro.</a:t>
            </a:r>
            <a:r>
              <a:rPr lang="it-IT" sz="2600" i="1" dirty="0">
                <a:latin typeface="Times New Roman" panose="02020603050405020304" pitchFamily="18" charset="0"/>
                <a:cs typeface="Times New Roman" panose="02020603050405020304" pitchFamily="18" charset="0"/>
              </a:rPr>
              <a:t> Comunicare con lui era impossibile, non perché mentiva, ma perché le parole e la presenza degli altri, e quindi la realtà in quanto tale, non lo toccavano.”</a:t>
            </a:r>
            <a:endParaRPr lang="it-IT" sz="2600" dirty="0">
              <a:latin typeface="Times New Roman" panose="02020603050405020304" pitchFamily="18" charset="0"/>
              <a:cs typeface="Times New Roman" panose="02020603050405020304" pitchFamily="18" charset="0"/>
            </a:endParaRPr>
          </a:p>
          <a:p>
            <a:pPr marL="0" indent="0" algn="r">
              <a:buNone/>
            </a:pPr>
            <a:r>
              <a:rPr lang="it-IT" sz="2400" dirty="0">
                <a:solidFill>
                  <a:srgbClr val="FF0000"/>
                </a:solidFill>
                <a:latin typeface="Times New Roman" panose="02020603050405020304" pitchFamily="18" charset="0"/>
                <a:cs typeface="Times New Roman" panose="02020603050405020304" pitchFamily="18" charset="0"/>
              </a:rPr>
              <a:t>Hannah </a:t>
            </a:r>
            <a:r>
              <a:rPr lang="it-IT" sz="2400" dirty="0" err="1">
                <a:solidFill>
                  <a:srgbClr val="FF0000"/>
                </a:solidFill>
                <a:latin typeface="Times New Roman" panose="02020603050405020304" pitchFamily="18" charset="0"/>
                <a:cs typeface="Times New Roman" panose="02020603050405020304" pitchFamily="18" charset="0"/>
              </a:rPr>
              <a:t>Arendt</a:t>
            </a:r>
            <a:r>
              <a:rPr lang="it-IT" sz="2400" dirty="0">
                <a:solidFill>
                  <a:srgbClr val="FF0000"/>
                </a:solidFill>
                <a:latin typeface="Times New Roman" panose="02020603050405020304" pitchFamily="18" charset="0"/>
                <a:cs typeface="Times New Roman" panose="02020603050405020304" pitchFamily="18" charset="0"/>
              </a:rPr>
              <a:t>,</a:t>
            </a:r>
            <a:r>
              <a:rPr lang="it-IT" sz="2400" b="1" i="1" dirty="0">
                <a:solidFill>
                  <a:srgbClr val="FF0000"/>
                </a:solidFill>
                <a:latin typeface="Times New Roman" panose="02020603050405020304" pitchFamily="18" charset="0"/>
                <a:cs typeface="Times New Roman" panose="02020603050405020304" pitchFamily="18" charset="0"/>
              </a:rPr>
              <a:t> La banalità del male.</a:t>
            </a:r>
            <a:endParaRPr lang="it-IT" sz="2400" i="1" dirty="0">
              <a:latin typeface="Times New Roman" pitchFamily="18" charset="0"/>
              <a:cs typeface="Times New Roman" pitchFamily="18" charset="0"/>
            </a:endParaRPr>
          </a:p>
          <a:p>
            <a:pPr marL="0" indent="0" algn="r">
              <a:buNone/>
            </a:pPr>
            <a:endParaRPr lang="it-IT" sz="2400" b="1"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1869896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a:xfrm>
            <a:off x="457200" y="274638"/>
            <a:ext cx="8229600" cy="562074"/>
          </a:xfrm>
        </p:spPr>
        <p:txBody>
          <a:bodyPr>
            <a:normAutofit/>
          </a:bodyPr>
          <a:lstStyle/>
          <a:p>
            <a:pPr algn="r"/>
            <a:r>
              <a:rPr lang="it-IT" sz="2400" dirty="0">
                <a:solidFill>
                  <a:srgbClr val="FF0000"/>
                </a:solidFill>
                <a:latin typeface="Times New Roman" pitchFamily="18" charset="0"/>
                <a:cs typeface="Times New Roman" pitchFamily="18" charset="0"/>
              </a:rPr>
              <a:t>Assoluta assenza di pensiero.</a:t>
            </a:r>
          </a:p>
        </p:txBody>
      </p:sp>
      <p:sp>
        <p:nvSpPr>
          <p:cNvPr id="2" name="Segnaposto contenuto 1"/>
          <p:cNvSpPr>
            <a:spLocks noGrp="1"/>
          </p:cNvSpPr>
          <p:nvPr>
            <p:ph idx="1"/>
          </p:nvPr>
        </p:nvSpPr>
        <p:spPr>
          <a:xfrm>
            <a:off x="323528" y="980728"/>
            <a:ext cx="8229600" cy="5256584"/>
          </a:xfrm>
        </p:spPr>
        <p:txBody>
          <a:bodyPr>
            <a:normAutofit fontScale="25000" lnSpcReduction="20000"/>
          </a:bodyPr>
          <a:lstStyle/>
          <a:p>
            <a:pPr marL="0" algn="just">
              <a:buNone/>
            </a:pPr>
            <a:r>
              <a:rPr lang="it-IT" sz="11200" i="1" dirty="0">
                <a:latin typeface="Times New Roman" pitchFamily="18" charset="0"/>
                <a:cs typeface="Times New Roman" pitchFamily="18" charset="0"/>
              </a:rPr>
              <a:t>"Ciò che più colpiva le menti di quegli uomini che si erano trasformati in assassini, era semplicemente </a:t>
            </a:r>
            <a:r>
              <a:rPr lang="it-IT" sz="11200" b="1" i="1" dirty="0">
                <a:latin typeface="Times New Roman" pitchFamily="18" charset="0"/>
                <a:cs typeface="Times New Roman" pitchFamily="18" charset="0"/>
              </a:rPr>
              <a:t>l’idea di essere elementi di un processo grandioso</a:t>
            </a:r>
            <a:r>
              <a:rPr lang="it-IT" sz="11200" i="1" dirty="0">
                <a:latin typeface="Times New Roman" pitchFamily="18" charset="0"/>
                <a:cs typeface="Times New Roman" pitchFamily="18" charset="0"/>
              </a:rPr>
              <a:t>, unico nella storia del mondo (“un compito grande, che si presenta una volta ogni duemila anni”) e perciò gravoso. Questo era molto importante perché </a:t>
            </a:r>
            <a:r>
              <a:rPr lang="it-IT" sz="11200" b="1" i="1" dirty="0">
                <a:latin typeface="Times New Roman" pitchFamily="18" charset="0"/>
                <a:cs typeface="Times New Roman" pitchFamily="18" charset="0"/>
              </a:rPr>
              <a:t>essi non erano sadici o assassini per natura</a:t>
            </a:r>
            <a:r>
              <a:rPr lang="it-IT" sz="11200" i="1" dirty="0">
                <a:latin typeface="Times New Roman" pitchFamily="18" charset="0"/>
                <a:cs typeface="Times New Roman" pitchFamily="18" charset="0"/>
              </a:rPr>
              <a:t>; anzi, i nazisti si sforzarono sempre, sistematicamente, di mettere in disparte tutti coloro che provavano un godimento fisico nell’uccidere. (…). Perciò il problema era quello di soffocare non tanto la voce della loro coscienza, quanto la pietà istintiva, animale, che ogni individuo normale prova di fronte alla sofferenza fisica degli altri.” </a:t>
            </a:r>
            <a:endParaRPr lang="it-IT" sz="11200" dirty="0">
              <a:latin typeface="Times New Roman" pitchFamily="18" charset="0"/>
              <a:cs typeface="Times New Roman" pitchFamily="18" charset="0"/>
            </a:endParaRPr>
          </a:p>
          <a:p>
            <a:pPr marL="0" indent="0" algn="r">
              <a:buNone/>
            </a:pPr>
            <a:r>
              <a:rPr lang="it-IT" sz="9600" dirty="0">
                <a:solidFill>
                  <a:srgbClr val="FF0000"/>
                </a:solidFill>
                <a:latin typeface="Times New Roman" panose="02020603050405020304" pitchFamily="18" charset="0"/>
                <a:cs typeface="Times New Roman" panose="02020603050405020304" pitchFamily="18" charset="0"/>
              </a:rPr>
              <a:t>Hannah </a:t>
            </a:r>
            <a:r>
              <a:rPr lang="it-IT" sz="9600" dirty="0" err="1">
                <a:solidFill>
                  <a:srgbClr val="FF0000"/>
                </a:solidFill>
                <a:latin typeface="Times New Roman" panose="02020603050405020304" pitchFamily="18" charset="0"/>
                <a:cs typeface="Times New Roman" panose="02020603050405020304" pitchFamily="18" charset="0"/>
              </a:rPr>
              <a:t>Arendt</a:t>
            </a:r>
            <a:r>
              <a:rPr lang="it-IT" sz="9600" dirty="0">
                <a:solidFill>
                  <a:srgbClr val="FF0000"/>
                </a:solidFill>
                <a:latin typeface="Times New Roman" panose="02020603050405020304" pitchFamily="18" charset="0"/>
                <a:cs typeface="Times New Roman" panose="02020603050405020304" pitchFamily="18" charset="0"/>
              </a:rPr>
              <a:t>,</a:t>
            </a:r>
            <a:r>
              <a:rPr lang="it-IT" sz="9600" b="1" i="1" dirty="0">
                <a:solidFill>
                  <a:srgbClr val="FF0000"/>
                </a:solidFill>
                <a:latin typeface="Times New Roman" panose="02020603050405020304" pitchFamily="18" charset="0"/>
                <a:cs typeface="Times New Roman" panose="02020603050405020304" pitchFamily="18" charset="0"/>
              </a:rPr>
              <a:t> La banalità del male.</a:t>
            </a:r>
            <a:endParaRPr lang="it-IT" sz="9600" i="1" dirty="0">
              <a:latin typeface="Times New Roman" pitchFamily="18" charset="0"/>
              <a:cs typeface="Times New Roman" pitchFamily="18" charset="0"/>
            </a:endParaRPr>
          </a:p>
          <a:p>
            <a:pPr marL="0" algn="r"/>
            <a:endParaRPr lang="it-IT" sz="9600" b="1"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792288" y="4929198"/>
            <a:ext cx="5486400" cy="438140"/>
          </a:xfrm>
        </p:spPr>
        <p:txBody>
          <a:bodyPr/>
          <a:lstStyle/>
          <a:p>
            <a:r>
              <a:rPr lang="it-IT" dirty="0">
                <a:solidFill>
                  <a:srgbClr val="FF0000"/>
                </a:solidFill>
                <a:latin typeface="Times New Roman" pitchFamily="18" charset="0"/>
                <a:cs typeface="Times New Roman" pitchFamily="18" charset="0"/>
              </a:rPr>
              <a:t>Processo ad Eichmann</a:t>
            </a:r>
          </a:p>
        </p:txBody>
      </p:sp>
      <p:sp>
        <p:nvSpPr>
          <p:cNvPr id="4" name="Segnaposto testo 3"/>
          <p:cNvSpPr>
            <a:spLocks noGrp="1"/>
          </p:cNvSpPr>
          <p:nvPr>
            <p:ph type="body" sz="half" idx="2"/>
          </p:nvPr>
        </p:nvSpPr>
        <p:spPr/>
        <p:txBody>
          <a:bodyPr>
            <a:normAutofit fontScale="92500"/>
          </a:bodyPr>
          <a:lstStyle/>
          <a:p>
            <a:pPr algn="r"/>
            <a:r>
              <a:rPr lang="it-IT" sz="2800" dirty="0">
                <a:latin typeface="Times New Roman" pitchFamily="18" charset="0"/>
                <a:cs typeface="Times New Roman" pitchFamily="18" charset="0"/>
              </a:rPr>
              <a:t>Tribunale Distrettuale di Gerusalemme</a:t>
            </a:r>
          </a:p>
          <a:p>
            <a:pPr algn="r"/>
            <a:endParaRPr lang="it-IT" dirty="0"/>
          </a:p>
        </p:txBody>
      </p:sp>
      <p:pic>
        <p:nvPicPr>
          <p:cNvPr id="5" name="Segnaposto contenuto 4" descr="processo.jpg"/>
          <p:cNvPicPr>
            <a:picLocks noGrp="1" noChangeAspect="1"/>
          </p:cNvPicPr>
          <p:nvPr>
            <p:ph type="pic" idx="1"/>
          </p:nvPr>
        </p:nvPicPr>
        <p:blipFill>
          <a:blip r:embed="rId2" cstate="print"/>
          <a:srcRect t="48" b="48"/>
          <a:stretch>
            <a:fillRect/>
          </a:stretch>
        </p:blipFill>
        <p:spPr>
          <a:xfrm>
            <a:off x="642910" y="612774"/>
            <a:ext cx="7643866" cy="4316423"/>
          </a:xfrm>
        </p:spPr>
      </p:pic>
    </p:spTree>
    <p:extLst>
      <p:ext uri="{BB962C8B-B14F-4D97-AF65-F5344CB8AC3E}">
        <p14:creationId xmlns:p14="http://schemas.microsoft.com/office/powerpoint/2010/main" val="96916443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634082"/>
          </a:xfrm>
        </p:spPr>
        <p:txBody>
          <a:bodyPr>
            <a:normAutofit/>
          </a:bodyPr>
          <a:lstStyle/>
          <a:p>
            <a:pPr algn="r"/>
            <a:r>
              <a:rPr lang="it-IT" sz="2400" dirty="0">
                <a:solidFill>
                  <a:srgbClr val="FF0000"/>
                </a:solidFill>
                <a:latin typeface="Times New Roman" pitchFamily="18" charset="0"/>
                <a:cs typeface="Times New Roman" pitchFamily="18" charset="0"/>
              </a:rPr>
              <a:t>L’idea che Eichmann aveva di sé</a:t>
            </a:r>
          </a:p>
        </p:txBody>
      </p:sp>
      <p:sp>
        <p:nvSpPr>
          <p:cNvPr id="3" name="Segnaposto contenuto 2"/>
          <p:cNvSpPr>
            <a:spLocks noGrp="1"/>
          </p:cNvSpPr>
          <p:nvPr>
            <p:ph idx="1"/>
          </p:nvPr>
        </p:nvSpPr>
        <p:spPr/>
        <p:txBody>
          <a:bodyPr/>
          <a:lstStyle/>
          <a:p>
            <a:pPr marL="0" indent="0" algn="just">
              <a:buNone/>
            </a:pPr>
            <a:r>
              <a:rPr lang="it-IT" sz="2800" dirty="0">
                <a:latin typeface="Times New Roman" pitchFamily="18" charset="0"/>
                <a:cs typeface="Times New Roman" pitchFamily="18" charset="0"/>
              </a:rPr>
              <a:t>Eichmann non si sentiva un individuo sordido ed indegno e disse di sé al processo:</a:t>
            </a:r>
          </a:p>
          <a:p>
            <a:pPr marL="0" indent="0" algn="just">
              <a:buNone/>
            </a:pPr>
            <a:r>
              <a:rPr lang="it-IT" sz="2800" i="1" dirty="0">
                <a:latin typeface="Times New Roman" pitchFamily="18" charset="0"/>
                <a:cs typeface="Times New Roman" pitchFamily="18" charset="0"/>
              </a:rPr>
              <a:t>‟sicuramente non mi sarei sentito la coscienza a posto se non avessi fatto ciò che mi veniva ordinato - trasportare milioni di uomini, donne e bambini verso la morte - </a:t>
            </a:r>
            <a:r>
              <a:rPr lang="it-IT" sz="2800" b="1" i="1" dirty="0">
                <a:latin typeface="Times New Roman" pitchFamily="18" charset="0"/>
                <a:cs typeface="Times New Roman" pitchFamily="18" charset="0"/>
              </a:rPr>
              <a:t>con grande zelo e cronometrica precisione</a:t>
            </a:r>
            <a:r>
              <a:rPr lang="it-IT" sz="2800" i="1" dirty="0">
                <a:latin typeface="Times New Roman" pitchFamily="18" charset="0"/>
                <a:cs typeface="Times New Roman" pitchFamily="18" charset="0"/>
              </a:rPr>
              <a:t>.” </a:t>
            </a:r>
          </a:p>
          <a:p>
            <a:pPr marL="0" indent="0">
              <a:buNone/>
            </a:pPr>
            <a:endParaRPr lang="it-IT" dirty="0"/>
          </a:p>
        </p:txBody>
      </p:sp>
    </p:spTree>
    <p:extLst>
      <p:ext uri="{BB962C8B-B14F-4D97-AF65-F5344CB8AC3E}">
        <p14:creationId xmlns:p14="http://schemas.microsoft.com/office/powerpoint/2010/main" val="119203856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634082"/>
          </a:xfrm>
        </p:spPr>
        <p:txBody>
          <a:bodyPr>
            <a:normAutofit/>
          </a:bodyPr>
          <a:lstStyle/>
          <a:p>
            <a:pPr algn="r"/>
            <a:r>
              <a:rPr lang="it-IT" sz="2400" dirty="0">
                <a:solidFill>
                  <a:srgbClr val="FF0000"/>
                </a:solidFill>
                <a:latin typeface="Times New Roman" panose="02020603050405020304" pitchFamily="18" charset="0"/>
                <a:cs typeface="Times New Roman" panose="02020603050405020304" pitchFamily="18" charset="0"/>
              </a:rPr>
              <a:t>Riflessioni conclusive.</a:t>
            </a:r>
          </a:p>
        </p:txBody>
      </p:sp>
      <p:sp>
        <p:nvSpPr>
          <p:cNvPr id="3" name="Segnaposto contenuto 2"/>
          <p:cNvSpPr>
            <a:spLocks noGrp="1"/>
          </p:cNvSpPr>
          <p:nvPr>
            <p:ph idx="1"/>
          </p:nvPr>
        </p:nvSpPr>
        <p:spPr>
          <a:xfrm>
            <a:off x="457200" y="1196752"/>
            <a:ext cx="8229600" cy="4929411"/>
          </a:xfrm>
        </p:spPr>
        <p:txBody>
          <a:bodyPr>
            <a:normAutofit fontScale="92500" lnSpcReduction="10000"/>
          </a:bodyPr>
          <a:lstStyle/>
          <a:p>
            <a:pPr marL="324000" indent="0" algn="just">
              <a:spcBef>
                <a:spcPts val="0"/>
              </a:spcBef>
              <a:buNone/>
            </a:pPr>
            <a:r>
              <a:rPr lang="it-IT" sz="2800" b="1" dirty="0">
                <a:latin typeface="Times New Roman" panose="02020603050405020304" pitchFamily="18" charset="0"/>
                <a:cs typeface="Times New Roman" panose="02020603050405020304" pitchFamily="18" charset="0"/>
              </a:rPr>
              <a:t>Shlomo Venezia </a:t>
            </a:r>
            <a:r>
              <a:rPr lang="it-IT" sz="2800" dirty="0">
                <a:latin typeface="Times New Roman" panose="02020603050405020304" pitchFamily="18" charset="0"/>
                <a:cs typeface="Times New Roman" panose="02020603050405020304" pitchFamily="18" charset="0"/>
              </a:rPr>
              <a:t>ad Auschwitz si ritrovò a non pensare. Nei lager l’umanità dei prigionieri veniva con la violenza cancellata e con essa la pietà. Ma una cosa era certa, </a:t>
            </a:r>
            <a:r>
              <a:rPr lang="it-IT" sz="2800" b="1" i="1" dirty="0">
                <a:latin typeface="Times New Roman" panose="02020603050405020304" pitchFamily="18" charset="0"/>
                <a:cs typeface="Times New Roman" panose="02020603050405020304" pitchFamily="18" charset="0"/>
              </a:rPr>
              <a:t>se egli si fosse rifiutato di obbedire, sarebbe stato eliminato immediatamente con un colpo di pistola.</a:t>
            </a:r>
          </a:p>
          <a:p>
            <a:pPr marL="324000" indent="0" algn="just">
              <a:spcBef>
                <a:spcPts val="0"/>
              </a:spcBef>
              <a:buNone/>
            </a:pPr>
            <a:endParaRPr lang="it-IT" sz="2800" dirty="0">
              <a:latin typeface="Times New Roman" panose="02020603050405020304" pitchFamily="18" charset="0"/>
              <a:cs typeface="Times New Roman" panose="02020603050405020304" pitchFamily="18" charset="0"/>
            </a:endParaRPr>
          </a:p>
          <a:p>
            <a:pPr marL="324000" indent="0" algn="just">
              <a:spcBef>
                <a:spcPts val="0"/>
              </a:spcBef>
              <a:buNone/>
            </a:pPr>
            <a:r>
              <a:rPr lang="it-IT" sz="2800" b="1" dirty="0">
                <a:latin typeface="Times New Roman" panose="02020603050405020304" pitchFamily="18" charset="0"/>
                <a:cs typeface="Times New Roman" panose="02020603050405020304" pitchFamily="18" charset="0"/>
              </a:rPr>
              <a:t>Adolf Eichmann</a:t>
            </a:r>
            <a:r>
              <a:rPr lang="it-IT" sz="2800" dirty="0">
                <a:latin typeface="Times New Roman" panose="02020603050405020304" pitchFamily="18" charset="0"/>
                <a:cs typeface="Times New Roman" panose="02020603050405020304" pitchFamily="18" charset="0"/>
              </a:rPr>
              <a:t> si ritrovò a non pensare e a nascondersi dietro cliché e frasi fatte, che celavano assenza di pensiero, di coscienza e di umanità. Ma, come ci riferisce H. </a:t>
            </a:r>
            <a:r>
              <a:rPr lang="it-IT" sz="2800" dirty="0" err="1">
                <a:latin typeface="Times New Roman" panose="02020603050405020304" pitchFamily="18" charset="0"/>
                <a:cs typeface="Times New Roman" panose="02020603050405020304" pitchFamily="18" charset="0"/>
              </a:rPr>
              <a:t>Arendt</a:t>
            </a:r>
            <a:r>
              <a:rPr lang="it-IT" sz="2800" dirty="0">
                <a:latin typeface="Times New Roman" panose="02020603050405020304" pitchFamily="18" charset="0"/>
                <a:cs typeface="Times New Roman" panose="02020603050405020304" pitchFamily="18" charset="0"/>
              </a:rPr>
              <a:t>, l’imputato stesso  al processo precisò di sé che  </a:t>
            </a:r>
            <a:r>
              <a:rPr lang="it-IT" sz="2800" b="1" i="1" dirty="0">
                <a:latin typeface="Times New Roman" panose="02020603050405020304" pitchFamily="18" charset="0"/>
                <a:cs typeface="Times New Roman" panose="02020603050405020304" pitchFamily="18" charset="0"/>
              </a:rPr>
              <a:t>se avesse voluto, avrebbe potuto trovare un pretesto per ritirarsi</a:t>
            </a:r>
            <a:r>
              <a:rPr lang="it-IT" sz="2800" i="1" dirty="0">
                <a:latin typeface="Times New Roman" panose="02020603050405020304" pitchFamily="18" charset="0"/>
                <a:cs typeface="Times New Roman" panose="02020603050405020304" pitchFamily="18" charset="0"/>
              </a:rPr>
              <a:t>, come altri avevano fatto, e che </a:t>
            </a:r>
            <a:r>
              <a:rPr lang="it-IT" sz="2800" b="1" i="1" dirty="0">
                <a:latin typeface="Times New Roman" panose="02020603050405020304" pitchFamily="18" charset="0"/>
                <a:cs typeface="Times New Roman" panose="02020603050405020304" pitchFamily="18" charset="0"/>
              </a:rPr>
              <a:t>non era mai stato in pericolo immediato di morte. </a:t>
            </a:r>
            <a:endParaRPr lang="it-IT" sz="2800" i="1"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i="1" dirty="0">
                <a:latin typeface="Algerian" panose="04020705040A02060702" pitchFamily="82" charset="0"/>
              </a:rPr>
              <a:t>I.I.S.  ‟</a:t>
            </a:r>
            <a:r>
              <a:rPr lang="it-IT" i="1" dirty="0" err="1">
                <a:latin typeface="Algerian" panose="04020705040A02060702" pitchFamily="82" charset="0"/>
              </a:rPr>
              <a:t>C.Marchesi</a:t>
            </a:r>
            <a:r>
              <a:rPr lang="it-IT" i="1" dirty="0">
                <a:latin typeface="Algerian" panose="04020705040A02060702" pitchFamily="82" charset="0"/>
              </a:rPr>
              <a:t>”</a:t>
            </a:r>
            <a:br>
              <a:rPr lang="it-IT" i="1" dirty="0">
                <a:latin typeface="Algerian" panose="04020705040A02060702" pitchFamily="82" charset="0"/>
              </a:rPr>
            </a:br>
            <a:endParaRPr lang="it-IT" dirty="0">
              <a:latin typeface="Algerian" panose="04020705040A02060702" pitchFamily="82" charset="0"/>
            </a:endParaRPr>
          </a:p>
        </p:txBody>
      </p:sp>
      <p:sp>
        <p:nvSpPr>
          <p:cNvPr id="3" name="Segnaposto contenuto 2"/>
          <p:cNvSpPr>
            <a:spLocks noGrp="1"/>
          </p:cNvSpPr>
          <p:nvPr>
            <p:ph idx="1"/>
          </p:nvPr>
        </p:nvSpPr>
        <p:spPr>
          <a:xfrm>
            <a:off x="457200" y="1124744"/>
            <a:ext cx="8229600" cy="5001419"/>
          </a:xfrm>
        </p:spPr>
        <p:txBody>
          <a:bodyPr>
            <a:normAutofit/>
          </a:bodyPr>
          <a:lstStyle/>
          <a:p>
            <a:pPr marL="0" indent="0" algn="ctr">
              <a:buNone/>
            </a:pPr>
            <a:r>
              <a:rPr lang="it-IT" sz="4000" b="1" i="1" dirty="0">
                <a:solidFill>
                  <a:srgbClr val="FF0000"/>
                </a:solidFill>
                <a:latin typeface="Times New Roman" panose="02020603050405020304" pitchFamily="18" charset="0"/>
                <a:cs typeface="Times New Roman" panose="02020603050405020304" pitchFamily="18" charset="0"/>
              </a:rPr>
              <a:t>27 gennaio </a:t>
            </a:r>
          </a:p>
          <a:p>
            <a:pPr marL="0" indent="0" algn="ctr">
              <a:buNone/>
            </a:pPr>
            <a:r>
              <a:rPr lang="it-IT" sz="4000" b="1" i="1" dirty="0">
                <a:solidFill>
                  <a:srgbClr val="FF0000"/>
                </a:solidFill>
                <a:latin typeface="Times New Roman" panose="02020603050405020304" pitchFamily="18" charset="0"/>
                <a:cs typeface="Times New Roman" panose="02020603050405020304" pitchFamily="18" charset="0"/>
              </a:rPr>
              <a:t>Giorno della Memoria</a:t>
            </a:r>
          </a:p>
          <a:p>
            <a:pPr marL="0" indent="0" algn="ctr">
              <a:buNone/>
            </a:pPr>
            <a:endParaRPr lang="it-IT" sz="4000" b="1" i="1" dirty="0">
              <a:latin typeface="Times New Roman" panose="02020603050405020304" pitchFamily="18" charset="0"/>
              <a:cs typeface="Times New Roman" panose="02020603050405020304" pitchFamily="18" charset="0"/>
            </a:endParaRPr>
          </a:p>
          <a:p>
            <a:pPr marL="0" indent="0">
              <a:buNone/>
            </a:pPr>
            <a:r>
              <a:rPr lang="it-IT" sz="2400" b="1" dirty="0">
                <a:latin typeface="Times New Roman" panose="02020603050405020304" pitchFamily="18" charset="0"/>
                <a:cs typeface="Times New Roman" panose="02020603050405020304" pitchFamily="18" charset="0"/>
              </a:rPr>
              <a:t>PROGETTO </a:t>
            </a:r>
            <a:r>
              <a:rPr lang="it-IT" sz="2400" b="1" dirty="0" err="1">
                <a:latin typeface="Times New Roman" panose="02020603050405020304" pitchFamily="18" charset="0"/>
                <a:cs typeface="Times New Roman" panose="02020603050405020304" pitchFamily="18" charset="0"/>
              </a:rPr>
              <a:t>PTOLISScuola</a:t>
            </a:r>
            <a:r>
              <a:rPr lang="it-IT" sz="2400" b="1" dirty="0">
                <a:latin typeface="Times New Roman" panose="02020603050405020304" pitchFamily="18" charset="0"/>
                <a:cs typeface="Times New Roman" panose="02020603050405020304" pitchFamily="18" charset="0"/>
              </a:rPr>
              <a:t/>
            </a:r>
            <a:br>
              <a:rPr lang="it-IT" sz="2400" b="1" dirty="0">
                <a:latin typeface="Times New Roman" panose="02020603050405020304" pitchFamily="18" charset="0"/>
                <a:cs typeface="Times New Roman" panose="02020603050405020304" pitchFamily="18" charset="0"/>
              </a:rPr>
            </a:br>
            <a:r>
              <a:rPr lang="it-IT" sz="2400" dirty="0">
                <a:latin typeface="Times New Roman" panose="02020603050405020304" pitchFamily="18" charset="0"/>
                <a:cs typeface="Times New Roman" panose="02020603050405020304" pitchFamily="18" charset="0"/>
              </a:rPr>
              <a:t>Piano Territorio Orientamento, Legalità, Imprenditorialità, Sostenibilità a scuola: Cittadinanza Attiva e Partecipata.</a:t>
            </a:r>
          </a:p>
          <a:p>
            <a:pPr marL="0" indent="0">
              <a:buNone/>
            </a:pPr>
            <a:r>
              <a:rPr lang="it-IT" sz="2400" b="1" dirty="0" err="1">
                <a:latin typeface="Times New Roman" panose="02020603050405020304" pitchFamily="18" charset="0"/>
                <a:cs typeface="Times New Roman" panose="02020603050405020304" pitchFamily="18" charset="0"/>
              </a:rPr>
              <a:t>a.s.</a:t>
            </a:r>
            <a:r>
              <a:rPr lang="it-IT" sz="2400" b="1" dirty="0">
                <a:latin typeface="Times New Roman" panose="02020603050405020304" pitchFamily="18" charset="0"/>
                <a:cs typeface="Times New Roman" panose="02020603050405020304" pitchFamily="18" charset="0"/>
              </a:rPr>
              <a:t> 2016/2017</a:t>
            </a:r>
            <a:endParaRPr lang="it-IT"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715082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706090"/>
          </a:xfrm>
        </p:spPr>
        <p:txBody>
          <a:bodyPr>
            <a:normAutofit/>
          </a:bodyPr>
          <a:lstStyle/>
          <a:p>
            <a:pPr algn="r"/>
            <a:r>
              <a:rPr lang="it-IT" sz="2600" b="1" dirty="0">
                <a:solidFill>
                  <a:srgbClr val="FF0000"/>
                </a:solidFill>
                <a:latin typeface="Times New Roman" panose="02020603050405020304" pitchFamily="18" charset="0"/>
                <a:cs typeface="Times New Roman" panose="02020603050405020304" pitchFamily="18" charset="0"/>
              </a:rPr>
              <a:t>Le fasi della Shoah</a:t>
            </a:r>
          </a:p>
        </p:txBody>
      </p:sp>
      <p:sp>
        <p:nvSpPr>
          <p:cNvPr id="3" name="Segnaposto contenuto 2"/>
          <p:cNvSpPr>
            <a:spLocks noGrp="1"/>
          </p:cNvSpPr>
          <p:nvPr>
            <p:ph idx="1"/>
          </p:nvPr>
        </p:nvSpPr>
        <p:spPr/>
        <p:txBody>
          <a:bodyPr>
            <a:normAutofit lnSpcReduction="10000"/>
          </a:bodyPr>
          <a:lstStyle/>
          <a:p>
            <a:r>
              <a:rPr lang="it-IT" sz="3000" b="1" dirty="0">
                <a:latin typeface="Times New Roman" panose="02020603050405020304" pitchFamily="18" charset="0"/>
                <a:cs typeface="Times New Roman" pitchFamily="18" charset="0"/>
              </a:rPr>
              <a:t>Privazione dei diritti </a:t>
            </a:r>
            <a:r>
              <a:rPr lang="it-IT" sz="3000" dirty="0">
                <a:latin typeface="Times New Roman" panose="02020603050405020304" pitchFamily="18" charset="0"/>
                <a:cs typeface="Times New Roman" pitchFamily="18" charset="0"/>
              </a:rPr>
              <a:t>civili dei cittadini ebrei: Leggi di Norimberga 1935.</a:t>
            </a:r>
          </a:p>
          <a:p>
            <a:r>
              <a:rPr lang="it-IT" sz="3000" b="1" dirty="0">
                <a:latin typeface="Times New Roman" panose="02020603050405020304" pitchFamily="18" charset="0"/>
                <a:cs typeface="Times New Roman" pitchFamily="18" charset="0"/>
              </a:rPr>
              <a:t>Espulsione</a:t>
            </a:r>
            <a:r>
              <a:rPr lang="it-IT" sz="3000" dirty="0">
                <a:latin typeface="Times New Roman" panose="02020603050405020304" pitchFamily="18" charset="0"/>
                <a:cs typeface="Times New Roman" pitchFamily="18" charset="0"/>
              </a:rPr>
              <a:t> dai territori della Germania.</a:t>
            </a:r>
          </a:p>
          <a:p>
            <a:r>
              <a:rPr lang="it-IT" sz="3000" dirty="0">
                <a:latin typeface="Times New Roman" panose="02020603050405020304" pitchFamily="18" charset="0"/>
                <a:cs typeface="Times New Roman" pitchFamily="18" charset="0"/>
              </a:rPr>
              <a:t>Creazione di </a:t>
            </a:r>
            <a:r>
              <a:rPr lang="it-IT" sz="3000" b="1" dirty="0">
                <a:latin typeface="Times New Roman" panose="02020603050405020304" pitchFamily="18" charset="0"/>
                <a:cs typeface="Times New Roman" pitchFamily="18" charset="0"/>
              </a:rPr>
              <a:t>ghetti</a:t>
            </a:r>
            <a:r>
              <a:rPr lang="it-IT" sz="3000" dirty="0">
                <a:latin typeface="Times New Roman" panose="02020603050405020304" pitchFamily="18" charset="0"/>
                <a:cs typeface="Times New Roman" pitchFamily="18" charset="0"/>
              </a:rPr>
              <a:t> circondati da filo spinato, muri e guardie armate nei territori conquistati a est dal Terzo Reich.</a:t>
            </a:r>
          </a:p>
          <a:p>
            <a:r>
              <a:rPr lang="it-IT" sz="3000" b="1" dirty="0">
                <a:latin typeface="Times New Roman" panose="02020603050405020304" pitchFamily="18" charset="0"/>
                <a:cs typeface="Times New Roman" pitchFamily="18" charset="0"/>
              </a:rPr>
              <a:t>Deportazione</a:t>
            </a:r>
            <a:r>
              <a:rPr lang="it-IT" sz="3000" dirty="0">
                <a:latin typeface="Times New Roman" panose="02020603050405020304" pitchFamily="18" charset="0"/>
                <a:cs typeface="Times New Roman" pitchFamily="18" charset="0"/>
              </a:rPr>
              <a:t> nei campi di  lavoro in Polonia.</a:t>
            </a:r>
          </a:p>
          <a:p>
            <a:r>
              <a:rPr lang="it-IT" sz="3000" b="1" dirty="0">
                <a:latin typeface="Times New Roman" panose="02020603050405020304" pitchFamily="18" charset="0"/>
                <a:cs typeface="Times New Roman" pitchFamily="18" charset="0"/>
              </a:rPr>
              <a:t>Soluzione Finale</a:t>
            </a:r>
            <a:r>
              <a:rPr lang="it-IT" sz="3000" dirty="0">
                <a:latin typeface="Times New Roman" panose="02020603050405020304" pitchFamily="18" charset="0"/>
                <a:cs typeface="Times New Roman" pitchFamily="18" charset="0"/>
              </a:rPr>
              <a:t>, nei campi di sterminio, pianificata durante Conferenza di </a:t>
            </a:r>
            <a:r>
              <a:rPr lang="it-IT" sz="3000" dirty="0" err="1">
                <a:latin typeface="Times New Roman" panose="02020603050405020304" pitchFamily="18" charset="0"/>
                <a:cs typeface="Times New Roman" pitchFamily="18" charset="0"/>
              </a:rPr>
              <a:t>Wannsee</a:t>
            </a:r>
            <a:r>
              <a:rPr lang="it-IT" sz="3000" dirty="0">
                <a:latin typeface="Times New Roman" panose="02020603050405020304" pitchFamily="18" charset="0"/>
                <a:cs typeface="Times New Roman" pitchFamily="18" charset="0"/>
              </a:rPr>
              <a:t> 1942. </a:t>
            </a:r>
          </a:p>
          <a:p>
            <a:pPr marL="0" indent="0" algn="just">
              <a:buNone/>
            </a:pPr>
            <a:endParaRPr lang="it-IT" dirty="0"/>
          </a:p>
        </p:txBody>
      </p:sp>
    </p:spTree>
    <p:extLst>
      <p:ext uri="{BB962C8B-B14F-4D97-AF65-F5344CB8AC3E}">
        <p14:creationId xmlns:p14="http://schemas.microsoft.com/office/powerpoint/2010/main" val="31677134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olo 1"/>
          <p:cNvSpPr>
            <a:spLocks noGrp="1"/>
          </p:cNvSpPr>
          <p:nvPr>
            <p:ph type="title"/>
          </p:nvPr>
        </p:nvSpPr>
        <p:spPr>
          <a:xfrm>
            <a:off x="179512" y="428603"/>
            <a:ext cx="4248472" cy="6065981"/>
          </a:xfrm>
        </p:spPr>
        <p:txBody>
          <a:bodyPr>
            <a:noAutofit/>
          </a:bodyPr>
          <a:lstStyle/>
          <a:p>
            <a:pPr algn="just"/>
            <a:r>
              <a:rPr lang="it-IT" sz="2800" b="0" dirty="0">
                <a:solidFill>
                  <a:schemeClr val="tx1"/>
                </a:solidFill>
                <a:effectLst/>
                <a:latin typeface="Times New Roman" panose="02020603050405020304" pitchFamily="18" charset="0"/>
                <a:cs typeface="Times New Roman" panose="02020603050405020304" pitchFamily="18" charset="0"/>
              </a:rPr>
              <a:t>Dopo il loro arrivo, le forze alleate obbligarono i civili, che vivevano nei dintorni dei lager, a visitarli e </a:t>
            </a:r>
            <a:r>
              <a:rPr lang="it-IT" sz="2800" b="1" dirty="0">
                <a:solidFill>
                  <a:schemeClr val="tx1"/>
                </a:solidFill>
                <a:effectLst/>
                <a:latin typeface="Times New Roman" panose="02020603050405020304" pitchFamily="18" charset="0"/>
                <a:cs typeface="Times New Roman" panose="02020603050405020304" pitchFamily="18" charset="0"/>
              </a:rPr>
              <a:t>prendere coscienza degli orrori </a:t>
            </a:r>
            <a:r>
              <a:rPr lang="it-IT" sz="2800" b="0" dirty="0">
                <a:solidFill>
                  <a:schemeClr val="tx1"/>
                </a:solidFill>
                <a:effectLst/>
                <a:latin typeface="Times New Roman" panose="02020603050405020304" pitchFamily="18" charset="0"/>
                <a:cs typeface="Times New Roman" panose="02020603050405020304" pitchFamily="18" charset="0"/>
              </a:rPr>
              <a:t>che vi erano stati commessi. Nell'immagine, civili tedeschi costretti a passare accanto ai  cadaveri di 30 donne ebree, a </a:t>
            </a:r>
            <a:r>
              <a:rPr lang="it-IT" sz="2800" b="0" dirty="0" err="1">
                <a:solidFill>
                  <a:schemeClr val="tx1"/>
                </a:solidFill>
                <a:effectLst/>
                <a:latin typeface="Times New Roman" panose="02020603050405020304" pitchFamily="18" charset="0"/>
                <a:cs typeface="Times New Roman" panose="02020603050405020304" pitchFamily="18" charset="0"/>
              </a:rPr>
              <a:t>Volary</a:t>
            </a:r>
            <a:r>
              <a:rPr lang="it-IT" sz="2800" b="0" dirty="0">
                <a:solidFill>
                  <a:schemeClr val="tx1"/>
                </a:solidFill>
                <a:effectLst/>
                <a:latin typeface="Times New Roman" panose="02020603050405020304" pitchFamily="18" charset="0"/>
                <a:cs typeface="Times New Roman" panose="02020603050405020304" pitchFamily="18" charset="0"/>
              </a:rPr>
              <a:t>, Regione dei Sudeti. </a:t>
            </a:r>
          </a:p>
        </p:txBody>
      </p:sp>
      <p:pic>
        <p:nvPicPr>
          <p:cNvPr id="9218" name="Picture 2" descr="https://upload.wikimedia.org/wikipedia/commons/thumb/5/5d/VolarydeadJews.jpg/800px-VolarydeadJews.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4716016" y="428604"/>
            <a:ext cx="4149465" cy="60659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45521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olo 1"/>
          <p:cNvSpPr>
            <a:spLocks noGrp="1"/>
          </p:cNvSpPr>
          <p:nvPr>
            <p:ph type="title"/>
          </p:nvPr>
        </p:nvSpPr>
        <p:spPr>
          <a:xfrm>
            <a:off x="467544" y="260648"/>
            <a:ext cx="8424936" cy="648072"/>
          </a:xfrm>
        </p:spPr>
        <p:txBody>
          <a:bodyPr>
            <a:normAutofit fontScale="90000"/>
          </a:bodyPr>
          <a:lstStyle/>
          <a:p>
            <a:pPr algn="r"/>
            <a:r>
              <a:rPr lang="it-IT" sz="3600" i="1" dirty="0">
                <a:solidFill>
                  <a:srgbClr val="FF0000"/>
                </a:solidFill>
                <a:latin typeface="Times New Roman" pitchFamily="18" charset="0"/>
                <a:cs typeface="Times New Roman" pitchFamily="18" charset="0"/>
              </a:rPr>
              <a:t/>
            </a:r>
            <a:br>
              <a:rPr lang="it-IT" sz="3600" i="1" dirty="0">
                <a:solidFill>
                  <a:srgbClr val="FF0000"/>
                </a:solidFill>
                <a:latin typeface="Times New Roman" pitchFamily="18" charset="0"/>
                <a:cs typeface="Times New Roman" pitchFamily="18" charset="0"/>
              </a:rPr>
            </a:br>
            <a:r>
              <a:rPr lang="it-IT" sz="2900" i="1" dirty="0">
                <a:solidFill>
                  <a:srgbClr val="FF0000"/>
                </a:solidFill>
                <a:latin typeface="Times New Roman" pitchFamily="18" charset="0"/>
                <a:cs typeface="Times New Roman" pitchFamily="18" charset="0"/>
              </a:rPr>
              <a:t>Che si abbia il massimo della documentazione possibile.</a:t>
            </a:r>
            <a:r>
              <a:rPr lang="it-IT" sz="2900" dirty="0">
                <a:solidFill>
                  <a:srgbClr val="FF0000"/>
                </a:solidFill>
              </a:rPr>
              <a:t/>
            </a:r>
            <a:br>
              <a:rPr lang="it-IT" sz="2900" dirty="0">
                <a:solidFill>
                  <a:srgbClr val="FF0000"/>
                </a:solidFill>
              </a:rPr>
            </a:br>
            <a:endParaRPr lang="it-IT" sz="2900" dirty="0">
              <a:solidFill>
                <a:srgbClr val="FF0000"/>
              </a:solidFill>
            </a:endParaRPr>
          </a:p>
        </p:txBody>
      </p:sp>
      <p:sp>
        <p:nvSpPr>
          <p:cNvPr id="3" name="Segnaposto contenuto 2"/>
          <p:cNvSpPr>
            <a:spLocks noGrp="1"/>
          </p:cNvSpPr>
          <p:nvPr>
            <p:ph idx="1"/>
          </p:nvPr>
        </p:nvSpPr>
        <p:spPr>
          <a:xfrm>
            <a:off x="457200" y="1124744"/>
            <a:ext cx="8229600" cy="4824536"/>
          </a:xfrm>
        </p:spPr>
        <p:txBody>
          <a:bodyPr>
            <a:noAutofit/>
          </a:bodyPr>
          <a:lstStyle/>
          <a:p>
            <a:pPr marL="0" algn="just">
              <a:spcBef>
                <a:spcPts val="0"/>
              </a:spcBef>
              <a:buNone/>
            </a:pPr>
            <a:r>
              <a:rPr lang="it-IT" sz="2800" dirty="0">
                <a:latin typeface="Times New Roman" pitchFamily="18" charset="0"/>
                <a:cs typeface="Times New Roman" pitchFamily="18" charset="0"/>
              </a:rPr>
              <a:t>Quando gli alleati giunsero nei campi di concentramento, al cospetto dello scempio dei corpi delle vittime dei lager e dei sopravvissuti, scelsero di filmare le fosse comuni dove giacevano ossa, abiti, corpi scomposti e scheletrici. Scelsero di scattare fotografie ad ogni gelida baracca che fungeva da dormitorio, al filo spinato, ai forni crematori, alle divise, alle torri di controllo, agli strumenti di tortura.</a:t>
            </a:r>
          </a:p>
          <a:p>
            <a:pPr marL="0" algn="just">
              <a:spcBef>
                <a:spcPts val="0"/>
              </a:spcBef>
              <a:buNone/>
            </a:pPr>
            <a:r>
              <a:rPr lang="it-IT" sz="2800" b="1" dirty="0">
                <a:latin typeface="Times New Roman" pitchFamily="18" charset="0"/>
                <a:cs typeface="Times New Roman" pitchFamily="18" charset="0"/>
              </a:rPr>
              <a:t>Ciò che era accaduto</a:t>
            </a:r>
            <a:r>
              <a:rPr lang="it-IT" sz="2800" dirty="0">
                <a:latin typeface="Times New Roman" pitchFamily="18" charset="0"/>
                <a:cs typeface="Times New Roman" pitchFamily="18" charset="0"/>
              </a:rPr>
              <a:t> nei lager </a:t>
            </a:r>
            <a:r>
              <a:rPr lang="it-IT" sz="2800" b="1" dirty="0">
                <a:latin typeface="Times New Roman" pitchFamily="18" charset="0"/>
                <a:cs typeface="Times New Roman" pitchFamily="18" charset="0"/>
              </a:rPr>
              <a:t>non poteva essere taciuto</a:t>
            </a:r>
            <a:r>
              <a:rPr lang="it-IT" sz="2800" dirty="0">
                <a:latin typeface="Times New Roman" pitchFamily="18" charset="0"/>
                <a:cs typeface="Times New Roman" pitchFamily="18" charset="0"/>
              </a:rPr>
              <a:t>, non doveva essere </a:t>
            </a:r>
            <a:r>
              <a:rPr lang="it-IT" sz="2800" b="1" dirty="0">
                <a:latin typeface="Times New Roman" pitchFamily="18" charset="0"/>
                <a:cs typeface="Times New Roman" pitchFamily="18" charset="0"/>
              </a:rPr>
              <a:t>dimenticato</a:t>
            </a:r>
            <a:r>
              <a:rPr lang="it-IT" sz="2800" dirty="0">
                <a:latin typeface="Times New Roman" pitchFamily="18" charset="0"/>
                <a:cs typeface="Times New Roman" pitchFamily="18" charset="0"/>
              </a:rPr>
              <a:t> o, ancor peggio, </a:t>
            </a:r>
            <a:r>
              <a:rPr lang="it-IT" sz="2800" b="1" dirty="0">
                <a:latin typeface="Times New Roman" pitchFamily="18" charset="0"/>
                <a:cs typeface="Times New Roman" pitchFamily="18" charset="0"/>
              </a:rPr>
              <a:t>negato</a:t>
            </a:r>
            <a:r>
              <a:rPr lang="it-IT" sz="2800" dirty="0">
                <a:latin typeface="Times New Roman" pitchFamily="18" charset="0"/>
                <a:cs typeface="Times New Roman" pitchFamily="18" charset="0"/>
              </a:rPr>
              <a:t>.</a:t>
            </a:r>
          </a:p>
          <a:p>
            <a:pPr marL="0" algn="just">
              <a:buNone/>
            </a:pPr>
            <a:endParaRPr lang="it-IT" sz="2600" dirty="0">
              <a:latin typeface="Times New Roman" pitchFamily="18" charset="0"/>
              <a:cs typeface="Times New Roman"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2" descr="Risultati immagini per campi di concentramento"/>
          <p:cNvPicPr>
            <a:picLocks noChangeAspect="1" noChangeArrowheads="1"/>
          </p:cNvPicPr>
          <p:nvPr/>
        </p:nvPicPr>
        <p:blipFill>
          <a:blip r:embed="rId2" cstate="print"/>
          <a:srcRect/>
          <a:stretch>
            <a:fillRect/>
          </a:stretch>
        </p:blipFill>
        <p:spPr bwMode="auto">
          <a:xfrm>
            <a:off x="0" y="-13112"/>
            <a:ext cx="9144000" cy="6871112"/>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4.bp.blogspot.com/-GDP6Bci9ywc/TaBvGH21b2I/AAAAAAAAAEA/F56Nt3NhofQ/s1600/montana_de_cadaveres_en_un_gulag_sovietico.jpg"/>
          <p:cNvPicPr>
            <a:picLocks noChangeAspect="1" noChangeArrowheads="1"/>
          </p:cNvPicPr>
          <p:nvPr/>
        </p:nvPicPr>
        <p:blipFill>
          <a:blip r:embed="rId2" cstate="print"/>
          <a:srcRect/>
          <a:stretch>
            <a:fillRect/>
          </a:stretch>
        </p:blipFill>
        <p:spPr bwMode="auto">
          <a:xfrm>
            <a:off x="-1" y="0"/>
            <a:ext cx="9144001" cy="6858000"/>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AutoShape 2" descr="Risultati immagini per campi di concentrament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71012" name="AutoShape 4" descr="Risultati immagini per campi di concentrament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71014" name="AutoShape 6" descr="Risultati immagini per campi di concentrament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71016" name="AutoShape 8" descr="Risultati immagini per campi di concentrament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pic>
        <p:nvPicPr>
          <p:cNvPr id="171018" name="Picture 10" descr="http://vacanzepolonia.com/blog/wp-content/uploads/2008/11/exchange-45.jpg"/>
          <p:cNvPicPr>
            <a:picLocks noChangeAspect="1" noChangeArrowheads="1"/>
          </p:cNvPicPr>
          <p:nvPr/>
        </p:nvPicPr>
        <p:blipFill>
          <a:blip r:embed="rId2" cstate="print"/>
          <a:srcRect/>
          <a:stretch>
            <a:fillRect/>
          </a:stretch>
        </p:blipFill>
        <p:spPr bwMode="auto">
          <a:xfrm>
            <a:off x="0" y="0"/>
            <a:ext cx="9292602" cy="6858000"/>
          </a:xfrm>
          <a:prstGeom prst="rect">
            <a:avLst/>
          </a:prstGeom>
          <a:noFill/>
        </p:spPr>
      </p:pic>
    </p:spTree>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1826</TotalTime>
  <Words>2284</Words>
  <Application>Microsoft Office PowerPoint</Application>
  <PresentationFormat>Presentazione su schermo (4:3)</PresentationFormat>
  <Paragraphs>125</Paragraphs>
  <Slides>38</Slides>
  <Notes>3</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38</vt:i4>
      </vt:variant>
    </vt:vector>
  </HeadingPairs>
  <TitlesOfParts>
    <vt:vector size="43" baseType="lpstr">
      <vt:lpstr>Algerian</vt:lpstr>
      <vt:lpstr>Arial</vt:lpstr>
      <vt:lpstr>Calibri</vt:lpstr>
      <vt:lpstr>Times New Roman</vt:lpstr>
      <vt:lpstr>Tema di Office</vt:lpstr>
      <vt:lpstr>Presentazione standard di PowerPoint</vt:lpstr>
      <vt:lpstr>Giorno della memoria Risoluzione dell’ONU 60/7 del 1º novembre 2005</vt:lpstr>
      <vt:lpstr>Shoah</vt:lpstr>
      <vt:lpstr>Le fasi della Shoah</vt:lpstr>
      <vt:lpstr>Dopo il loro arrivo, le forze alleate obbligarono i civili, che vivevano nei dintorni dei lager, a visitarli e prendere coscienza degli orrori che vi erano stati commessi. Nell'immagine, civili tedeschi costretti a passare accanto ai  cadaveri di 30 donne ebree, a Volary, Regione dei Sudeti. </vt:lpstr>
      <vt:lpstr> Che si abbia il massimo della documentazione possibile. </vt:lpstr>
      <vt:lpstr>Presentazione standard di PowerPoint</vt:lpstr>
      <vt:lpstr>Presentazione standard di PowerPoint</vt:lpstr>
      <vt:lpstr>Presentazione standard di PowerPoint</vt:lpstr>
      <vt:lpstr>Presentazione standard di PowerPoint</vt:lpstr>
      <vt:lpstr>Presentazione standard di PowerPoint</vt:lpstr>
      <vt:lpstr>La memoria è vita. </vt:lpstr>
      <vt:lpstr>Sonderkommandos</vt:lpstr>
      <vt:lpstr>IL SONDERKOMMANDO  di Lily Brett</vt:lpstr>
      <vt:lpstr>Presentazione standard di PowerPoint</vt:lpstr>
      <vt:lpstr>La svestizione e l’avvio alle camere a gas</vt:lpstr>
      <vt:lpstr>La rimozione dei cadaveri dalle camere a gas</vt:lpstr>
      <vt:lpstr>La cremazione</vt:lpstr>
      <vt:lpstr>Shlomo Venezia (1923-2012)</vt:lpstr>
      <vt:lpstr> La memoria come impegno.</vt:lpstr>
      <vt:lpstr> La memoria come impegno.</vt:lpstr>
      <vt:lpstr> La memoria come impegno.</vt:lpstr>
      <vt:lpstr>Presentazione standard di PowerPoint</vt:lpstr>
      <vt:lpstr>Presentazione standard di PowerPoint</vt:lpstr>
      <vt:lpstr> Primo Levi , “Sommersi e salvati”  </vt:lpstr>
      <vt:lpstr>“Vittime” e “carnefici”</vt:lpstr>
      <vt:lpstr>Primo Levi parla di Eichmann ed Rudolf Höss</vt:lpstr>
      <vt:lpstr>Presentazione standard di PowerPoint</vt:lpstr>
      <vt:lpstr>Hannah Arendt, “La banalità del male” </vt:lpstr>
      <vt:lpstr>Otto Adolf Eichmann</vt:lpstr>
      <vt:lpstr> “La banalità del male”  </vt:lpstr>
      <vt:lpstr>Solo il male può essere radicale.</vt:lpstr>
      <vt:lpstr>Presentazione standard di PowerPoint</vt:lpstr>
      <vt:lpstr>Assoluta assenza di pensiero.</vt:lpstr>
      <vt:lpstr>Processo ad Eichmann</vt:lpstr>
      <vt:lpstr>L’idea che Eichmann aveva di sé</vt:lpstr>
      <vt:lpstr>Riflessioni conclusive.</vt:lpstr>
      <vt:lpstr>I.I.S.  ‟C.Marchesi” </vt:lpstr>
    </vt:vector>
  </TitlesOfParts>
  <Company>Hewlett-Packard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Il giorno della Memoria</dc:title>
  <dc:creator>Lucia</dc:creator>
  <cp:lastModifiedBy>docente</cp:lastModifiedBy>
  <cp:revision>257</cp:revision>
  <dcterms:created xsi:type="dcterms:W3CDTF">2016-01-30T19:58:39Z</dcterms:created>
  <dcterms:modified xsi:type="dcterms:W3CDTF">2017-01-25T07:59:20Z</dcterms:modified>
</cp:coreProperties>
</file>