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sldIdLst>
    <p:sldId id="256" r:id="rId2"/>
    <p:sldId id="270" r:id="rId3"/>
    <p:sldId id="257" r:id="rId4"/>
    <p:sldId id="266" r:id="rId5"/>
    <p:sldId id="258" r:id="rId6"/>
    <p:sldId id="263" r:id="rId7"/>
    <p:sldId id="271" r:id="rId8"/>
    <p:sldId id="260" r:id="rId9"/>
    <p:sldId id="267" r:id="rId10"/>
    <p:sldId id="261" r:id="rId11"/>
    <p:sldId id="268" r:id="rId12"/>
    <p:sldId id="262" r:id="rId13"/>
    <p:sldId id="264" r:id="rId14"/>
    <p:sldId id="269" r:id="rId15"/>
    <p:sldId id="26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smtClean="0"/>
              <a:t>5/24/2016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891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5/24/2016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485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5/24/2016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043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5/24/2016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03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5/24/2016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4909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5/24/2016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485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5/24/2016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196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5/24/2016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685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5/24/2016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700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5/24/2016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945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5/24/2016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‹N›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5684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smtClean="0"/>
              <a:pPr/>
              <a:t>5/24/2016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887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00B050"/>
                </a:solidFill>
              </a:rPr>
              <a:t>PROGETTO IN RETE </a:t>
            </a:r>
            <a:r>
              <a:rPr lang="it-IT" i="1" dirty="0" smtClean="0">
                <a:solidFill>
                  <a:srgbClr val="00B050"/>
                </a:solidFill>
              </a:rPr>
              <a:t>«QUALI </a:t>
            </a:r>
            <a:r>
              <a:rPr lang="it-IT" i="1" dirty="0" err="1" smtClean="0">
                <a:solidFill>
                  <a:srgbClr val="00B050"/>
                </a:solidFill>
              </a:rPr>
              <a:t>PrOposte</a:t>
            </a:r>
            <a:r>
              <a:rPr lang="it-IT" i="1" dirty="0" smtClean="0">
                <a:solidFill>
                  <a:srgbClr val="00B050"/>
                </a:solidFill>
              </a:rPr>
              <a:t> PER IL PROSSIMO MILLENNIO?»</a:t>
            </a:r>
            <a:endParaRPr lang="it-IT" i="1" dirty="0">
              <a:solidFill>
                <a:srgbClr val="00B05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sz="1600" i="1" dirty="0" err="1" smtClean="0">
                <a:solidFill>
                  <a:srgbClr val="0070C0"/>
                </a:solidFill>
              </a:rPr>
              <a:t>ReteAMaglieLarghe</a:t>
            </a:r>
            <a:endParaRPr lang="it-IT" sz="1600" i="1" dirty="0" smtClean="0">
              <a:solidFill>
                <a:srgbClr val="0070C0"/>
              </a:solidFill>
            </a:endParaRPr>
          </a:p>
          <a:p>
            <a:r>
              <a:rPr lang="it-IT" sz="1600" dirty="0" smtClean="0">
                <a:solidFill>
                  <a:srgbClr val="0070C0"/>
                </a:solidFill>
              </a:rPr>
              <a:t>LICEO ARCHIMEDE ACIREALE</a:t>
            </a:r>
          </a:p>
          <a:p>
            <a:r>
              <a:rPr lang="it-IT" sz="1600" dirty="0" smtClean="0">
                <a:solidFill>
                  <a:srgbClr val="0070C0"/>
                </a:solidFill>
              </a:rPr>
              <a:t>LICEO MAJORANA S.G.LAPUNTA</a:t>
            </a:r>
          </a:p>
          <a:p>
            <a:r>
              <a:rPr lang="it-IT" sz="1600" dirty="0" smtClean="0">
                <a:solidFill>
                  <a:srgbClr val="0070C0"/>
                </a:solidFill>
              </a:rPr>
              <a:t>LICEO MARCHESI MASCALUCIA</a:t>
            </a:r>
          </a:p>
          <a:p>
            <a:r>
              <a:rPr lang="it-IT" sz="1600" dirty="0" smtClean="0">
                <a:solidFill>
                  <a:srgbClr val="0070C0"/>
                </a:solidFill>
              </a:rPr>
              <a:t>IISS FERRARIS ACIREALE</a:t>
            </a:r>
          </a:p>
          <a:p>
            <a:r>
              <a:rPr lang="it-IT" sz="1600" dirty="0" smtClean="0">
                <a:solidFill>
                  <a:srgbClr val="0070C0"/>
                </a:solidFill>
              </a:rPr>
              <a:t>IPSSEOA WOJTYLA CATANIA</a:t>
            </a:r>
            <a:endParaRPr lang="it-IT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71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>
                <a:solidFill>
                  <a:srgbClr val="00B050"/>
                </a:solidFill>
              </a:rPr>
              <a:t>il laboratorio </a:t>
            </a:r>
            <a:br>
              <a:rPr lang="it-IT" dirty="0" smtClean="0">
                <a:solidFill>
                  <a:srgbClr val="00B050"/>
                </a:solidFill>
              </a:rPr>
            </a:br>
            <a:r>
              <a:rPr lang="it-IT" dirty="0" smtClean="0">
                <a:solidFill>
                  <a:srgbClr val="00B050"/>
                </a:solidFill>
              </a:rPr>
              <a:t>«dall’inventio all’</a:t>
            </a:r>
            <a:r>
              <a:rPr lang="it-IT" dirty="0" err="1" smtClean="0">
                <a:solidFill>
                  <a:srgbClr val="00B050"/>
                </a:solidFill>
              </a:rPr>
              <a:t>actio</a:t>
            </a:r>
            <a:r>
              <a:rPr lang="it-IT" dirty="0" smtClean="0">
                <a:solidFill>
                  <a:srgbClr val="00B050"/>
                </a:solidFill>
              </a:rPr>
              <a:t>»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70C0"/>
                </a:solidFill>
              </a:rPr>
              <a:t>Giuseppe </a:t>
            </a:r>
            <a:r>
              <a:rPr lang="it-IT" dirty="0" err="1" smtClean="0">
                <a:solidFill>
                  <a:srgbClr val="0070C0"/>
                </a:solidFill>
              </a:rPr>
              <a:t>Bisicchia</a:t>
            </a:r>
            <a:endParaRPr lang="it-IT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19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>
                <a:solidFill>
                  <a:schemeClr val="tx2"/>
                </a:solidFill>
              </a:rPr>
              <a:t>Il laboratorio «Dall’inventio all’</a:t>
            </a:r>
            <a:r>
              <a:rPr lang="it-IT" dirty="0" err="1" smtClean="0">
                <a:solidFill>
                  <a:schemeClr val="tx2"/>
                </a:solidFill>
              </a:rPr>
              <a:t>actio</a:t>
            </a:r>
            <a:r>
              <a:rPr lang="it-IT" dirty="0" smtClean="0">
                <a:solidFill>
                  <a:schemeClr val="tx2"/>
                </a:solidFill>
              </a:rPr>
              <a:t>»</a:t>
            </a:r>
            <a:endParaRPr lang="it-IT" dirty="0">
              <a:solidFill>
                <a:schemeClr val="tx2"/>
              </a:solidFill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89063" y="3165178"/>
            <a:ext cx="4022725" cy="2262782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638" y="2960142"/>
            <a:ext cx="4754562" cy="2674441"/>
          </a:xfrm>
        </p:spPr>
      </p:pic>
    </p:spTree>
    <p:extLst>
      <p:ext uri="{BB962C8B-B14F-4D97-AF65-F5344CB8AC3E}">
        <p14:creationId xmlns:p14="http://schemas.microsoft.com/office/powerpoint/2010/main" val="214748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>
                <a:solidFill>
                  <a:srgbClr val="00B050"/>
                </a:solidFill>
              </a:rPr>
              <a:t>IL LABORATORIO DI SCRITTURA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70C0"/>
                </a:solidFill>
              </a:rPr>
              <a:t>DALLA DOCUMENTAZIONE AL SAGGIO BREVE </a:t>
            </a:r>
          </a:p>
          <a:p>
            <a:r>
              <a:rPr lang="it-IT" dirty="0" smtClean="0">
                <a:solidFill>
                  <a:srgbClr val="0070C0"/>
                </a:solidFill>
              </a:rPr>
              <a:t>Lavoro nelle classi</a:t>
            </a:r>
          </a:p>
        </p:txBody>
      </p:sp>
    </p:spTree>
    <p:extLst>
      <p:ext uri="{BB962C8B-B14F-4D97-AF65-F5344CB8AC3E}">
        <p14:creationId xmlns:p14="http://schemas.microsoft.com/office/powerpoint/2010/main" val="189504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B050"/>
                </a:solidFill>
              </a:rPr>
              <a:t>Il laboratorio «della sintesi»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70C0"/>
                </a:solidFill>
              </a:rPr>
              <a:t>Dal saggio breve (ma lungo!), all’</a:t>
            </a:r>
            <a:r>
              <a:rPr lang="it-IT" dirty="0" err="1" smtClean="0">
                <a:solidFill>
                  <a:srgbClr val="0070C0"/>
                </a:solidFill>
              </a:rPr>
              <a:t>ebook</a:t>
            </a:r>
            <a:r>
              <a:rPr lang="it-IT" dirty="0" smtClean="0">
                <a:solidFill>
                  <a:srgbClr val="0070C0"/>
                </a:solidFill>
              </a:rPr>
              <a:t> e alla </a:t>
            </a:r>
            <a:r>
              <a:rPr lang="it-IT" dirty="0" err="1" smtClean="0">
                <a:solidFill>
                  <a:srgbClr val="0070C0"/>
                </a:solidFill>
              </a:rPr>
              <a:t>videonarrazione</a:t>
            </a:r>
            <a:endParaRPr lang="it-IT" dirty="0" smtClean="0">
              <a:solidFill>
                <a:srgbClr val="0070C0"/>
              </a:solidFill>
            </a:endParaRPr>
          </a:p>
          <a:p>
            <a:r>
              <a:rPr lang="it-IT" dirty="0" smtClean="0">
                <a:solidFill>
                  <a:srgbClr val="0070C0"/>
                </a:solidFill>
              </a:rPr>
              <a:t>(docenti aderenti e proff. C. </a:t>
            </a:r>
            <a:r>
              <a:rPr lang="it-IT" dirty="0" err="1" smtClean="0">
                <a:solidFill>
                  <a:srgbClr val="0070C0"/>
                </a:solidFill>
              </a:rPr>
              <a:t>Berritta</a:t>
            </a:r>
            <a:r>
              <a:rPr lang="it-IT" dirty="0" smtClean="0">
                <a:solidFill>
                  <a:srgbClr val="0070C0"/>
                </a:solidFill>
              </a:rPr>
              <a:t> e F. Cagni)</a:t>
            </a:r>
            <a:endParaRPr lang="it-IT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82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>
                <a:solidFill>
                  <a:schemeClr val="tx2"/>
                </a:solidFill>
              </a:rPr>
              <a:t>Il laboratorio «della sintesi»</a:t>
            </a:r>
            <a:endParaRPr lang="it-IT" dirty="0">
              <a:solidFill>
                <a:schemeClr val="tx2"/>
              </a:solidFill>
            </a:endParaRP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491" y="2632364"/>
            <a:ext cx="4821382" cy="3447959"/>
          </a:xfrm>
        </p:spPr>
      </p:pic>
      <p:pic>
        <p:nvPicPr>
          <p:cNvPr id="8" name="Segnaposto contenuto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8" y="2514402"/>
            <a:ext cx="4754562" cy="3565921"/>
          </a:xfrm>
        </p:spPr>
      </p:pic>
    </p:spTree>
    <p:extLst>
      <p:ext uri="{BB962C8B-B14F-4D97-AF65-F5344CB8AC3E}">
        <p14:creationId xmlns:p14="http://schemas.microsoft.com/office/powerpoint/2010/main" val="301286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>
                <a:solidFill>
                  <a:srgbClr val="00B050"/>
                </a:solidFill>
              </a:rPr>
              <a:t>27 maggio 2016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accent2"/>
                </a:solidFill>
              </a:rPr>
              <a:t>Accoglienza a cura dell’IPSSEOA Wojtyla</a:t>
            </a:r>
            <a:endParaRPr lang="it-IT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92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641274"/>
            <a:ext cx="7772400" cy="2216726"/>
          </a:xfrm>
        </p:spPr>
        <p:txBody>
          <a:bodyPr>
            <a:noAutofit/>
          </a:bodyPr>
          <a:lstStyle/>
          <a:p>
            <a:r>
              <a:rPr lang="it-IT" sz="2800" dirty="0">
                <a:solidFill>
                  <a:schemeClr val="tx2"/>
                </a:solidFill>
              </a:rPr>
              <a:t>Sviluppo delle capacità argomentative nell’uso sia scritto sia orale  della  lingua,  con  riguardo  all’esigenza  di  saper  identificare  i problemi,  interpretare  e  valutare  criticamente  le  argomentazioni altrui, sostenere le proprie tesi, proporre soluzioni.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00B050"/>
                </a:solidFill>
              </a:rPr>
              <a:t>IL BANDO MINISTERIALE</a:t>
            </a:r>
            <a:endParaRPr lang="it-IT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30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sz="3600" dirty="0" smtClean="0">
                <a:solidFill>
                  <a:srgbClr val="00B050"/>
                </a:solidFill>
              </a:rPr>
              <a:t>Corso di </a:t>
            </a:r>
            <a:r>
              <a:rPr lang="it-IT" sz="3600" dirty="0" smtClean="0">
                <a:solidFill>
                  <a:srgbClr val="00B050"/>
                </a:solidFill>
              </a:rPr>
              <a:t>formazione </a:t>
            </a:r>
            <a:r>
              <a:rPr lang="it-IT" sz="1800" dirty="0" smtClean="0">
                <a:solidFill>
                  <a:srgbClr val="00B050"/>
                </a:solidFill>
              </a:rPr>
              <a:t>c/0 Archimede</a:t>
            </a:r>
            <a:r>
              <a:rPr lang="it-IT" sz="3600" dirty="0" smtClean="0">
                <a:solidFill>
                  <a:srgbClr val="00B050"/>
                </a:solidFill>
              </a:rPr>
              <a:t/>
            </a:r>
            <a:br>
              <a:rPr lang="it-IT" sz="3600" dirty="0" smtClean="0">
                <a:solidFill>
                  <a:srgbClr val="00B050"/>
                </a:solidFill>
              </a:rPr>
            </a:br>
            <a:r>
              <a:rPr lang="it-IT" sz="3600" dirty="0" smtClean="0">
                <a:solidFill>
                  <a:schemeClr val="accent2"/>
                </a:solidFill>
              </a:rPr>
              <a:t>«la didattica della lingua e della letteratura nella scuola delle competenze»</a:t>
            </a:r>
            <a:endParaRPr lang="it-IT" sz="3600" dirty="0">
              <a:solidFill>
                <a:schemeClr val="accent2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>
                <a:solidFill>
                  <a:schemeClr val="accent2"/>
                </a:solidFill>
              </a:rPr>
              <a:t>Giansanti</a:t>
            </a:r>
            <a:r>
              <a:rPr lang="it-IT" dirty="0" smtClean="0">
                <a:solidFill>
                  <a:schemeClr val="accent2"/>
                </a:solidFill>
              </a:rPr>
              <a:t>, </a:t>
            </a:r>
            <a:r>
              <a:rPr lang="it-IT" dirty="0" err="1" smtClean="0">
                <a:solidFill>
                  <a:schemeClr val="accent2"/>
                </a:solidFill>
              </a:rPr>
              <a:t>Mirone</a:t>
            </a:r>
            <a:r>
              <a:rPr lang="it-IT" dirty="0" smtClean="0">
                <a:solidFill>
                  <a:schemeClr val="accent2"/>
                </a:solidFill>
              </a:rPr>
              <a:t>, Tomaselli</a:t>
            </a:r>
          </a:p>
          <a:p>
            <a:r>
              <a:rPr lang="it-IT" dirty="0" smtClean="0">
                <a:solidFill>
                  <a:schemeClr val="accent2"/>
                </a:solidFill>
              </a:rPr>
              <a:t>Rossetti</a:t>
            </a:r>
          </a:p>
          <a:p>
            <a:r>
              <a:rPr lang="it-IT" dirty="0" err="1" smtClean="0">
                <a:solidFill>
                  <a:schemeClr val="accent2"/>
                </a:solidFill>
              </a:rPr>
              <a:t>Sclarandis</a:t>
            </a:r>
            <a:endParaRPr lang="it-IT" dirty="0" smtClean="0">
              <a:solidFill>
                <a:schemeClr val="accent2"/>
              </a:solidFill>
            </a:endParaRPr>
          </a:p>
          <a:p>
            <a:r>
              <a:rPr lang="it-IT" dirty="0" err="1" smtClean="0">
                <a:solidFill>
                  <a:schemeClr val="accent2"/>
                </a:solidFill>
              </a:rPr>
              <a:t>Manganaro</a:t>
            </a:r>
            <a:endParaRPr lang="it-IT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15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>
                <a:solidFill>
                  <a:schemeClr val="tx2"/>
                </a:solidFill>
              </a:rPr>
              <a:t>Il corso di formazione</a:t>
            </a:r>
            <a:endParaRPr lang="it-IT" dirty="0">
              <a:solidFill>
                <a:schemeClr val="tx2"/>
              </a:solidFill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8" y="2960142"/>
            <a:ext cx="4754562" cy="2674441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638" y="2960142"/>
            <a:ext cx="4754562" cy="2674441"/>
          </a:xfrm>
        </p:spPr>
      </p:pic>
    </p:spTree>
    <p:extLst>
      <p:ext uri="{BB962C8B-B14F-4D97-AF65-F5344CB8AC3E}">
        <p14:creationId xmlns:p14="http://schemas.microsoft.com/office/powerpoint/2010/main" val="129988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>
                <a:solidFill>
                  <a:srgbClr val="00B050"/>
                </a:solidFill>
              </a:rPr>
              <a:t>Il Percorso </a:t>
            </a:r>
            <a:r>
              <a:rPr lang="it-IT" smtClean="0">
                <a:solidFill>
                  <a:srgbClr val="00B050"/>
                </a:solidFill>
              </a:rPr>
              <a:t>di ricerca-azione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E. Morante, </a:t>
            </a:r>
            <a:r>
              <a:rPr lang="it-IT" i="1" dirty="0" smtClean="0">
                <a:solidFill>
                  <a:schemeClr val="accent2">
                    <a:lumMod val="75000"/>
                  </a:schemeClr>
                </a:solidFill>
              </a:rPr>
              <a:t>PRO O CONTRO LA BOMBA ATOMICA?</a:t>
            </a:r>
          </a:p>
          <a:p>
            <a:r>
              <a:rPr lang="it-IT" i="1" dirty="0" smtClean="0">
                <a:solidFill>
                  <a:schemeClr val="accent2">
                    <a:lumMod val="75000"/>
                  </a:schemeClr>
                </a:solidFill>
              </a:rPr>
              <a:t>L. Sciascia, LA SCOMPARSA DI MAJORANA</a:t>
            </a:r>
          </a:p>
          <a:p>
            <a:r>
              <a:rPr lang="it-IT" i="1" dirty="0" err="1" smtClean="0">
                <a:solidFill>
                  <a:schemeClr val="accent2">
                    <a:lumMod val="75000"/>
                  </a:schemeClr>
                </a:solidFill>
              </a:rPr>
              <a:t>I.Calvino</a:t>
            </a:r>
            <a:r>
              <a:rPr lang="it-IT" i="1" dirty="0" smtClean="0">
                <a:solidFill>
                  <a:schemeClr val="accent2">
                    <a:lumMod val="75000"/>
                  </a:schemeClr>
                </a:solidFill>
              </a:rPr>
              <a:t>, LEZIONI AMERICANE, Sei proposte per il prossimo millennio</a:t>
            </a: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13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7569" y="4712678"/>
            <a:ext cx="7772400" cy="2145322"/>
          </a:xfrm>
        </p:spPr>
        <p:txBody>
          <a:bodyPr>
            <a:noAutofit/>
          </a:bodyPr>
          <a:lstStyle/>
          <a:p>
            <a:pPr algn="l"/>
            <a:r>
              <a:rPr lang="it-IT" sz="1800" dirty="0">
                <a:solidFill>
                  <a:srgbClr val="00B050"/>
                </a:solidFill>
              </a:rPr>
              <a:t>LICEO ARCHIMEDE</a:t>
            </a:r>
            <a:r>
              <a:rPr lang="it-IT" sz="1800" dirty="0"/>
              <a:t>: </a:t>
            </a:r>
            <a:r>
              <a:rPr lang="it-IT" sz="1800" dirty="0" err="1"/>
              <a:t>prof.sse</a:t>
            </a:r>
            <a:r>
              <a:rPr lang="it-IT" sz="1800" dirty="0"/>
              <a:t> </a:t>
            </a:r>
            <a:r>
              <a:rPr lang="it-IT" sz="1800" dirty="0" err="1" smtClean="0"/>
              <a:t>P.Cariola</a:t>
            </a:r>
            <a:r>
              <a:rPr lang="it-IT" sz="1800" dirty="0" smtClean="0"/>
              <a:t>, </a:t>
            </a:r>
            <a:r>
              <a:rPr lang="it-IT" sz="1800" dirty="0" err="1" smtClean="0"/>
              <a:t>C.Di</a:t>
            </a:r>
            <a:r>
              <a:rPr lang="it-IT" sz="1800" dirty="0" smtClean="0"/>
              <a:t> </a:t>
            </a:r>
            <a:r>
              <a:rPr lang="it-IT" sz="1800" dirty="0"/>
              <a:t>Mauro, </a:t>
            </a:r>
            <a:r>
              <a:rPr lang="it-IT" sz="1800" dirty="0" err="1" smtClean="0"/>
              <a:t>E.Granieri</a:t>
            </a:r>
            <a:r>
              <a:rPr lang="it-IT" sz="1800" dirty="0" smtClean="0"/>
              <a:t> </a:t>
            </a:r>
            <a:r>
              <a:rPr lang="it-IT" sz="1800" dirty="0"/>
              <a:t>Galilei, </a:t>
            </a:r>
            <a:r>
              <a:rPr lang="it-IT" sz="1800" dirty="0" err="1" smtClean="0"/>
              <a:t>V.S.La</a:t>
            </a:r>
            <a:r>
              <a:rPr lang="it-IT" sz="1800" dirty="0" smtClean="0"/>
              <a:t> </a:t>
            </a:r>
            <a:r>
              <a:rPr lang="it-IT" sz="1800" dirty="0"/>
              <a:t>Pinta, </a:t>
            </a:r>
            <a:r>
              <a:rPr lang="it-IT" sz="1800" dirty="0" err="1" smtClean="0"/>
              <a:t>M.Leonardi</a:t>
            </a:r>
            <a:r>
              <a:rPr lang="it-IT" sz="1800" dirty="0" smtClean="0"/>
              <a:t>, </a:t>
            </a:r>
            <a:r>
              <a:rPr lang="it-IT" sz="1800" dirty="0" err="1" smtClean="0"/>
              <a:t>E.Maugeri</a:t>
            </a:r>
            <a:r>
              <a:rPr lang="it-IT" sz="1800" dirty="0"/>
              <a:t>, </a:t>
            </a:r>
            <a:r>
              <a:rPr lang="it-IT" sz="1800" dirty="0" err="1" smtClean="0"/>
              <a:t>L.Mirone</a:t>
            </a:r>
            <a:r>
              <a:rPr lang="it-IT" sz="1800" dirty="0"/>
              <a:t>, </a:t>
            </a:r>
            <a:r>
              <a:rPr lang="it-IT" sz="1800" dirty="0" err="1" smtClean="0"/>
              <a:t>A.Motta</a:t>
            </a:r>
            <a:r>
              <a:rPr lang="it-IT" sz="1800" dirty="0" smtClean="0"/>
              <a:t>, </a:t>
            </a:r>
            <a:r>
              <a:rPr lang="it-IT" sz="1800" dirty="0" err="1" smtClean="0"/>
              <a:t>M.sciuto</a:t>
            </a:r>
            <a:r>
              <a:rPr lang="it-IT" sz="1800" dirty="0" smtClean="0"/>
              <a:t> </a:t>
            </a:r>
            <a:r>
              <a:rPr lang="it-IT" sz="1800" dirty="0">
                <a:solidFill>
                  <a:srgbClr val="00B050"/>
                </a:solidFill>
              </a:rPr>
              <a:t>TUTOR</a:t>
            </a:r>
            <a:r>
              <a:rPr lang="it-IT" sz="1800" dirty="0"/>
              <a:t>: prof.ssa </a:t>
            </a:r>
            <a:r>
              <a:rPr lang="it-IT" sz="1800" dirty="0" err="1" smtClean="0"/>
              <a:t>Mirone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dirty="0">
                <a:solidFill>
                  <a:srgbClr val="00B050"/>
                </a:solidFill>
              </a:rPr>
              <a:t>LICEO MAJORANA</a:t>
            </a:r>
            <a:r>
              <a:rPr lang="it-IT" sz="1800" dirty="0"/>
              <a:t>: </a:t>
            </a:r>
            <a:r>
              <a:rPr lang="it-IT" sz="1800" dirty="0" smtClean="0"/>
              <a:t>proff. </a:t>
            </a:r>
            <a:r>
              <a:rPr lang="it-IT" sz="1800" dirty="0" err="1" smtClean="0"/>
              <a:t>M.R.Giansanti</a:t>
            </a:r>
            <a:r>
              <a:rPr lang="it-IT" sz="1800" dirty="0" smtClean="0"/>
              <a:t>, </a:t>
            </a:r>
            <a:r>
              <a:rPr lang="it-IT" sz="1800" dirty="0" err="1" smtClean="0"/>
              <a:t>g.musumeci</a:t>
            </a:r>
            <a:r>
              <a:rPr lang="it-IT" sz="1800" dirty="0" smtClean="0"/>
              <a:t>, </a:t>
            </a:r>
            <a:r>
              <a:rPr lang="it-IT" sz="1800" dirty="0" err="1" smtClean="0"/>
              <a:t>S.pezzinga</a:t>
            </a:r>
            <a:r>
              <a:rPr lang="it-IT" sz="1800" dirty="0" smtClean="0"/>
              <a:t>, </a:t>
            </a:r>
            <a:r>
              <a:rPr lang="it-IT" sz="1800" dirty="0" err="1" smtClean="0"/>
              <a:t>M.T.Rizzo</a:t>
            </a:r>
            <a:r>
              <a:rPr lang="it-IT" sz="1800" dirty="0" smtClean="0"/>
              <a:t>  </a:t>
            </a:r>
            <a:r>
              <a:rPr lang="it-IT" sz="1800" dirty="0">
                <a:solidFill>
                  <a:srgbClr val="00B050"/>
                </a:solidFill>
              </a:rPr>
              <a:t>TUTOR</a:t>
            </a:r>
            <a:r>
              <a:rPr lang="it-IT" sz="1800" dirty="0"/>
              <a:t>: prof.ssa </a:t>
            </a:r>
            <a:r>
              <a:rPr lang="it-IT" sz="1800" dirty="0" err="1" smtClean="0"/>
              <a:t>Giansanti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dirty="0">
                <a:solidFill>
                  <a:srgbClr val="00B050"/>
                </a:solidFill>
              </a:rPr>
              <a:t>LICEO MARCHESI</a:t>
            </a:r>
            <a:r>
              <a:rPr lang="it-IT" sz="1800" dirty="0"/>
              <a:t>: </a:t>
            </a:r>
            <a:r>
              <a:rPr lang="it-IT" sz="1800" dirty="0" err="1" smtClean="0"/>
              <a:t>prof.sse</a:t>
            </a:r>
            <a:r>
              <a:rPr lang="it-IT" sz="1800" dirty="0" smtClean="0"/>
              <a:t> </a:t>
            </a:r>
            <a:r>
              <a:rPr lang="it-IT" sz="1800" dirty="0" err="1" smtClean="0"/>
              <a:t>M.Cascone</a:t>
            </a:r>
            <a:r>
              <a:rPr lang="it-IT" sz="1800" dirty="0"/>
              <a:t>, </a:t>
            </a:r>
            <a:r>
              <a:rPr lang="it-IT" sz="1800" dirty="0" err="1" smtClean="0"/>
              <a:t>M.Strazzeri</a:t>
            </a:r>
            <a:r>
              <a:rPr lang="it-IT" sz="1800" dirty="0" smtClean="0"/>
              <a:t>, </a:t>
            </a:r>
            <a:r>
              <a:rPr lang="it-IT" sz="1800" dirty="0" err="1" smtClean="0"/>
              <a:t>m.g.Tomaselli</a:t>
            </a:r>
            <a:r>
              <a:rPr lang="it-IT" sz="1800" dirty="0" smtClean="0"/>
              <a:t> </a:t>
            </a:r>
            <a:r>
              <a:rPr lang="it-IT" sz="1800" dirty="0">
                <a:solidFill>
                  <a:srgbClr val="00B050"/>
                </a:solidFill>
              </a:rPr>
              <a:t>TUTOR:</a:t>
            </a:r>
            <a:r>
              <a:rPr lang="it-IT" sz="1800" dirty="0"/>
              <a:t> </a:t>
            </a:r>
            <a:r>
              <a:rPr lang="it-IT" sz="1800" dirty="0" smtClean="0"/>
              <a:t>prof.ssa </a:t>
            </a:r>
            <a:r>
              <a:rPr lang="it-IT" sz="1800" dirty="0"/>
              <a:t>Tomaselli</a:t>
            </a:r>
            <a:br>
              <a:rPr lang="it-IT" sz="1800" dirty="0"/>
            </a:br>
            <a:r>
              <a:rPr lang="it-IT" sz="1800" dirty="0">
                <a:solidFill>
                  <a:srgbClr val="00B050"/>
                </a:solidFill>
              </a:rPr>
              <a:t>IISS FERRARIS</a:t>
            </a:r>
            <a:r>
              <a:rPr lang="it-IT" sz="1800" dirty="0"/>
              <a:t>: </a:t>
            </a:r>
            <a:r>
              <a:rPr lang="it-IT" sz="1800" dirty="0" smtClean="0"/>
              <a:t>prof.ssa </a:t>
            </a:r>
            <a:r>
              <a:rPr lang="it-IT" sz="1800" dirty="0" err="1" smtClean="0"/>
              <a:t>M.Maccarrone</a:t>
            </a:r>
            <a:r>
              <a:rPr lang="it-IT" sz="1800" dirty="0" smtClean="0"/>
              <a:t> </a:t>
            </a:r>
            <a:r>
              <a:rPr lang="it-IT" sz="1800" dirty="0">
                <a:solidFill>
                  <a:srgbClr val="00B050"/>
                </a:solidFill>
              </a:rPr>
              <a:t>TUTOR</a:t>
            </a:r>
            <a:r>
              <a:rPr lang="it-IT" sz="1800" dirty="0"/>
              <a:t>: prof.ssa </a:t>
            </a:r>
            <a:r>
              <a:rPr lang="it-IT" sz="1800" dirty="0" err="1" smtClean="0"/>
              <a:t>L.Smario</a:t>
            </a:r>
            <a:r>
              <a:rPr lang="it-IT" sz="1800" dirty="0"/>
              <a:t/>
            </a:r>
            <a:br>
              <a:rPr lang="it-IT" sz="1800" dirty="0"/>
            </a:br>
            <a:r>
              <a:rPr lang="it-IT" sz="1800" dirty="0">
                <a:solidFill>
                  <a:srgbClr val="00B050"/>
                </a:solidFill>
              </a:rPr>
              <a:t>IPSSEOA WOJTYLA</a:t>
            </a:r>
            <a:r>
              <a:rPr lang="it-IT" sz="1800" dirty="0"/>
              <a:t>: prof. </a:t>
            </a:r>
            <a:r>
              <a:rPr lang="it-IT" sz="1800" dirty="0" err="1" smtClean="0"/>
              <a:t>F.Pietrasanta</a:t>
            </a:r>
            <a:r>
              <a:rPr lang="it-IT" sz="1800" dirty="0" smtClean="0"/>
              <a:t> </a:t>
            </a:r>
            <a:r>
              <a:rPr lang="it-IT" sz="1800" dirty="0">
                <a:solidFill>
                  <a:srgbClr val="00B050"/>
                </a:solidFill>
              </a:rPr>
              <a:t>TUTOR</a:t>
            </a:r>
            <a:r>
              <a:rPr lang="it-IT" sz="1800" dirty="0"/>
              <a:t>: prof. </a:t>
            </a:r>
            <a:r>
              <a:rPr lang="it-IT" sz="1800" dirty="0" smtClean="0"/>
              <a:t>Pietrasanta</a:t>
            </a:r>
            <a:endParaRPr lang="it-IT" sz="18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B050"/>
                </a:solidFill>
              </a:rPr>
              <a:t>DOCENTI ADERENTI AL PROGETTO CON LE LORO CLASSI</a:t>
            </a:r>
            <a:endParaRPr lang="it-IT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65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tx2"/>
                </a:solidFill>
              </a:rPr>
              <a:t>Il tavolo di lavoro dei docenti</a:t>
            </a:r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sz="2800" dirty="0" smtClean="0">
                <a:solidFill>
                  <a:srgbClr val="00B050"/>
                </a:solidFill>
              </a:rPr>
              <a:t>c/o Liceo </a:t>
            </a:r>
            <a:r>
              <a:rPr lang="it-IT" sz="2800" dirty="0" smtClean="0">
                <a:solidFill>
                  <a:srgbClr val="00B050"/>
                </a:solidFill>
              </a:rPr>
              <a:t>Majorana </a:t>
            </a:r>
            <a:r>
              <a:rPr lang="it-IT" sz="2800" smtClean="0">
                <a:solidFill>
                  <a:srgbClr val="00B050"/>
                </a:solidFill>
              </a:rPr>
              <a:t>e Liceo Marchesi </a:t>
            </a:r>
            <a:endParaRPr lang="it-IT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175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>
                <a:solidFill>
                  <a:srgbClr val="00B050"/>
                </a:solidFill>
              </a:rPr>
              <a:t>Il laboratorio delle idee</a:t>
            </a:r>
            <a:br>
              <a:rPr lang="it-IT" dirty="0" smtClean="0">
                <a:solidFill>
                  <a:srgbClr val="00B050"/>
                </a:solidFill>
              </a:rPr>
            </a:br>
            <a:r>
              <a:rPr lang="it-IT" dirty="0" smtClean="0">
                <a:solidFill>
                  <a:srgbClr val="00B050"/>
                </a:solidFill>
              </a:rPr>
              <a:t>(«circolo di lettura»)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70C0"/>
                </a:solidFill>
              </a:rPr>
              <a:t>Prof.ssa M. </a:t>
            </a:r>
            <a:r>
              <a:rPr lang="it-IT" dirty="0" err="1" smtClean="0">
                <a:solidFill>
                  <a:srgbClr val="0070C0"/>
                </a:solidFill>
              </a:rPr>
              <a:t>Furneri</a:t>
            </a:r>
            <a:endParaRPr lang="it-IT" dirty="0" smtClean="0">
              <a:solidFill>
                <a:srgbClr val="0070C0"/>
              </a:solidFill>
            </a:endParaRPr>
          </a:p>
          <a:p>
            <a:r>
              <a:rPr lang="it-IT" dirty="0" smtClean="0">
                <a:solidFill>
                  <a:srgbClr val="0070C0"/>
                </a:solidFill>
              </a:rPr>
              <a:t>Prof. S. </a:t>
            </a:r>
            <a:r>
              <a:rPr lang="it-IT" dirty="0" err="1" smtClean="0">
                <a:solidFill>
                  <a:srgbClr val="0070C0"/>
                </a:solidFill>
              </a:rPr>
              <a:t>Pezzinga</a:t>
            </a:r>
            <a:endParaRPr lang="it-IT" dirty="0" smtClean="0">
              <a:solidFill>
                <a:srgbClr val="0070C0"/>
              </a:solidFill>
            </a:endParaRPr>
          </a:p>
          <a:p>
            <a:r>
              <a:rPr lang="it-IT" dirty="0" smtClean="0">
                <a:solidFill>
                  <a:srgbClr val="0070C0"/>
                </a:solidFill>
              </a:rPr>
              <a:t>Prof.ssa M.V. </a:t>
            </a:r>
            <a:r>
              <a:rPr lang="it-IT" dirty="0" err="1" smtClean="0">
                <a:solidFill>
                  <a:srgbClr val="0070C0"/>
                </a:solidFill>
              </a:rPr>
              <a:t>Sciuto</a:t>
            </a:r>
            <a:endParaRPr lang="it-IT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04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>
                <a:solidFill>
                  <a:schemeClr val="tx2"/>
                </a:solidFill>
              </a:rPr>
              <a:t>Il circolo di lettura</a:t>
            </a:r>
            <a:endParaRPr lang="it-IT" dirty="0">
              <a:solidFill>
                <a:schemeClr val="tx2"/>
              </a:solidFill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8" y="2960142"/>
            <a:ext cx="4754562" cy="2674441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638" y="2960142"/>
            <a:ext cx="4754562" cy="2674441"/>
          </a:xfrm>
        </p:spPr>
      </p:pic>
    </p:spTree>
    <p:extLst>
      <p:ext uri="{BB962C8B-B14F-4D97-AF65-F5344CB8AC3E}">
        <p14:creationId xmlns:p14="http://schemas.microsoft.com/office/powerpoint/2010/main" val="383119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e">
  <a:themeElements>
    <a:clrScheme name="Integrale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e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e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174</TotalTime>
  <Words>254</Words>
  <Application>Microsoft Office PowerPoint</Application>
  <PresentationFormat>Widescreen</PresentationFormat>
  <Paragraphs>40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9" baseType="lpstr">
      <vt:lpstr>Tw Cen MT</vt:lpstr>
      <vt:lpstr>Tw Cen MT Condensed</vt:lpstr>
      <vt:lpstr>Wingdings 3</vt:lpstr>
      <vt:lpstr>Integrale</vt:lpstr>
      <vt:lpstr>PROGETTO IN RETE «QUALI PrOposte PER IL PROSSIMO MILLENNIO?»</vt:lpstr>
      <vt:lpstr>Sviluppo delle capacità argomentative nell’uso sia scritto sia orale  della  lingua,  con  riguardo  all’esigenza  di  saper  identificare  i problemi,  interpretare  e  valutare  criticamente  le  argomentazioni altrui, sostenere le proprie tesi, proporre soluzioni.</vt:lpstr>
      <vt:lpstr>Corso di formazione c/0 Archimede «la didattica della lingua e della letteratura nella scuola delle competenze»</vt:lpstr>
      <vt:lpstr>Il corso di formazione</vt:lpstr>
      <vt:lpstr>Il Percorso di ricerca-azione</vt:lpstr>
      <vt:lpstr>LICEO ARCHIMEDE: prof.sse P.Cariola, C.Di Mauro, E.Granieri Galilei, V.S.La Pinta, M.Leonardi, E.Maugeri, L.Mirone, A.Motta, M.sciuto TUTOR: prof.ssa Mirone LICEO MAJORANA: proff. M.R.Giansanti, g.musumeci, S.pezzinga, M.T.Rizzo  TUTOR: prof.ssa Giansanti LICEO MARCHESI: prof.sse M.Cascone, M.Strazzeri, m.g.Tomaselli TUTOR: prof.ssa Tomaselli IISS FERRARIS: prof.ssa M.Maccarrone TUTOR: prof.ssa L.Smario IPSSEOA WOJTYLA: prof. F.Pietrasanta TUTOR: prof. Pietrasanta</vt:lpstr>
      <vt:lpstr>Il tavolo di lavoro dei docenti</vt:lpstr>
      <vt:lpstr>Il laboratorio delle idee («circolo di lettura»)</vt:lpstr>
      <vt:lpstr>Il circolo di lettura</vt:lpstr>
      <vt:lpstr>il laboratorio  «dall’inventio all’actio»</vt:lpstr>
      <vt:lpstr>Il laboratorio «Dall’inventio all’actio»</vt:lpstr>
      <vt:lpstr>IL LABORATORIO DI SCRITTURA</vt:lpstr>
      <vt:lpstr>Il laboratorio «della sintesi»</vt:lpstr>
      <vt:lpstr>Il laboratorio «della sintesi»</vt:lpstr>
      <vt:lpstr>27 maggio 2016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PROGETTO IN RETE «QUALI PROSPETTIVE PER IL PROSSIMO MILLENNIO?»</dc:title>
  <dc:creator>utente offline</dc:creator>
  <cp:lastModifiedBy>utente offline</cp:lastModifiedBy>
  <cp:revision>24</cp:revision>
  <dcterms:created xsi:type="dcterms:W3CDTF">2016-05-22T05:20:19Z</dcterms:created>
  <dcterms:modified xsi:type="dcterms:W3CDTF">2016-05-24T16:31:03Z</dcterms:modified>
</cp:coreProperties>
</file>