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82" r:id="rId5"/>
    <p:sldId id="260" r:id="rId6"/>
    <p:sldId id="284" r:id="rId7"/>
    <p:sldId id="277" r:id="rId8"/>
    <p:sldId id="283" r:id="rId9"/>
    <p:sldId id="261" r:id="rId10"/>
    <p:sldId id="262" r:id="rId11"/>
    <p:sldId id="263" r:id="rId12"/>
    <p:sldId id="285" r:id="rId13"/>
    <p:sldId id="266" r:id="rId14"/>
    <p:sldId id="265" r:id="rId15"/>
    <p:sldId id="267" r:id="rId16"/>
    <p:sldId id="268" r:id="rId17"/>
    <p:sldId id="290" r:id="rId18"/>
    <p:sldId id="270" r:id="rId19"/>
    <p:sldId id="269" r:id="rId20"/>
    <p:sldId id="271" r:id="rId21"/>
    <p:sldId id="289" r:id="rId22"/>
    <p:sldId id="272" r:id="rId23"/>
    <p:sldId id="274" r:id="rId24"/>
    <p:sldId id="279" r:id="rId25"/>
    <p:sldId id="286" r:id="rId26"/>
    <p:sldId id="278" r:id="rId27"/>
    <p:sldId id="275" r:id="rId28"/>
    <p:sldId id="281" r:id="rId29"/>
    <p:sldId id="288" r:id="rId30"/>
    <p:sldId id="287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8C6F2-FC50-4293-A614-7CFC33E39EF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B644DD1-C309-4C38-A551-3612CCB2286F}">
      <dgm:prSet phldrT="[Testo]" custT="1"/>
      <dgm:spPr>
        <a:solidFill>
          <a:schemeClr val="accent5"/>
        </a:solidFill>
      </dgm:spPr>
      <dgm:t>
        <a:bodyPr/>
        <a:lstStyle/>
        <a:p>
          <a:pPr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dirty="0">
              <a:solidFill>
                <a:schemeClr val="bg2"/>
              </a:solidFill>
              <a:latin typeface="Bookman Old Style" pitchFamily="18" charset="0"/>
            </a:rPr>
            <a:t>Sì all’Imperialismo</a:t>
          </a:r>
        </a:p>
      </dgm:t>
    </dgm:pt>
    <dgm:pt modelId="{6228E2A7-D711-4DD2-8245-2DBED977A7BE}" type="parTrans" cxnId="{75DD03CB-8F1D-47C4-A9F7-526B31E80E40}">
      <dgm:prSet/>
      <dgm:spPr/>
      <dgm:t>
        <a:bodyPr/>
        <a:lstStyle/>
        <a:p>
          <a:endParaRPr lang="it-IT"/>
        </a:p>
      </dgm:t>
    </dgm:pt>
    <dgm:pt modelId="{21A487A0-C4BE-4513-ABBA-A48A9E7AC56B}" type="sibTrans" cxnId="{75DD03CB-8F1D-47C4-A9F7-526B31E80E40}">
      <dgm:prSet/>
      <dgm:spPr/>
      <dgm:t>
        <a:bodyPr/>
        <a:lstStyle/>
        <a:p>
          <a:endParaRPr lang="it-IT"/>
        </a:p>
      </dgm:t>
    </dgm:pt>
    <dgm:pt modelId="{3C6AF7BD-E547-42B3-920E-21B5EAEB9155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2200" dirty="0">
              <a:solidFill>
                <a:schemeClr val="bg2"/>
              </a:solidFill>
              <a:latin typeface="Bookman Old Style" pitchFamily="18" charset="0"/>
            </a:rPr>
            <a:t>No alla schiavitù</a:t>
          </a:r>
        </a:p>
      </dgm:t>
    </dgm:pt>
    <dgm:pt modelId="{6946218F-F1CA-4768-9006-CEC4A6135777}" type="parTrans" cxnId="{1F5BF962-4BD2-4F15-8720-7F3C71A8BE59}">
      <dgm:prSet/>
      <dgm:spPr/>
      <dgm:t>
        <a:bodyPr/>
        <a:lstStyle/>
        <a:p>
          <a:endParaRPr lang="it-IT"/>
        </a:p>
      </dgm:t>
    </dgm:pt>
    <dgm:pt modelId="{359CB22C-5E60-4A1F-9240-6A94379C17DC}" type="sibTrans" cxnId="{1F5BF962-4BD2-4F15-8720-7F3C71A8BE59}">
      <dgm:prSet/>
      <dgm:spPr/>
      <dgm:t>
        <a:bodyPr/>
        <a:lstStyle/>
        <a:p>
          <a:endParaRPr lang="it-IT"/>
        </a:p>
      </dgm:t>
    </dgm:pt>
    <dgm:pt modelId="{E1A368A3-A7D9-4E6B-8C62-6C75A83905A1}" type="pres">
      <dgm:prSet presAssocID="{0998C6F2-FC50-4293-A614-7CFC33E39E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00F8963-F3E1-4B3B-B413-CB17F061A011}" type="pres">
      <dgm:prSet presAssocID="{2B644DD1-C309-4C38-A551-3612CCB2286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AB8DF1-D8BE-494A-B4ED-514F25652CEC}" type="pres">
      <dgm:prSet presAssocID="{3C6AF7BD-E547-42B3-920E-21B5EAEB915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8647EE0-4D17-4BC3-98D1-B13C0C55D802}" type="presOf" srcId="{3C6AF7BD-E547-42B3-920E-21B5EAEB9155}" destId="{1CAB8DF1-D8BE-494A-B4ED-514F25652CEC}" srcOrd="0" destOrd="0" presId="urn:microsoft.com/office/officeart/2005/8/layout/arrow5"/>
    <dgm:cxn modelId="{5100C8BF-70A7-4650-BC82-5CE274DBF88A}" type="presOf" srcId="{2B644DD1-C309-4C38-A551-3612CCB2286F}" destId="{200F8963-F3E1-4B3B-B413-CB17F061A011}" srcOrd="0" destOrd="0" presId="urn:microsoft.com/office/officeart/2005/8/layout/arrow5"/>
    <dgm:cxn modelId="{6DBC37F8-CB09-4BB2-93E8-90887D01AB52}" type="presOf" srcId="{0998C6F2-FC50-4293-A614-7CFC33E39EFF}" destId="{E1A368A3-A7D9-4E6B-8C62-6C75A83905A1}" srcOrd="0" destOrd="0" presId="urn:microsoft.com/office/officeart/2005/8/layout/arrow5"/>
    <dgm:cxn modelId="{75DD03CB-8F1D-47C4-A9F7-526B31E80E40}" srcId="{0998C6F2-FC50-4293-A614-7CFC33E39EFF}" destId="{2B644DD1-C309-4C38-A551-3612CCB2286F}" srcOrd="0" destOrd="0" parTransId="{6228E2A7-D711-4DD2-8245-2DBED977A7BE}" sibTransId="{21A487A0-C4BE-4513-ABBA-A48A9E7AC56B}"/>
    <dgm:cxn modelId="{1F5BF962-4BD2-4F15-8720-7F3C71A8BE59}" srcId="{0998C6F2-FC50-4293-A614-7CFC33E39EFF}" destId="{3C6AF7BD-E547-42B3-920E-21B5EAEB9155}" srcOrd="1" destOrd="0" parTransId="{6946218F-F1CA-4768-9006-CEC4A6135777}" sibTransId="{359CB22C-5E60-4A1F-9240-6A94379C17DC}"/>
    <dgm:cxn modelId="{664D81C9-A43B-437E-A047-797D472E8711}" type="presParOf" srcId="{E1A368A3-A7D9-4E6B-8C62-6C75A83905A1}" destId="{200F8963-F3E1-4B3B-B413-CB17F061A011}" srcOrd="0" destOrd="0" presId="urn:microsoft.com/office/officeart/2005/8/layout/arrow5"/>
    <dgm:cxn modelId="{F8B00DAB-3E1C-4A4E-9553-4153B4323AD6}" type="presParOf" srcId="{E1A368A3-A7D9-4E6B-8C62-6C75A83905A1}" destId="{1CAB8DF1-D8BE-494A-B4ED-514F25652CE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8963-F3E1-4B3B-B413-CB17F061A011}">
      <dsp:nvSpPr>
        <dsp:cNvPr id="0" name=""/>
        <dsp:cNvSpPr/>
      </dsp:nvSpPr>
      <dsp:spPr>
        <a:xfrm rot="16200000">
          <a:off x="510" y="418700"/>
          <a:ext cx="3527702" cy="352770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>
              <a:solidFill>
                <a:schemeClr val="bg2"/>
              </a:solidFill>
              <a:latin typeface="Bookman Old Style" pitchFamily="18" charset="0"/>
            </a:rPr>
            <a:t>Sì all’Imperialismo</a:t>
          </a:r>
        </a:p>
      </dsp:txBody>
      <dsp:txXfrm rot="5400000">
        <a:off x="511" y="1300625"/>
        <a:ext cx="2910354" cy="1763851"/>
      </dsp:txXfrm>
    </dsp:sp>
    <dsp:sp modelId="{1CAB8DF1-D8BE-494A-B4ED-514F25652CEC}">
      <dsp:nvSpPr>
        <dsp:cNvPr id="0" name=""/>
        <dsp:cNvSpPr/>
      </dsp:nvSpPr>
      <dsp:spPr>
        <a:xfrm rot="5400000">
          <a:off x="3740131" y="418700"/>
          <a:ext cx="3527702" cy="352770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>
              <a:solidFill>
                <a:schemeClr val="bg2"/>
              </a:solidFill>
              <a:latin typeface="Bookman Old Style" pitchFamily="18" charset="0"/>
            </a:rPr>
            <a:t>No alla schiavitù</a:t>
          </a:r>
        </a:p>
      </dsp:txBody>
      <dsp:txXfrm rot="-5400000">
        <a:off x="4357480" y="1300626"/>
        <a:ext cx="2910354" cy="1763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5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3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4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87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2E32-221D-41DC-BB68-B8FB3CCEFB67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2A1C-91CF-48DA-BCF4-DAD3066933C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45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2E32-221D-41DC-BB68-B8FB3CCEFB67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2A1C-91CF-48DA-BCF4-DAD3066933C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26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29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C7EE-C25C-480A-A0AF-5BA775D62A46}" type="slidenum">
              <a:rPr lang="it-IT" altLang="it-IT">
                <a:solidFill>
                  <a:prstClr val="white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02849"/>
      </p:ext>
    </p:extLst>
  </p:cSld>
  <p:clrMapOvr>
    <a:masterClrMapping/>
  </p:clrMapOvr>
  <p:transition spd="slow" advTm="5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3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4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2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6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992E32-221D-41DC-BB68-B8FB3CCEFB67}" type="datetimeFigureOut">
              <a:rPr lang="it-IT" smtClean="0">
                <a:solidFill>
                  <a:prstClr val="white"/>
                </a:solidFill>
              </a:rPr>
              <a:pPr/>
              <a:t>03/12/2018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602A1C-91CF-48DA-BCF4-DAD3066933CA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2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0CE2427-BEFE-406A-BC91-7B8FE2CF9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4389141"/>
            <a:ext cx="5714228" cy="1405467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10 Dicembre</a:t>
            </a:r>
            <a:b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giornata mondiale dei diritti umani</a:t>
            </a:r>
          </a:p>
          <a:p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Prof.ssa Paola </a:t>
            </a:r>
            <a:r>
              <a:rPr lang="it-IT" sz="20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Lizzio</a:t>
            </a:r>
            <a:endParaRPr lang="it-IT" sz="20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6E4E0F4-D3BD-4BC8-B725-B85F7C04A4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2" y="1628800"/>
            <a:ext cx="7772416" cy="251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3E3558-4224-42E1-B179-27C8901C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7056784" cy="14562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A proposito di diritti inalienabili </a:t>
            </a:r>
            <a:r>
              <a:rPr lang="it-IT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……</a:t>
            </a:r>
            <a:endParaRPr lang="it-IT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7544" y="1484784"/>
            <a:ext cx="7772400" cy="364913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rgbClr val="00B0F0"/>
                </a:solidFill>
                <a:latin typeface="Bookman Old Style" panose="02050604050505020204" pitchFamily="18" charset="0"/>
              </a:rPr>
              <a:t>Perché è sbagliato violare il diritto alla vita degli altri?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rgbClr val="00B0F0"/>
                </a:solidFill>
                <a:latin typeface="Bookman Old Style" panose="02050604050505020204" pitchFamily="18" charset="0"/>
              </a:rPr>
              <a:t>Perché è sbagliato privare gli altri della vita? 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869160"/>
            <a:ext cx="86581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LE DUE DOMANDE HANNO LO STESSO SIGNIFICATO?</a:t>
            </a:r>
            <a: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  <a:t/>
            </a:r>
            <a:b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</a:br>
            <a:endParaRPr lang="it-IT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7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17F61B-D6D6-4FED-935C-CFDFE666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29" y="202010"/>
            <a:ext cx="7772400" cy="1456267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  <a:latin typeface="Bookman Old Style" panose="02050604050505020204" pitchFamily="18" charset="0"/>
              </a:rPr>
              <a:t>Valori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132628-E328-430D-B767-DC4B1CA25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802543"/>
            <a:ext cx="3813048" cy="364913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Dignità umana</a:t>
            </a:r>
            <a:r>
              <a:rPr lang="it-IT" sz="3200" dirty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buClr>
                <a:schemeClr val="accent5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Uguaglianza</a:t>
            </a:r>
            <a:endParaRPr lang="it-IT" sz="32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E84504E-F6C4-44A0-A99B-EA18C7F2E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23928" y="1086872"/>
            <a:ext cx="4953745" cy="4522441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Libertà</a:t>
            </a:r>
          </a:p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Rispetto per gli altri</a:t>
            </a:r>
          </a:p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Non discriminazione</a:t>
            </a:r>
          </a:p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Tolleranza</a:t>
            </a:r>
          </a:p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Giustizia</a:t>
            </a:r>
          </a:p>
          <a:p>
            <a:pPr>
              <a:buClr>
                <a:srgbClr val="FF0000"/>
              </a:buClr>
            </a:pPr>
            <a:r>
              <a:rPr lang="it-IT" sz="3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Responsabilità</a:t>
            </a:r>
            <a:endParaRPr lang="it-IT" sz="3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E7CC3E2-2E1A-467E-AE18-24C3DB4B9718}"/>
              </a:ext>
            </a:extLst>
          </p:cNvPr>
          <p:cNvSpPr txBox="1"/>
          <p:nvPr/>
        </p:nvSpPr>
        <p:spPr>
          <a:xfrm>
            <a:off x="3099052" y="5922770"/>
            <a:ext cx="5820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rgbClr val="FFC000"/>
                </a:solidFill>
                <a:latin typeface="Bookman Old Style" panose="02050604050505020204" pitchFamily="18" charset="0"/>
              </a:rPr>
              <a:t>VALORI INTERDIPENDENTI</a:t>
            </a:r>
          </a:p>
        </p:txBody>
      </p:sp>
    </p:spTree>
    <p:extLst>
      <p:ext uri="{BB962C8B-B14F-4D97-AF65-F5344CB8AC3E}">
        <p14:creationId xmlns:p14="http://schemas.microsoft.com/office/powerpoint/2010/main" val="333749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Dinamica</a:t>
            </a:r>
            <a:br>
              <a:rPr lang="it-IT" dirty="0">
                <a:solidFill>
                  <a:schemeClr val="accent5"/>
                </a:solidFill>
                <a:latin typeface="Bookman Old Style" pitchFamily="18" charset="0"/>
              </a:rPr>
            </a:b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“fai un passo avanti”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64F3B3-ED04-4A08-8131-C41172D752BF}"/>
              </a:ext>
            </a:extLst>
          </p:cNvPr>
          <p:cNvSpPr txBox="1"/>
          <p:nvPr/>
        </p:nvSpPr>
        <p:spPr>
          <a:xfrm>
            <a:off x="179512" y="443711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L’universalità dei diritti deriva dal fatto che tutti gli esseri umani sono uguali…. MA LO SIAMO DAVVERO???</a:t>
            </a:r>
          </a:p>
          <a:p>
            <a:endParaRPr lang="it-IT" sz="24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Esperimento mentale «</a:t>
            </a:r>
            <a:r>
              <a:rPr lang="it-IT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Il velo d’ignoranza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»</a:t>
            </a:r>
          </a:p>
          <a:p>
            <a:pPr algn="r"/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John </a:t>
            </a:r>
            <a:r>
              <a:rPr lang="it-IT" sz="2400" dirty="0" err="1">
                <a:solidFill>
                  <a:schemeClr val="accent5"/>
                </a:solidFill>
                <a:latin typeface="Bookman Old Style" panose="02050604050505020204" pitchFamily="18" charset="0"/>
              </a:rPr>
              <a:t>Rawls</a:t>
            </a:r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, </a:t>
            </a:r>
            <a:r>
              <a:rPr lang="it-IT" sz="2400" i="1" dirty="0">
                <a:solidFill>
                  <a:schemeClr val="accent5"/>
                </a:solidFill>
                <a:latin typeface="Bookman Old Style" panose="02050604050505020204" pitchFamily="18" charset="0"/>
              </a:rPr>
              <a:t>Teoria della giustizia</a:t>
            </a:r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,1971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	</a:t>
            </a:r>
            <a:r>
              <a:rPr lang="it-IT" sz="51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«Così come il dolore non è vi è gradito, così è anche per gli altri. Conoscendo questo principio di uguaglianza tratta gli altri con rispetto e compassione»</a:t>
            </a:r>
          </a:p>
          <a:p>
            <a:pPr algn="r">
              <a:buNone/>
            </a:pPr>
            <a:r>
              <a:rPr lang="it-IT" sz="51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Janismo</a:t>
            </a:r>
            <a:endParaRPr lang="it-IT" sz="5100" dirty="0">
              <a:solidFill>
                <a:srgbClr val="00B0F0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it-IT" sz="5100" dirty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it-IT" sz="51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«Cosa non desideri per te stesso, non farlo ad altri»</a:t>
            </a:r>
          </a:p>
          <a:p>
            <a:pPr algn="r">
              <a:buNone/>
            </a:pPr>
            <a:r>
              <a:rPr lang="it-IT" sz="5100" dirty="0">
                <a:solidFill>
                  <a:srgbClr val="00B0F0"/>
                </a:solidFill>
                <a:latin typeface="Bookman Old Style" pitchFamily="18" charset="0"/>
              </a:rPr>
              <a:t>Confucianesimo</a:t>
            </a:r>
          </a:p>
          <a:p>
            <a:pPr algn="r">
              <a:buNone/>
            </a:pPr>
            <a:endParaRPr lang="it-IT" sz="5100" dirty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it-IT" sz="51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«Non fare agli altri quello che non vorresti fosse fatto a te»</a:t>
            </a:r>
          </a:p>
          <a:p>
            <a:pPr algn="r">
              <a:buNone/>
            </a:pPr>
            <a:r>
              <a:rPr lang="it-IT" sz="5100" dirty="0">
                <a:solidFill>
                  <a:srgbClr val="00B0F0"/>
                </a:solidFill>
                <a:latin typeface="Bookman Old Style" panose="02050604050505020204" pitchFamily="18" charset="0"/>
              </a:rPr>
              <a:t>Cristianesimo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20A3424-1001-4FD8-84A9-26C5F4E2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456267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  <a:latin typeface="Bookman Old Style" pitchFamily="18" charset="0"/>
              </a:rPr>
              <a:t>storia</a:t>
            </a:r>
            <a:br>
              <a:rPr lang="it-IT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it-IT" dirty="0">
                <a:solidFill>
                  <a:srgbClr val="FF0000"/>
                </a:solidFill>
                <a:latin typeface="Bookman Old Style" pitchFamily="18" charset="0"/>
              </a:rPr>
              <a:t>dei diritti umani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A734D12-3568-472B-A1EF-345E66E1C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24944"/>
            <a:ext cx="7772400" cy="24342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>
                <a:solidFill>
                  <a:schemeClr val="accent5"/>
                </a:solidFill>
                <a:latin typeface="Bookman Old Style" pitchFamily="18" charset="0"/>
              </a:rPr>
              <a:t>STORIA ANTICA</a:t>
            </a:r>
          </a:p>
          <a:p>
            <a:pPr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Il Codice di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Hammurabi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in Babilonia (Iraq, 2000 a.C. circa) </a:t>
            </a:r>
          </a:p>
          <a:p>
            <a:pPr lvl="0"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La Carta di Ciro, Regno di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Persia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(Iran, 570 a.C. circa)</a:t>
            </a:r>
          </a:p>
          <a:p>
            <a:pPr lvl="0"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Gli insegnamenti di Confucio, Cina (c. 500 a.C. circa) </a:t>
            </a:r>
          </a:p>
          <a:p>
            <a:pPr lvl="0"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Imam Ali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Ibn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Al Hussein, Epistola sui diritti (ottavo secolo d.C. ), primi precetti islamici</a:t>
            </a:r>
          </a:p>
          <a:p>
            <a:pPr lvl="0"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La Chart edu Mande (1222 d.C.) e la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Charte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de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Kurukan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Fuga (1236 d.C.), codifica delle tradizioni orali dall'Africa dell'Est</a:t>
            </a:r>
          </a:p>
          <a:p>
            <a:endParaRPr lang="it-IT" sz="20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75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“Una persona è una persona attraverso altre persone”.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Il concetto africano ‘</a:t>
            </a:r>
            <a:r>
              <a:rPr lang="it-IT" dirty="0">
                <a:solidFill>
                  <a:srgbClr val="FF0000"/>
                </a:solidFill>
                <a:latin typeface="Bookman Old Style" pitchFamily="18" charset="0"/>
              </a:rPr>
              <a:t>UBUNTU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’ cattura l'essenza di cosa vuol dire essere umani con profonde implicazioni per i diritti umani. </a:t>
            </a:r>
          </a:p>
          <a:p>
            <a:pPr lvl="0">
              <a:buNone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</a:t>
            </a:r>
          </a:p>
          <a:p>
            <a:pPr lvl="0">
              <a:buNone/>
            </a:pPr>
            <a:endParaRPr lang="it-IT" dirty="0">
              <a:solidFill>
                <a:srgbClr val="00B0F0"/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			Se siamo umani attraverso gli altri, de–umanizzare 				qualcun altro de–umanizza anche noi stessi – da qui la 			necessità di promuovere e rispettare i diritti degli altri.</a:t>
            </a:r>
          </a:p>
          <a:p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827584" y="4221088"/>
            <a:ext cx="792088" cy="57606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Dal </a:t>
            </a:r>
            <a:r>
              <a:rPr lang="it-IT" dirty="0" err="1">
                <a:solidFill>
                  <a:schemeClr val="accent5"/>
                </a:solidFill>
                <a:latin typeface="Bookman Old Style" pitchFamily="18" charset="0"/>
              </a:rPr>
              <a:t>xiii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 al </a:t>
            </a:r>
            <a:r>
              <a:rPr lang="it-IT" dirty="0" err="1">
                <a:solidFill>
                  <a:schemeClr val="accent5"/>
                </a:solidFill>
                <a:latin typeface="Bookman Old Style" pitchFamily="18" charset="0"/>
              </a:rPr>
              <a:t>xviii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 secolo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2656" y="1151467"/>
            <a:ext cx="8435280" cy="3649133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1215	Magna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Charta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, Regno d’Inghilterra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1649	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Petition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of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Rights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, Regno Unito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1689	Bill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of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it-IT" sz="2200" dirty="0" err="1">
                <a:solidFill>
                  <a:srgbClr val="00B0F0"/>
                </a:solidFill>
                <a:latin typeface="Bookman Old Style" pitchFamily="18" charset="0"/>
              </a:rPr>
              <a:t>Rights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, Regno Unito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1776	Dichiarazione d’Indipendenza Stati Uniti d’America (quali limiti e contraddizioni?)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1789	Dichiarazione dei diritti dell’</a:t>
            </a:r>
            <a:r>
              <a:rPr lang="it-IT" sz="2200" dirty="0">
                <a:solidFill>
                  <a:srgbClr val="FF0000"/>
                </a:solidFill>
                <a:latin typeface="Bookman Old Style" pitchFamily="18" charset="0"/>
              </a:rPr>
              <a:t>uomo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 e del </a:t>
            </a:r>
            <a:r>
              <a:rPr lang="it-IT" sz="2200" dirty="0">
                <a:solidFill>
                  <a:srgbClr val="FF0000"/>
                </a:solidFill>
                <a:latin typeface="Bookman Old Style" pitchFamily="18" charset="0"/>
              </a:rPr>
              <a:t>cittadino</a:t>
            </a: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, 				Francia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41F53ECF-A787-4C57-A8FF-35274FDA3361}"/>
              </a:ext>
            </a:extLst>
          </p:cNvPr>
          <p:cNvSpPr txBox="1">
            <a:spLocks/>
          </p:cNvSpPr>
          <p:nvPr/>
        </p:nvSpPr>
        <p:spPr>
          <a:xfrm>
            <a:off x="3203848" y="4437112"/>
            <a:ext cx="5817840" cy="214617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0000"/>
              </a:buClr>
              <a:buNone/>
            </a:pPr>
            <a:r>
              <a:rPr lang="it-IT" sz="2200" dirty="0">
                <a:solidFill>
                  <a:srgbClr val="FFC000"/>
                </a:solidFill>
                <a:latin typeface="Bookman Old Style" panose="02050604050505020204" pitchFamily="18" charset="0"/>
              </a:rPr>
              <a:t>UN PO’ DI FILOSOFIA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rgbClr val="00B0F0"/>
                </a:solidFill>
                <a:latin typeface="Bookman Old Style" panose="02050604050505020204" pitchFamily="18" charset="0"/>
              </a:rPr>
              <a:t>Ugo </a:t>
            </a:r>
            <a:r>
              <a:rPr lang="it-IT" sz="22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Grozio</a:t>
            </a:r>
            <a:r>
              <a:rPr lang="it-IT" sz="2200" dirty="0">
                <a:solidFill>
                  <a:srgbClr val="00B0F0"/>
                </a:solidFill>
                <a:latin typeface="Bookman Old Style" panose="02050604050505020204" pitchFamily="18" charset="0"/>
              </a:rPr>
              <a:t>, </a:t>
            </a:r>
            <a:r>
              <a:rPr lang="it-IT" sz="2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Sulle leggi di guerra e di pace</a:t>
            </a:r>
            <a:r>
              <a:rPr lang="it-IT" sz="2200" dirty="0">
                <a:solidFill>
                  <a:srgbClr val="00B0F0"/>
                </a:solidFill>
                <a:latin typeface="Bookman Old Style" panose="02050604050505020204" pitchFamily="18" charset="0"/>
              </a:rPr>
              <a:t>, 1625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rgbClr val="00B0F0"/>
                </a:solidFill>
                <a:latin typeface="Bookman Old Style" panose="02050604050505020204" pitchFamily="18" charset="0"/>
              </a:rPr>
              <a:t>Immanuel Kant, </a:t>
            </a:r>
            <a:r>
              <a:rPr lang="it-IT" sz="22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Progetto per la pace perpetua, 1795</a:t>
            </a:r>
            <a:endParaRPr lang="it-IT" sz="22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B3847E3-9E8B-4060-A5EB-DDD097476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71" y="404664"/>
            <a:ext cx="3883391" cy="258892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F95CB93-CD0C-4DA9-98AD-034297C524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99" b="144"/>
          <a:stretch/>
        </p:blipFill>
        <p:spPr>
          <a:xfrm>
            <a:off x="5652120" y="250029"/>
            <a:ext cx="2170335" cy="345638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049C3E5-40D0-4E5C-84EE-F191D8031F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151587"/>
            <a:ext cx="3010810" cy="345638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5C27B4A-D47E-4529-9E60-250FFFF5EC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62" y="3892613"/>
            <a:ext cx="3625577" cy="271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90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i primi accordi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48680"/>
            <a:ext cx="7772400" cy="364913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1889	Conferenza di Berlino</a:t>
            </a:r>
          </a:p>
          <a:p>
            <a:pPr>
              <a:buClr>
                <a:srgbClr val="FF0000"/>
              </a:buClr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1890	Conferenza di Bruxelles</a:t>
            </a:r>
          </a:p>
          <a:p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141453395"/>
              </p:ext>
            </p:extLst>
          </p:nvPr>
        </p:nvGraphicFramePr>
        <p:xfrm>
          <a:off x="1115616" y="2492896"/>
          <a:ext cx="7268344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Il </a:t>
            </a:r>
            <a:r>
              <a:rPr lang="it-IT" dirty="0" err="1">
                <a:solidFill>
                  <a:schemeClr val="accent5"/>
                </a:solidFill>
                <a:latin typeface="Bookman Old Style" pitchFamily="18" charset="0"/>
              </a:rPr>
              <a:t>xx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 secolo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060848"/>
            <a:ext cx="8136904" cy="364913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1919	Società delle Nazioni</a:t>
            </a:r>
          </a:p>
          <a:p>
            <a:pPr>
              <a:buClr>
                <a:srgbClr val="FF0000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1919	Organizzazione Internazionale del Lavoro </a:t>
            </a:r>
          </a:p>
          <a:p>
            <a:pPr>
              <a:buClr>
                <a:srgbClr val="FF0000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1926	Convenzione Internazionale sulla Schiavitù</a:t>
            </a:r>
          </a:p>
          <a:p>
            <a:pPr>
              <a:buClr>
                <a:srgbClr val="FF0000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1945	</a:t>
            </a:r>
            <a:r>
              <a:rPr lang="it-IT" sz="2400" dirty="0">
                <a:solidFill>
                  <a:srgbClr val="FF0000"/>
                </a:solidFill>
                <a:latin typeface="Bookman Old Style" pitchFamily="18" charset="0"/>
              </a:rPr>
              <a:t>Carta delle Nazioni Unite</a:t>
            </a:r>
          </a:p>
          <a:p>
            <a:pPr>
              <a:buClr>
                <a:srgbClr val="FF0000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1948	Dichiarazione Universale dei </a:t>
            </a:r>
            <a:r>
              <a:rPr lang="it-IT" sz="2400" dirty="0">
                <a:solidFill>
                  <a:srgbClr val="FF0000"/>
                </a:solidFill>
                <a:latin typeface="Bookman Old Style" pitchFamily="18" charset="0"/>
              </a:rPr>
              <a:t>Diritti Umani</a:t>
            </a:r>
          </a:p>
          <a:p>
            <a:endParaRPr lang="it-IT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1BADE5-103C-44E3-942D-B8B2DB89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42068"/>
            <a:ext cx="8075240" cy="3649133"/>
          </a:xfrm>
        </p:spPr>
        <p:txBody>
          <a:bodyPr/>
          <a:lstStyle/>
          <a:p>
            <a:pPr marL="0" indent="0">
              <a:buNone/>
            </a:pPr>
            <a:r>
              <a:rPr lang="it-IT" sz="2600" dirty="0">
                <a:solidFill>
                  <a:srgbClr val="00B0F0"/>
                </a:solidFill>
                <a:latin typeface="Bookman Old Style" panose="02050604050505020204" pitchFamily="18" charset="0"/>
              </a:rPr>
              <a:t>«</a:t>
            </a:r>
            <a:r>
              <a:rPr lang="it-IT" sz="26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Ogni individuo e ogni organo della società … si sforzi di promuovere, con l’insegnamento e l’educazione, il rispetto di questi diritti e queste </a:t>
            </a:r>
            <a:r>
              <a:rPr lang="it-IT" sz="2600" i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libertà</a:t>
            </a:r>
            <a:r>
              <a:rPr lang="it-IT" sz="2600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»</a:t>
            </a:r>
            <a:endParaRPr lang="it-IT" sz="26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 algn="r">
              <a:buNone/>
            </a:pPr>
            <a:endParaRPr lang="it-IT" sz="24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 algn="r"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Preambolo alla Dichiarazione Universale </a:t>
            </a:r>
          </a:p>
          <a:p>
            <a:pPr marL="0" indent="0" algn="r"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dei Diritti Umani, 1948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35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655CAB1-9FC4-469F-A4EE-2635F90D23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35427" r="20212" b="20854"/>
          <a:stretch/>
        </p:blipFill>
        <p:spPr>
          <a:xfrm>
            <a:off x="1043608" y="1844824"/>
            <a:ext cx="7388021" cy="4104456"/>
          </a:xfrm>
          <a:prstGeom prst="rect">
            <a:avLst/>
          </a:prstGeom>
        </p:spPr>
      </p:pic>
      <p:sp>
        <p:nvSpPr>
          <p:cNvPr id="7" name="Titolo 6">
            <a:extLst>
              <a:ext uri="{FF2B5EF4-FFF2-40B4-BE49-F238E27FC236}">
                <a16:creationId xmlns:a16="http://schemas.microsoft.com/office/drawing/2014/main" id="{0ABD8E3F-B330-4DE4-B21A-3B8FD770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388557"/>
            <a:ext cx="8136904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Stati membri delle nazioni unite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6BB5A-A668-494B-AB27-F03FF69D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7"/>
            <a:ext cx="8003232" cy="1733212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Bookman Old Style" panose="02050604050505020204" pitchFamily="18" charset="0"/>
              </a:rPr>
              <a:t>Carta delle nazioni unite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56D7F0-F0D5-46C1-9898-D81DA5D9D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			</a:t>
            </a:r>
            <a:r>
              <a:rPr lang="it-IT" sz="2600" dirty="0">
                <a:solidFill>
                  <a:srgbClr val="00B0F0"/>
                </a:solidFill>
                <a:latin typeface="Bookman Old Style" panose="02050604050505020204" pitchFamily="18" charset="0"/>
              </a:rPr>
              <a:t>Scopo fondamentale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:</a:t>
            </a:r>
          </a:p>
          <a:p>
            <a:endParaRPr lang="it-IT" sz="24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«</a:t>
            </a:r>
            <a:r>
              <a:rPr lang="it-IT" sz="24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Salvare le future generazioni dal flagello della guerra. Riaffermare la fede nei diritti umani fondamentali, nella dignità e nel valore della persona umana, nella uguaglianza dei diritti degli uomini e delle donne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30C3FE48-8E0D-45BB-84B0-6BFF8E1427C9}"/>
              </a:ext>
            </a:extLst>
          </p:cNvPr>
          <p:cNvSpPr/>
          <p:nvPr/>
        </p:nvSpPr>
        <p:spPr>
          <a:xfrm>
            <a:off x="683568" y="1823553"/>
            <a:ext cx="978408" cy="48463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14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177880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Sistemi regionali di protezione dei diritti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23926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1950	Carta dei Diritti Fondamentali dell'Unione Europea</a:t>
            </a:r>
          </a:p>
          <a:p>
            <a:pPr>
              <a:buClr>
                <a:srgbClr val="FF0000"/>
              </a:buClr>
              <a:buNone/>
            </a:pP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>	2009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Convenzione 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Europea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 dei Diritti dell’Uomo</a:t>
            </a:r>
            <a:endParaRPr lang="it-IT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it-IT" dirty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1969	Convenzione 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Americana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 sui Diritti Umani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it-IT" dirty="0">
              <a:solidFill>
                <a:srgbClr val="00B0F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1986	Carta 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Africana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 dei Diritti dell'Uomo e dei Popoli</a:t>
            </a:r>
          </a:p>
          <a:p>
            <a:pPr>
              <a:buClr>
                <a:srgbClr val="FF0000"/>
              </a:buClr>
              <a:buNone/>
            </a:pP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>	2007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Ratifica per 57 paesi</a:t>
            </a:r>
          </a:p>
          <a:p>
            <a:pPr>
              <a:buClr>
                <a:srgbClr val="FF0000"/>
              </a:buClr>
              <a:buNone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1968	Commissione Regionale </a:t>
            </a: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Araba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 per i Diritti Umani</a:t>
            </a:r>
          </a:p>
          <a:p>
            <a:pPr>
              <a:buClr>
                <a:srgbClr val="FF0000"/>
              </a:buClr>
              <a:buNone/>
            </a:pP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>	2004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	 Carta Araba sui Diritti Umani (Lega degli Stati Arabi)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420888"/>
            <a:ext cx="6048672" cy="2088232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Sapete cosa fare se i vostri diritti umani sono violati?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Strumenti Europei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844824"/>
            <a:ext cx="7772400" cy="3649133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Consiglio d’Europa</a:t>
            </a:r>
          </a:p>
          <a:p>
            <a:pPr>
              <a:buClr>
                <a:schemeClr val="accent5"/>
              </a:buClr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Corte Europea dei Diritti Umani (Corte di Strasburgo)</a:t>
            </a:r>
          </a:p>
          <a:p>
            <a:pPr>
              <a:buNone/>
            </a:pPr>
            <a:endParaRPr lang="it-IT" sz="2400" dirty="0">
              <a:solidFill>
                <a:srgbClr val="00B0F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In riferimento alla Convenzione Europea </a:t>
            </a:r>
            <a:endParaRPr lang="it-IT" sz="2400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it-IT" sz="2400" dirty="0" smtClean="0">
                <a:solidFill>
                  <a:srgbClr val="00B0F0"/>
                </a:solidFill>
                <a:latin typeface="Bookman Old Style" pitchFamily="18" charset="0"/>
              </a:rPr>
              <a:t>sui </a:t>
            </a: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Diritti Umani (CEDU)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5800" y="1938453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Dinamica</a:t>
            </a:r>
            <a:br>
              <a:rPr lang="it-IT" dirty="0">
                <a:solidFill>
                  <a:schemeClr val="accent5"/>
                </a:solidFill>
                <a:latin typeface="Bookman Old Style" pitchFamily="18" charset="0"/>
              </a:rPr>
            </a:b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“barriere linguistiche”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IL RUOLO DELLE ONG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5868"/>
            <a:ext cx="8206691" cy="364913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rgbClr val="00B0F0"/>
                </a:solidFill>
                <a:latin typeface="Bookman Old Style" pitchFamily="18" charset="0"/>
              </a:rPr>
              <a:t>Assistenza diretta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rgbClr val="00B0F0"/>
                </a:solidFill>
                <a:latin typeface="Bookman Old Style" pitchFamily="18" charset="0"/>
              </a:rPr>
              <a:t>Raccolta accurate di informazioni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rgbClr val="00B0F0"/>
                </a:solidFill>
                <a:latin typeface="Bookman Old Style" pitchFamily="18" charset="0"/>
              </a:rPr>
              <a:t>Campagne e lobbying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rgbClr val="00B0F0"/>
                </a:solidFill>
                <a:latin typeface="Bookman Old Style" pitchFamily="18" charset="0"/>
              </a:rPr>
              <a:t>L’educazione ai diritti umani e la consapevolezza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I </a:t>
            </a:r>
            <a:r>
              <a:rPr lang="it-IT" dirty="0">
                <a:solidFill>
                  <a:srgbClr val="FF0000"/>
                </a:solidFill>
                <a:latin typeface="Bookman Old Style" pitchFamily="18" charset="0"/>
              </a:rPr>
              <a:t>dilemmi</a:t>
            </a:r>
            <a:r>
              <a:rPr lang="it-IT" dirty="0">
                <a:solidFill>
                  <a:srgbClr val="00B0F0"/>
                </a:solidFill>
                <a:latin typeface="Bookman Old Style" pitchFamily="18" charset="0"/>
              </a:rPr>
              <a:t> dei diritti umani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132856"/>
            <a:ext cx="7772400" cy="3217085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it-IT" sz="2800" dirty="0" smtClean="0">
                <a:solidFill>
                  <a:srgbClr val="00B0F0"/>
                </a:solidFill>
                <a:latin typeface="Bookman Old Style" pitchFamily="18" charset="0"/>
              </a:rPr>
              <a:t>“Pratiche tradizionali dannose”</a:t>
            </a:r>
          </a:p>
          <a:p>
            <a:pPr>
              <a:buClr>
                <a:srgbClr val="FF0000"/>
              </a:buClr>
            </a:pPr>
            <a:r>
              <a:rPr lang="it-IT" sz="2800" dirty="0" smtClean="0"/>
              <a:t> </a:t>
            </a:r>
            <a:r>
              <a:rPr lang="it-IT" sz="2800" dirty="0">
                <a:solidFill>
                  <a:srgbClr val="00B0F0"/>
                </a:solidFill>
                <a:latin typeface="Bookman Old Style" pitchFamily="18" charset="0"/>
              </a:rPr>
              <a:t>“Conflittualità dei diritti”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Dinamica</a:t>
            </a:r>
            <a:br>
              <a:rPr lang="it-IT" dirty="0">
                <a:solidFill>
                  <a:schemeClr val="accent5"/>
                </a:solidFill>
                <a:latin typeface="Bookman Old Style" pitchFamily="18" charset="0"/>
              </a:rPr>
            </a:b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“da che parte stai?”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547664" y="419885"/>
            <a:ext cx="5688632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Domande spinose sui diritti umani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364913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	Perché chi viola i diritti umani nel modo più disumano possibile DEVE essere considerato soggetto del diritto?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B0F0"/>
              </a:solidFill>
              <a:latin typeface="Bookman Old Style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400" dirty="0">
              <a:solidFill>
                <a:srgbClr val="00B0F0"/>
              </a:solidFill>
              <a:latin typeface="Bookman Old Style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00B0F0"/>
                </a:solidFill>
                <a:latin typeface="Bookman Old Style" pitchFamily="18" charset="0"/>
              </a:rPr>
              <a:t>Ci si può servire della difesa dei diritti umani per giustificare una campagna militare?</a:t>
            </a:r>
          </a:p>
          <a:p>
            <a:pPr>
              <a:buNone/>
            </a:pPr>
            <a:endParaRPr lang="it-IT" sz="20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27AC1B-9C55-41AC-884B-EE336F16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6864" cy="2104339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Come possono le persone usare e difendere i diritti umani se non li hanno mai imparati?</a:t>
            </a:r>
            <a:b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endParaRPr lang="it-IT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E848DFA-F746-42FC-8220-68D58623E9E2}"/>
              </a:ext>
            </a:extLst>
          </p:cNvPr>
          <p:cNvSpPr txBox="1"/>
          <p:nvPr/>
        </p:nvSpPr>
        <p:spPr>
          <a:xfrm>
            <a:off x="251519" y="5229200"/>
            <a:ext cx="842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Articolo 26 </a:t>
            </a:r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Diritto all’educazione</a:t>
            </a:r>
          </a:p>
          <a:p>
            <a:pPr algn="ctr"/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Obiettivo: rafforzare il rispetto dei diritti e delle libertà</a:t>
            </a:r>
          </a:p>
          <a:p>
            <a:pPr algn="ctr"/>
            <a:r>
              <a:rPr lang="it-IT" sz="24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Creare una </a:t>
            </a:r>
            <a:r>
              <a:rPr lang="it-IT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cultura dei diritti</a:t>
            </a:r>
          </a:p>
        </p:txBody>
      </p:sp>
    </p:spTree>
    <p:extLst>
      <p:ext uri="{BB962C8B-B14F-4D97-AF65-F5344CB8AC3E}">
        <p14:creationId xmlns:p14="http://schemas.microsoft.com/office/powerpoint/2010/main" val="334009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456267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Dinamica finale/revisione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7544" y="2348880"/>
            <a:ext cx="7772400" cy="3649133"/>
          </a:xfrm>
        </p:spPr>
        <p:txBody>
          <a:bodyPr>
            <a:noAutofit/>
          </a:bodyPr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La cosa migliore dell’attività è stata …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	e la peggiore …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La cosa più interessante è stata …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	e la più noiosa …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Mi sono sentito a mio agio nel fare …</a:t>
            </a:r>
          </a:p>
          <a:p>
            <a:pPr marL="0" lvl="0" indent="0">
              <a:buClr>
                <a:srgbClr val="FF0000"/>
              </a:buClr>
              <a:buNone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	e meno a mio agio …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La cosa che mi ha sorpreso di più è stata …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Mi sarebbe piaciuto di più …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Ho imparato e vorrei imparare ancora su ….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it-IT" sz="2200" dirty="0">
                <a:solidFill>
                  <a:srgbClr val="00B0F0"/>
                </a:solidFill>
                <a:latin typeface="Bookman Old Style" pitchFamily="18" charset="0"/>
              </a:rPr>
              <a:t>Adesso vorrei e spero …</a:t>
            </a:r>
          </a:p>
          <a:p>
            <a:pPr>
              <a:buNone/>
            </a:pPr>
            <a:endParaRPr lang="it-IT" sz="2000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609601"/>
            <a:ext cx="6552728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I diritti umani sono posseduti da tutte le persone </a:t>
            </a:r>
            <a: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  <a:t>EQUAMENTE</a:t>
            </a:r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, </a:t>
            </a:r>
            <a: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  <a:t>UNIVERSALMENTE</a:t>
            </a:r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 E </a:t>
            </a:r>
            <a: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  <a:t>PER SEMPRE</a:t>
            </a:r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. </a:t>
            </a:r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E3509D29-B1CC-4D0D-8163-8AFC5E2F2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3649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I diritti umani sono universali, cioè essi sono gli stessi per tutti gli esseri umani in ogni nazione. Essi sono </a:t>
            </a:r>
            <a:r>
              <a:rPr lang="it-IT" sz="20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INALIENABILI</a:t>
            </a:r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, </a:t>
            </a:r>
            <a:r>
              <a:rPr lang="it-IT" sz="20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INDIVISIBILI</a:t>
            </a:r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 E </a:t>
            </a:r>
            <a:r>
              <a:rPr lang="it-IT" sz="2000" dirty="0">
                <a:solidFill>
                  <a:schemeClr val="accent5"/>
                </a:solidFill>
                <a:latin typeface="Bookman Old Style" panose="02050604050505020204" pitchFamily="18" charset="0"/>
              </a:rPr>
              <a:t>INTERDIPENDENTI</a:t>
            </a:r>
            <a:r>
              <a:rPr lang="it-IT" sz="2000" dirty="0">
                <a:solidFill>
                  <a:srgbClr val="00B0F0"/>
                </a:solidFill>
                <a:latin typeface="Bookman Old Style" panose="02050604050505020204" pitchFamily="18" charset="0"/>
              </a:rPr>
              <a:t>, cioè, non possono essere portati via mai, sono tutti ugualmente importanti e connessi l’uno all’altro.</a:t>
            </a:r>
          </a:p>
          <a:p>
            <a:pPr marL="0" indent="0" algn="just">
              <a:buNone/>
            </a:pPr>
            <a:endParaRPr lang="it-IT" sz="20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it-IT" sz="20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it-IT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		DICHIARAZIONE  UNIVERSALE DEI DIRITTI UMANI, 1948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395536" y="4725144"/>
            <a:ext cx="504056" cy="484632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7CA7A3-A5A4-4E8E-8FF5-37D48B7A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420888"/>
            <a:ext cx="7200800" cy="230425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Sei capace di dare una definizione di diritti umani? Sapresti spiegare cosa sono?</a:t>
            </a:r>
            <a:b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endParaRPr lang="it-IT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2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972733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Dinamica</a:t>
            </a:r>
            <a:br>
              <a:rPr lang="it-IT" dirty="0">
                <a:solidFill>
                  <a:schemeClr val="accent5"/>
                </a:solidFill>
                <a:latin typeface="Bookman Old Style" pitchFamily="18" charset="0"/>
              </a:rPr>
            </a:br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“disegna la parola”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68C28B2-C79D-46A1-9012-BE169999BD4F}"/>
              </a:ext>
            </a:extLst>
          </p:cNvPr>
          <p:cNvSpPr txBox="1"/>
          <p:nvPr/>
        </p:nvSpPr>
        <p:spPr>
          <a:xfrm>
            <a:off x="323528" y="494116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«</a:t>
            </a:r>
            <a:r>
              <a:rPr lang="it-IT" sz="24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I valori/diritti sono invisibili come il vento. Dal tremolare delle foglie sai se c’è vento. Attraverso le azioni delle persone, ti rendi conto dei valori»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.</a:t>
            </a:r>
          </a:p>
          <a:p>
            <a:pPr algn="r"/>
            <a:r>
              <a:rPr lang="it-IT" sz="24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Éva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it-IT" sz="24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Ancsel</a:t>
            </a:r>
            <a:endParaRPr lang="it-IT" sz="24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521296"/>
            <a:ext cx="4176464" cy="6148064"/>
          </a:xfrm>
          <a:ln>
            <a:solidFill>
              <a:srgbClr val="FFC000"/>
            </a:solidFill>
          </a:ln>
        </p:spPr>
        <p:txBody>
          <a:bodyPr>
            <a:normAutofit fontScale="62500" lnSpcReduction="20000"/>
          </a:bodyPr>
          <a:lstStyle/>
          <a:p>
            <a:pPr marL="342900" lvl="0" indent="-342900">
              <a:buNone/>
            </a:pPr>
            <a:r>
              <a:rPr lang="it-IT" dirty="0">
                <a:solidFill>
                  <a:srgbClr val="00B0F0"/>
                </a:solidFill>
              </a:rPr>
              <a:t>1</a:t>
            </a: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. Diritto all’Uguaglianza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2. Libertà dalla Discriminazione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3. Diritto alla Vita, alla Libertà, alla Sicurezza Personale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4. Libertà dalla Schiavitù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5. Libertà dalla Tortura e dai Trattamenti Degradanti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6. Diritto ad essere riconosciuti come Persona dinanzi la legge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7. Diritto all’Uguaglianza di fronte alla Legge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8. Diritto al Ricorso ad un Tribunale Competente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9. Libertà da Arresti Arbitrari ed Esilio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10. Diritto ad una Equa e Pubblica Udienza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11. Presunzione d’Innocenza ed Irretroattività della Legge Penale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12. Libertà da Interferenze nella Privacy, nella Famiglia, nella Casa e nella Corrispondenza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13. Diritto alla Libertà di Movimento dentro e fuori il proprio Paese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14. Diritto a Richiedere in altri paesi Asilo dalle Persecuzioni</a:t>
            </a:r>
          </a:p>
          <a:p>
            <a:pPr marL="342900" lvl="0" indent="-342900">
              <a:buNone/>
            </a:pPr>
            <a:r>
              <a:rPr lang="it-IT" sz="2000" dirty="0">
                <a:solidFill>
                  <a:srgbClr val="00B0F0"/>
                </a:solidFill>
                <a:latin typeface="Bookman Old Style" pitchFamily="18" charset="0"/>
              </a:rPr>
              <a:t>15. Diritto ad una Nazionalità e Libertà di cambiarla</a:t>
            </a:r>
          </a:p>
          <a:p>
            <a:pPr marL="342900" lvl="0" indent="-342900">
              <a:buFont typeface="+mj-lt"/>
              <a:buAutoNum type="arabicPeriod"/>
            </a:pPr>
            <a:endParaRPr lang="it-IT" dirty="0"/>
          </a:p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416552" y="188640"/>
            <a:ext cx="4547936" cy="648072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342900" lvl="0" indent="-342900">
              <a:buNone/>
            </a:pPr>
            <a:r>
              <a:rPr lang="it-IT" sz="1400" dirty="0">
                <a:solidFill>
                  <a:srgbClr val="00B0F0"/>
                </a:solidFill>
                <a:latin typeface="Bookman Old Style" pitchFamily="18" charset="0"/>
              </a:rPr>
              <a:t>16</a:t>
            </a: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. Diritto a Sposarsi ed a fondare una Famiglia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17. Diritto alla Proprietà privata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18. Libertà di Credo e di Religione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19. Libertà di Opinione e di Informazione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20. Diritto alla Libertà di Associazione Pacifica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21. Diritto a partecipare al proprio Governo e a Libere Elezioni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22. Diritto alla Sicurezza Sociale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23. Diritto ad un Lavoro Soddisfacente e a partecipare alle Organizzazioni Sindacali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24. Diritto al Riposo e allo Svago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25. Diritto a Condizioni di Vita Adeguate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26. Diritto all’Educazione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27. Diritto di Partecipare alla Vita Culturale della Comunità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28. Diritto ad un Ordine Sociale nel quale i Diritti possano essere realizzati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29. Rispetto dei Doveri nei confronti della Comunità per il Libero e Pieno Sviluppo della Personalità</a:t>
            </a:r>
          </a:p>
          <a:p>
            <a:pPr marL="342900" lvl="0" indent="-342900">
              <a:buNone/>
            </a:pPr>
            <a:r>
              <a:rPr lang="it-IT" sz="1300" dirty="0">
                <a:solidFill>
                  <a:srgbClr val="00B0F0"/>
                </a:solidFill>
                <a:latin typeface="Bookman Old Style" pitchFamily="18" charset="0"/>
              </a:rPr>
              <a:t>30. Libertà dallo Stato e da Interferenze Personali nei Diritti enunciati nella Dichiarazione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18864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5"/>
                </a:solidFill>
                <a:latin typeface="Bookman Old Style" pitchFamily="18" charset="0"/>
              </a:rPr>
              <a:t>CARTA DEI DIRITTI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4D725962-3B06-4549-A31A-C34934AEE7DC}"/>
              </a:ext>
            </a:extLst>
          </p:cNvPr>
          <p:cNvSpPr txBox="1">
            <a:spLocks/>
          </p:cNvSpPr>
          <p:nvPr/>
        </p:nvSpPr>
        <p:spPr>
          <a:xfrm>
            <a:off x="755576" y="1628800"/>
            <a:ext cx="7772400" cy="3649133"/>
          </a:xfrm>
          <a:prstGeom prst="rect">
            <a:avLst/>
          </a:prstGeom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	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I diritti umani sono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come un’armatura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: perché ti proteggono; sono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come le norme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perché ti dicono come puoi comportarti; e sono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come i giudici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perché tu puoi fare appello a loro. Sono astratti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come le emozioni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; e come le emozioni, appartengono a ciascuno ed esistono qualsiasi cosa accada.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7C0FCF-2EC2-4C9D-A0D7-59F3BBF4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420888"/>
            <a:ext cx="6480720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>Perché non dovremmo richiedere agli esseri umani di </a:t>
            </a:r>
            <a:b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it-IT" dirty="0">
                <a:solidFill>
                  <a:schemeClr val="accent5"/>
                </a:solidFill>
                <a:latin typeface="Bookman Old Style" panose="02050604050505020204" pitchFamily="18" charset="0"/>
              </a:rPr>
              <a:t>meritare i propri diritti?</a:t>
            </a:r>
            <a: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  <a:t/>
            </a:r>
            <a:br>
              <a:rPr lang="it-IT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endParaRPr lang="it-IT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DB3C1F-A831-4638-9F18-80C6DEC06ECF}"/>
              </a:ext>
            </a:extLst>
          </p:cNvPr>
          <p:cNvSpPr txBox="1"/>
          <p:nvPr/>
        </p:nvSpPr>
        <p:spPr>
          <a:xfrm>
            <a:off x="683568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«</a:t>
            </a:r>
            <a:r>
              <a:rPr lang="it-IT" sz="2400" i="1" dirty="0">
                <a:solidFill>
                  <a:srgbClr val="00B0F0"/>
                </a:solidFill>
                <a:latin typeface="Bookman Old Style" panose="02050604050505020204" pitchFamily="18" charset="0"/>
              </a:rPr>
              <a:t>Un diritto è una richiesta che siamo legittimati a fare. Una pretesa sufficiente a se stessa</a:t>
            </a:r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»</a:t>
            </a:r>
          </a:p>
          <a:p>
            <a:pPr algn="r"/>
            <a:r>
              <a:rPr lang="it-IT" sz="2400" dirty="0">
                <a:solidFill>
                  <a:srgbClr val="00B0F0"/>
                </a:solidFill>
                <a:latin typeface="Bookman Old Style" panose="02050604050505020204" pitchFamily="18" charset="0"/>
              </a:rPr>
              <a:t>John Stuart </a:t>
            </a:r>
            <a:r>
              <a:rPr lang="it-IT" sz="2400" dirty="0" err="1">
                <a:solidFill>
                  <a:srgbClr val="00B0F0"/>
                </a:solidFill>
                <a:latin typeface="Bookman Old Style" panose="02050604050505020204" pitchFamily="18" charset="0"/>
              </a:rPr>
              <a:t>Mill</a:t>
            </a:r>
            <a:endParaRPr lang="it-IT" sz="24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8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823</Words>
  <Application>Microsoft Office PowerPoint</Application>
  <PresentationFormat>Presentazione su schermo (4:3)</PresentationFormat>
  <Paragraphs>162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Bookman Old Style</vt:lpstr>
      <vt:lpstr>Calibri</vt:lpstr>
      <vt:lpstr>Calibri Light</vt:lpstr>
      <vt:lpstr>Wingdings</vt:lpstr>
      <vt:lpstr>Celestiale</vt:lpstr>
      <vt:lpstr>Presentazione standard di PowerPoint</vt:lpstr>
      <vt:lpstr>Presentazione standard di PowerPoint</vt:lpstr>
      <vt:lpstr>Come possono le persone usare e difendere i diritti umani se non li hanno mai imparati? </vt:lpstr>
      <vt:lpstr>I diritti umani sono posseduti da tutte le persone EQUAMENTE, UNIVERSALMENTE E PER SEMPRE. </vt:lpstr>
      <vt:lpstr>Sei capace di dare una definizione di diritti umani? Sapresti spiegare cosa sono? </vt:lpstr>
      <vt:lpstr>Dinamica “disegna la parola”</vt:lpstr>
      <vt:lpstr>Presentazione standard di PowerPoint</vt:lpstr>
      <vt:lpstr>Presentazione standard di PowerPoint</vt:lpstr>
      <vt:lpstr>Perché non dovremmo richiedere agli esseri umani di  meritare i propri diritti? </vt:lpstr>
      <vt:lpstr>A proposito di diritti inalienabili ……</vt:lpstr>
      <vt:lpstr>Valori chiave</vt:lpstr>
      <vt:lpstr>Dinamica “fai un passo avanti”</vt:lpstr>
      <vt:lpstr>Presentazione standard di PowerPoint</vt:lpstr>
      <vt:lpstr> storia dei diritti umani</vt:lpstr>
      <vt:lpstr>“Una persona è una persona attraverso altre persone”.</vt:lpstr>
      <vt:lpstr>Dal xiii al xviii secolo</vt:lpstr>
      <vt:lpstr>Presentazione standard di PowerPoint</vt:lpstr>
      <vt:lpstr>i primi accordi internazionali</vt:lpstr>
      <vt:lpstr>Il xx secolo</vt:lpstr>
      <vt:lpstr>Stati membri delle nazioni unite</vt:lpstr>
      <vt:lpstr>Carta delle nazioni unite</vt:lpstr>
      <vt:lpstr>Sistemi regionali di protezione dei diritti</vt:lpstr>
      <vt:lpstr>Sapete cosa fare se i vostri diritti umani sono violati? </vt:lpstr>
      <vt:lpstr>Strumenti Europei </vt:lpstr>
      <vt:lpstr>Dinamica “barriere linguistiche”</vt:lpstr>
      <vt:lpstr>IL RUOLO DELLE ONG</vt:lpstr>
      <vt:lpstr>I dilemmi dei diritti umani</vt:lpstr>
      <vt:lpstr>Dinamica “da che parte stai?”</vt:lpstr>
      <vt:lpstr>Domande spinose sui diritti umani</vt:lpstr>
      <vt:lpstr>Dinamica finale/revisione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alunno</dc:creator>
  <cp:lastModifiedBy>convegno</cp:lastModifiedBy>
  <cp:revision>58</cp:revision>
  <dcterms:created xsi:type="dcterms:W3CDTF">2018-04-13T12:19:31Z</dcterms:created>
  <dcterms:modified xsi:type="dcterms:W3CDTF">2018-12-03T14:09:59Z</dcterms:modified>
</cp:coreProperties>
</file>