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DC1D67AE-5179-4C57-93B6-C4C2329B5F3D}" type="datetimeFigureOut">
              <a:rPr lang="it-IT" smtClean="0"/>
              <a:t>15/04/2020</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4AB6D49F-8D1A-4914-A786-FCB9BA55C87F}"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AB6D49F-8D1A-4914-A786-FCB9BA55C87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AB6D49F-8D1A-4914-A786-FCB9BA55C87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AB6D49F-8D1A-4914-A786-FCB9BA55C87F}"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AB6D49F-8D1A-4914-A786-FCB9BA55C87F}"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AB6D49F-8D1A-4914-A786-FCB9BA55C87F}"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4AB6D49F-8D1A-4914-A786-FCB9BA55C87F}"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4AB6D49F-8D1A-4914-A786-FCB9BA55C87F}"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DC1D67AE-5179-4C57-93B6-C4C2329B5F3D}" type="datetimeFigureOut">
              <a:rPr lang="it-IT" smtClean="0"/>
              <a:t>15/04/2020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4AB6D49F-8D1A-4914-A786-FCB9BA55C87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DC1D67AE-5179-4C57-93B6-C4C2329B5F3D}" type="datetimeFigureOut">
              <a:rPr lang="it-IT" smtClean="0"/>
              <a:t>15/04/2020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AB6D49F-8D1A-4914-A786-FCB9BA55C87F}"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DC1D67AE-5179-4C57-93B6-C4C2329B5F3D}" type="datetimeFigureOut">
              <a:rPr lang="it-IT" smtClean="0"/>
              <a:t>15/04/2020</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4AB6D49F-8D1A-4914-A786-FCB9BA55C87F}"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C1D67AE-5179-4C57-93B6-C4C2329B5F3D}" type="datetimeFigureOut">
              <a:rPr lang="it-IT" smtClean="0"/>
              <a:t>15/04/2020</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AB6D49F-8D1A-4914-A786-FCB9BA55C87F}"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57818" y="3714752"/>
            <a:ext cx="6072230" cy="1200329"/>
          </a:xfrm>
          <a:prstGeom prst="rect">
            <a:avLst/>
          </a:prstGeom>
          <a:noFill/>
        </p:spPr>
        <p:txBody>
          <a:bodyPr wrap="square" rtlCol="0">
            <a:spAutoFit/>
          </a:bodyPr>
          <a:lstStyle/>
          <a:p>
            <a:r>
              <a:rPr lang="it-IT" sz="2400" dirty="0" err="1" smtClean="0"/>
              <a:t>Ciliberto</a:t>
            </a:r>
            <a:r>
              <a:rPr lang="it-IT" sz="2400" dirty="0" smtClean="0"/>
              <a:t> Andrea</a:t>
            </a:r>
          </a:p>
          <a:p>
            <a:r>
              <a:rPr lang="it-IT" sz="2400" dirty="0" err="1" smtClean="0"/>
              <a:t>Canigiula</a:t>
            </a:r>
            <a:r>
              <a:rPr lang="it-IT" sz="2400" dirty="0" smtClean="0"/>
              <a:t> Giuseppe</a:t>
            </a:r>
          </a:p>
          <a:p>
            <a:r>
              <a:rPr lang="it-IT" sz="2400" dirty="0" smtClean="0"/>
              <a:t>Pecora Stefano </a:t>
            </a:r>
            <a:endParaRPr lang="it-IT" sz="2400" dirty="0"/>
          </a:p>
        </p:txBody>
      </p:sp>
      <p:sp>
        <p:nvSpPr>
          <p:cNvPr id="6" name="CasellaDiTesto 5"/>
          <p:cNvSpPr txBox="1"/>
          <p:nvPr/>
        </p:nvSpPr>
        <p:spPr>
          <a:xfrm>
            <a:off x="714348" y="1142984"/>
            <a:ext cx="7643866" cy="1446550"/>
          </a:xfrm>
          <a:prstGeom prst="rect">
            <a:avLst/>
          </a:prstGeom>
          <a:noFill/>
        </p:spPr>
        <p:txBody>
          <a:bodyPr wrap="square" rtlCol="0">
            <a:spAutoFit/>
          </a:bodyPr>
          <a:lstStyle/>
          <a:p>
            <a:r>
              <a:rPr lang="it-IT" sz="4400" dirty="0" smtClean="0">
                <a:latin typeface="Bahnschrift SemiBold SemiConden" pitchFamily="34" charset="0"/>
              </a:rPr>
              <a:t>Dove non c’è legge, </a:t>
            </a:r>
          </a:p>
          <a:p>
            <a:r>
              <a:rPr lang="it-IT" sz="4400" dirty="0" smtClean="0">
                <a:latin typeface="Bahnschrift SemiBold SemiConden" pitchFamily="34" charset="0"/>
              </a:rPr>
              <a:t>non c’è libertà</a:t>
            </a:r>
            <a:endParaRPr lang="it-IT" sz="4400" dirty="0">
              <a:latin typeface="Bahnschrift SemiBold SemiConden"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357166"/>
            <a:ext cx="8258204" cy="5650125"/>
          </a:xfrm>
        </p:spPr>
        <p:txBody>
          <a:bodyPr>
            <a:noAutofit/>
          </a:bodyPr>
          <a:lstStyle/>
          <a:p>
            <a:r>
              <a:rPr lang="it-IT" sz="1900" dirty="0" smtClean="0"/>
              <a:t>La scuola ha proposto come attività di alternanza scuola lavoro ad alcune classi di quarto anno, di partecipare al progetto “Le vie dei tesori”.Questo progetto è stato realizzato non solo in Sicilia ma anche in altre regioni dell’Italia.La prima parte di quest’attività è stata svolta a scuola con un incontro pomeridiano in cui hanno anticipato a noi alunni, i vari siti in cui si svolgeva l’attività e i ruoli di ognuno di noi.  Ogni classe è stata suddivisa in vari gruppi, della mia classe la 4As eravamo 7 gruppi. Il mio gruppo era composto da 3 persone</a:t>
            </a:r>
            <a:r>
              <a:rPr lang="it-IT" sz="1900" dirty="0" smtClean="0"/>
              <a:t>: </a:t>
            </a:r>
            <a:r>
              <a:rPr lang="it-IT" sz="1900" dirty="0" err="1" smtClean="0"/>
              <a:t>Canigiula</a:t>
            </a:r>
            <a:r>
              <a:rPr lang="it-IT" sz="1900" dirty="0" smtClean="0"/>
              <a:t>, </a:t>
            </a:r>
            <a:r>
              <a:rPr lang="it-IT" sz="1900" dirty="0" err="1" smtClean="0"/>
              <a:t>Ciliberto</a:t>
            </a:r>
            <a:r>
              <a:rPr lang="it-IT" sz="1900" dirty="0" smtClean="0"/>
              <a:t> </a:t>
            </a:r>
            <a:r>
              <a:rPr lang="it-IT" sz="1900" dirty="0" smtClean="0"/>
              <a:t>e Pecora. I successivi incontri si sono svolti a Catania.Durante il primo incontro abbiamo svolto l’attività di volantinaggio presso la Cattedrale di Catania, dando la possibilità di conoscere gli interni e la storia legata al suddetto sito. Nel pomeriggio ci siamo recati alla chiesa di San Giuliano,in questo sito ci è stato dato l’incarico di affiancare la guida, dando la possibilità di fare varie foto. L’incontro successivo si è svolto al palazzo Manganelli, abbiamo avuto diversi incarichi, io ho fatto da giuda a 4 gruppi formati da 30 persone circa,invece il resto del mio gruppo aveva come ruolo di gestire la suddivisione dei gruppi.</a:t>
            </a:r>
            <a:endParaRPr lang="it-IT" sz="1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28662" y="2357430"/>
            <a:ext cx="7186634" cy="3149795"/>
          </a:xfrm>
        </p:spPr>
        <p:txBody>
          <a:bodyPr>
            <a:noAutofit/>
          </a:bodyPr>
          <a:lstStyle/>
          <a:p>
            <a:r>
              <a:rPr lang="it-IT" sz="2000" dirty="0" smtClean="0"/>
              <a:t>Il palazzo Manganelli venne costruito su commissione della famiglia </a:t>
            </a:r>
            <a:r>
              <a:rPr lang="it-IT" sz="2000" dirty="0" err="1" smtClean="0"/>
              <a:t>tornambene</a:t>
            </a:r>
            <a:r>
              <a:rPr lang="it-IT" sz="2000" dirty="0" smtClean="0"/>
              <a:t> nel XV secolo,inizialmente era privo di decorazioni e possedeva solo il piano nobile, nel 1505 fu venduto ad Alvaro Paternò.Negli anni settanta del XIX secolo fu effettuata un operazione di restauro dal pittore Giuseppe </a:t>
            </a:r>
            <a:r>
              <a:rPr lang="it-IT" sz="2000" dirty="0" err="1" smtClean="0"/>
              <a:t>Sciuti</a:t>
            </a:r>
            <a:r>
              <a:rPr lang="it-IT" sz="2000" dirty="0" smtClean="0"/>
              <a:t> e il pittore Fiorentino Ernesto </a:t>
            </a:r>
            <a:r>
              <a:rPr lang="it-IT" sz="2000" dirty="0" err="1" smtClean="0"/>
              <a:t>Bellandi</a:t>
            </a:r>
            <a:r>
              <a:rPr lang="it-IT" sz="2000" dirty="0" smtClean="0"/>
              <a:t>, noto per aver affrescato il Teatro Massimo Bellini di Catania ,oggi si presenta come un’architettura in tardo barocco, con un notevole giardino pensile disposto su due livelli collegati da una scalinata, il tutto poggiante sulle antiche mura della città, avente due fontane. </a:t>
            </a:r>
            <a:endParaRPr lang="it-IT" sz="2000" dirty="0"/>
          </a:p>
        </p:txBody>
      </p:sp>
      <p:pic>
        <p:nvPicPr>
          <p:cNvPr id="5" name="Immagine 4" descr="Risultati immagini per palazzo manganelli catania"/>
          <p:cNvPicPr/>
          <p:nvPr/>
        </p:nvPicPr>
        <p:blipFill>
          <a:blip r:embed="rId2"/>
          <a:srcRect/>
          <a:stretch>
            <a:fillRect/>
          </a:stretch>
        </p:blipFill>
        <p:spPr bwMode="auto">
          <a:xfrm>
            <a:off x="1357290" y="214290"/>
            <a:ext cx="6143667" cy="207170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2"/>
          <p:cNvSpPr>
            <a:spLocks noGrp="1"/>
          </p:cNvSpPr>
          <p:nvPr>
            <p:ph idx="1"/>
          </p:nvPr>
        </p:nvSpPr>
        <p:spPr>
          <a:xfrm>
            <a:off x="428596" y="571480"/>
            <a:ext cx="8229600" cy="4525963"/>
          </a:xfrm>
        </p:spPr>
        <p:txBody>
          <a:bodyPr>
            <a:normAutofit fontScale="92500"/>
          </a:bodyPr>
          <a:lstStyle/>
          <a:p>
            <a:r>
              <a:rPr lang="it-IT" dirty="0" smtClean="0"/>
              <a:t>Dai Paternò, principi di </a:t>
            </a:r>
            <a:r>
              <a:rPr lang="it-IT" dirty="0" err="1" smtClean="0"/>
              <a:t>Sperlinga</a:t>
            </a:r>
            <a:r>
              <a:rPr lang="it-IT" dirty="0" smtClean="0"/>
              <a:t> e Manganelli, è pervenuto in successione ai Principi Borghese di Roma per il matrimonio di donna Angela Paternò, VII principessa di </a:t>
            </a:r>
            <a:r>
              <a:rPr lang="it-IT" dirty="0" err="1" smtClean="0"/>
              <a:t>Sperlinga</a:t>
            </a:r>
            <a:r>
              <a:rPr lang="it-IT" dirty="0" smtClean="0"/>
              <a:t> dei Manganelli (dama di corte della Regina d'Italia Maria José di Savoia) con don Flavio Borghese, XII principe di Sulmona (avvenuto nel 1927).Inoltre il palazzo è formato da 13 camere tutte diverse tra loro anche sull’aspetto artistico,la maggior parte delle camere contengono degli affreschi sul soffitto.</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a:spLocks noGrp="1"/>
          </p:cNvSpPr>
          <p:nvPr>
            <p:ph idx="1"/>
          </p:nvPr>
        </p:nvSpPr>
        <p:spPr>
          <a:xfrm>
            <a:off x="214282" y="214290"/>
            <a:ext cx="8472518" cy="5793001"/>
          </a:xfrm>
        </p:spPr>
        <p:txBody>
          <a:bodyPr>
            <a:noAutofit/>
          </a:bodyPr>
          <a:lstStyle/>
          <a:p>
            <a:r>
              <a:rPr lang="it-IT" sz="1800" dirty="0" smtClean="0"/>
              <a:t>La prima camera presenta un affresco nel soffitto che rappresenta la famiglia Paternò,successivamente si ha una camera in cui è presente un affresco che indica la nascita delle università </a:t>
            </a:r>
            <a:r>
              <a:rPr lang="it-IT" sz="1800" dirty="0" err="1" smtClean="0"/>
              <a:t>catanesile</a:t>
            </a:r>
            <a:r>
              <a:rPr lang="it-IT" sz="1800" dirty="0" smtClean="0"/>
              <a:t>, le pareti di questa camera sono rivestite con del cuoio che aveva lo scopo di assorbire gli odori e mantenere calda la camera,si ha anche una camera chiamata “camera gialla” così chiamata per la colorazione della pareti. Inoltre il palazzo  contiene anche una camera riservata alle donne “camera delle dame”caratteristica per il colore rosa delle pareti e una camera in cui potevano accedere solo uomini”camera del gioco”che al centro vi si trova un grande tavolo da biliardo. Un camera molto importante è la “camera degli specchi”chiamata così per l’elevato numero di specchi che troviamo al suo interno,utilizzata principalmente per i balli di corte ed è la camera più ampia. Questo progetto </a:t>
            </a:r>
            <a:r>
              <a:rPr lang="it-IT" sz="1800" dirty="0" smtClean="0"/>
              <a:t>l’ abbiamo </a:t>
            </a:r>
            <a:r>
              <a:rPr lang="it-IT" sz="1800" dirty="0" smtClean="0"/>
              <a:t>trovato molto interessante perché </a:t>
            </a:r>
            <a:r>
              <a:rPr lang="it-IT" sz="1800" dirty="0" smtClean="0"/>
              <a:t>ci </a:t>
            </a:r>
            <a:r>
              <a:rPr lang="it-IT" sz="1800" dirty="0" smtClean="0"/>
              <a:t>ha offerto la possibilità di visitare siti che vengono aperti raramente, </a:t>
            </a:r>
            <a:r>
              <a:rPr lang="it-IT" sz="1800" dirty="0" smtClean="0"/>
              <a:t>ci sentiamo fortunati </a:t>
            </a:r>
            <a:r>
              <a:rPr lang="it-IT" sz="1800" dirty="0" smtClean="0"/>
              <a:t>di aver eseguito la guida turistica in un palazzo di alto valore. Inizialmente non </a:t>
            </a:r>
            <a:r>
              <a:rPr lang="it-IT" sz="1800" dirty="0" smtClean="0"/>
              <a:t>ci sentivamo pronti </a:t>
            </a:r>
            <a:r>
              <a:rPr lang="it-IT" sz="1800" dirty="0" smtClean="0"/>
              <a:t>a guidare un gruppo da </a:t>
            </a:r>
            <a:r>
              <a:rPr lang="it-IT" sz="1800" dirty="0" smtClean="0"/>
              <a:t>soli perché </a:t>
            </a:r>
            <a:r>
              <a:rPr lang="it-IT" sz="1800" dirty="0" smtClean="0"/>
              <a:t>non </a:t>
            </a:r>
            <a:r>
              <a:rPr lang="it-IT" sz="1800" dirty="0" smtClean="0"/>
              <a:t>avevamo </a:t>
            </a:r>
            <a:r>
              <a:rPr lang="it-IT" sz="1800" dirty="0" smtClean="0"/>
              <a:t>esperienza in questo settore,ma con il susseguirsi dei </a:t>
            </a:r>
            <a:r>
              <a:rPr lang="it-IT" sz="1800" dirty="0" smtClean="0"/>
              <a:t>gruppi,abbiamo ricevuto </a:t>
            </a:r>
            <a:r>
              <a:rPr lang="it-IT" sz="1800" dirty="0" smtClean="0"/>
              <a:t>più informazioni riguardo le opere che si trovano all’interno del palazzo.</a:t>
            </a:r>
          </a:p>
          <a:p>
            <a:endParaRPr lang="it-IT"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8596" y="857232"/>
            <a:ext cx="8358246" cy="5072098"/>
          </a:xfrm>
        </p:spPr>
        <p:txBody>
          <a:bodyPr>
            <a:normAutofit fontScale="92500"/>
          </a:bodyPr>
          <a:lstStyle/>
          <a:p>
            <a:r>
              <a:rPr lang="it-IT" dirty="0" smtClean="0"/>
              <a:t>RIVOLUZIONE AMERICANA (1776-1789)</a:t>
            </a:r>
          </a:p>
          <a:p>
            <a:pPr algn="just">
              <a:buNone/>
            </a:pPr>
            <a:r>
              <a:rPr lang="it-IT" sz="1900" dirty="0" smtClean="0"/>
              <a:t>    </a:t>
            </a:r>
            <a:r>
              <a:rPr lang="it-IT" sz="2400" dirty="0" smtClean="0"/>
              <a:t>A seguito della guerra dei 7 anni che vede scontrarsi Francia e Inghilterra nel nord America, in cui gli inglesi ne escono vincitori, l’ Inghilterra decide di far pagare i costi della guerra solamente alle 13 colonie britanniche situate in America. Inizialmente con la </a:t>
            </a:r>
            <a:r>
              <a:rPr lang="it-IT" sz="2400" b="1" dirty="0" err="1" smtClean="0"/>
              <a:t>sugar</a:t>
            </a:r>
            <a:r>
              <a:rPr lang="it-IT" sz="2400" b="1" dirty="0" smtClean="0"/>
              <a:t> </a:t>
            </a:r>
            <a:r>
              <a:rPr lang="it-IT" sz="2400" b="1" dirty="0" err="1" smtClean="0"/>
              <a:t>act</a:t>
            </a:r>
            <a:r>
              <a:rPr lang="it-IT" sz="2400" b="1" dirty="0" smtClean="0"/>
              <a:t> , </a:t>
            </a:r>
            <a:r>
              <a:rPr lang="it-IT" sz="2400" dirty="0" smtClean="0"/>
              <a:t>ovvero la tassa sullo zucchero, che però i coloni inglesi riuscirono a raggirare utilizzando la melassa. Successivamente con la </a:t>
            </a:r>
            <a:r>
              <a:rPr lang="it-IT" sz="2400" b="1" dirty="0" err="1" smtClean="0"/>
              <a:t>stamp</a:t>
            </a:r>
            <a:r>
              <a:rPr lang="it-IT" sz="2400" b="1" dirty="0" smtClean="0"/>
              <a:t> </a:t>
            </a:r>
            <a:r>
              <a:rPr lang="it-IT" sz="2400" b="1" dirty="0" err="1" smtClean="0"/>
              <a:t>act</a:t>
            </a:r>
            <a:r>
              <a:rPr lang="it-IT" sz="2400" dirty="0" smtClean="0"/>
              <a:t>, ovvero la tassa sulla carta stampata, tassa che fece infuriare le colonie perché gli americani ritennero che gli inglesi li volessero rendere </a:t>
            </a:r>
            <a:r>
              <a:rPr lang="it-IT" sz="2400" dirty="0" err="1" smtClean="0"/>
              <a:t>ignoranti.Da</a:t>
            </a:r>
            <a:r>
              <a:rPr lang="it-IT" sz="2400" dirty="0" smtClean="0"/>
              <a:t> </a:t>
            </a:r>
            <a:r>
              <a:rPr lang="it-IT" sz="2400" dirty="0" smtClean="0"/>
              <a:t>qui il motto “no </a:t>
            </a:r>
            <a:r>
              <a:rPr lang="it-IT" sz="2400" dirty="0" err="1" smtClean="0"/>
              <a:t>taxation</a:t>
            </a:r>
            <a:r>
              <a:rPr lang="it-IT" sz="2400" dirty="0" smtClean="0"/>
              <a:t> </a:t>
            </a:r>
            <a:r>
              <a:rPr lang="it-IT" sz="2400" dirty="0" err="1" smtClean="0"/>
              <a:t>without</a:t>
            </a:r>
            <a:r>
              <a:rPr lang="it-IT" sz="2400" dirty="0" smtClean="0"/>
              <a:t> </a:t>
            </a:r>
            <a:r>
              <a:rPr lang="it-IT" sz="2400" dirty="0" err="1" smtClean="0"/>
              <a:t>rapresentation</a:t>
            </a:r>
            <a:r>
              <a:rPr lang="it-IT" sz="2400" dirty="0" smtClean="0"/>
              <a:t>”, ovvero le colonie non avrebbero pagato le tasse senza un rappresentante in parlamento. </a:t>
            </a:r>
            <a:endParaRPr lang="it-IT" sz="2400" dirty="0"/>
          </a:p>
        </p:txBody>
      </p:sp>
      <p:sp>
        <p:nvSpPr>
          <p:cNvPr id="3" name="Titolo 2"/>
          <p:cNvSpPr>
            <a:spLocks noGrp="1"/>
          </p:cNvSpPr>
          <p:nvPr>
            <p:ph type="title"/>
          </p:nvPr>
        </p:nvSpPr>
        <p:spPr>
          <a:xfrm>
            <a:off x="428596" y="0"/>
            <a:ext cx="8229600" cy="1143000"/>
          </a:xfrm>
        </p:spPr>
        <p:txBody>
          <a:bodyPr/>
          <a:lstStyle/>
          <a:p>
            <a:pPr algn="ctr"/>
            <a:r>
              <a:rPr lang="it-IT" b="0" dirty="0" smtClean="0">
                <a:effectLst/>
              </a:rPr>
              <a:t> STORIA</a:t>
            </a:r>
            <a:endParaRPr lang="it-IT" b="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8596" y="428604"/>
            <a:ext cx="8358246" cy="5357850"/>
          </a:xfrm>
        </p:spPr>
        <p:txBody>
          <a:bodyPr>
            <a:noAutofit/>
          </a:bodyPr>
          <a:lstStyle/>
          <a:p>
            <a:pPr>
              <a:buNone/>
            </a:pPr>
            <a:r>
              <a:rPr lang="it-IT" sz="2200" dirty="0" smtClean="0"/>
              <a:t>   L</a:t>
            </a:r>
            <a:r>
              <a:rPr lang="it-IT" sz="2200" dirty="0" smtClean="0"/>
              <a:t>’ Inghilterra rispose mandando le giubbe rosse, ovvero l’ esercito, che avevano il compito di controllare se le colonie pagassero le tasse. Tutto culminò nel 1770 con il massacro di Boston, in cui le giubbe rosse spararono alla folla colpendo 5 persone poiché vennero presi d’ assalto con le palle di neve. Nel 1774 i coloni inglesi si riunirono nel primo congresso di Philadelphia e qui decisero di usare il boicottaggio cioè non comprare più merci inglesi. Il boicottaggio non funziona e nel secondo congresso di Philadelphia (1776) le colonie inglesi dichiararono l’indipendenza e scoppia la guerra. Vinsero le colonie aiutate dai francesi e diedero vita agli Stati Uniti d’ America. Nella loro costituzione gli americani dichiararono i diritti inviolabili dell’ uomo: il diritto alla vita, alla libertà, all’uguaglianza, alla proprietà privata e alla </a:t>
            </a:r>
            <a:r>
              <a:rPr lang="it-IT" sz="2200" dirty="0" smtClean="0"/>
              <a:t>felicità.</a:t>
            </a:r>
            <a:endParaRPr lang="it-IT"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8596" y="1071546"/>
            <a:ext cx="8358246" cy="4857784"/>
          </a:xfrm>
        </p:spPr>
        <p:txBody>
          <a:bodyPr/>
          <a:lstStyle/>
          <a:p>
            <a:r>
              <a:rPr lang="it-IT" dirty="0" smtClean="0"/>
              <a:t>The American </a:t>
            </a:r>
            <a:r>
              <a:rPr lang="it-IT" dirty="0" err="1" smtClean="0"/>
              <a:t>Revolution</a:t>
            </a:r>
            <a:r>
              <a:rPr lang="it-IT" dirty="0" smtClean="0"/>
              <a:t> (1776-1789)</a:t>
            </a:r>
          </a:p>
          <a:p>
            <a:pPr algn="just">
              <a:buNone/>
            </a:pPr>
            <a:r>
              <a:rPr lang="en-US" sz="2200" dirty="0" smtClean="0"/>
              <a:t>   To </a:t>
            </a:r>
            <a:r>
              <a:rPr lang="en-US" sz="2200" dirty="0" smtClean="0"/>
              <a:t>repay the costs of the </a:t>
            </a:r>
            <a:r>
              <a:rPr lang="en-US" sz="2200" dirty="0" smtClean="0"/>
              <a:t>7 years </a:t>
            </a:r>
            <a:r>
              <a:rPr lang="en-US" sz="2200" dirty="0" smtClean="0"/>
              <a:t>war the British imposed taxes on the 13 British </a:t>
            </a:r>
            <a:r>
              <a:rPr lang="en-US" sz="2200" dirty="0" smtClean="0"/>
              <a:t>colonies: </a:t>
            </a:r>
            <a:r>
              <a:rPr lang="en-US" sz="2200" dirty="0" smtClean="0"/>
              <a:t>sugar act and stamp act. The colonists initially responded </a:t>
            </a:r>
            <a:r>
              <a:rPr lang="en-US" sz="2200" dirty="0" smtClean="0"/>
              <a:t>with </a:t>
            </a:r>
            <a:r>
              <a:rPr lang="en-US" sz="2200" dirty="0" smtClean="0"/>
              <a:t>the first congress in Philadelphia with the boycott which did not </a:t>
            </a:r>
            <a:r>
              <a:rPr lang="en-US" sz="2200" dirty="0" smtClean="0"/>
              <a:t>worked </a:t>
            </a:r>
            <a:r>
              <a:rPr lang="en-US" sz="2200" dirty="0" smtClean="0"/>
              <a:t>and in the second congress they declared </a:t>
            </a:r>
            <a:r>
              <a:rPr lang="en-US" sz="2200" dirty="0" smtClean="0"/>
              <a:t>the independence </a:t>
            </a:r>
            <a:r>
              <a:rPr lang="en-US" sz="2200" dirty="0" smtClean="0"/>
              <a:t>of the </a:t>
            </a:r>
            <a:r>
              <a:rPr lang="en-US" sz="2200" dirty="0" smtClean="0"/>
              <a:t>United States </a:t>
            </a:r>
            <a:r>
              <a:rPr lang="en-US" sz="2200" dirty="0" smtClean="0"/>
              <a:t>of </a:t>
            </a:r>
            <a:r>
              <a:rPr lang="en-US" sz="2200" dirty="0" smtClean="0"/>
              <a:t>America </a:t>
            </a:r>
            <a:r>
              <a:rPr lang="en-US" sz="2200" dirty="0" smtClean="0"/>
              <a:t>and the war broke out which would end with the treaty of Versailles (1783</a:t>
            </a:r>
            <a:r>
              <a:rPr lang="en-US" sz="2200" dirty="0" smtClean="0"/>
              <a:t>). At the end of the American War Britain was on the brink of financial ruin but with the help of the prime </a:t>
            </a:r>
            <a:r>
              <a:rPr lang="en-US" sz="2200" dirty="0" err="1" smtClean="0"/>
              <a:t>mininster</a:t>
            </a:r>
            <a:r>
              <a:rPr lang="en-US" sz="2200" dirty="0" smtClean="0"/>
              <a:t> William Pitt the finances were restored with the imposition of </a:t>
            </a:r>
            <a:r>
              <a:rPr lang="en-US" sz="2200" dirty="0" err="1" smtClean="0"/>
              <a:t>Britian</a:t>
            </a:r>
            <a:r>
              <a:rPr lang="en-US" sz="2200" dirty="0" smtClean="0"/>
              <a:t>’ s first income tax.</a:t>
            </a:r>
            <a:endParaRPr lang="it-IT" sz="2200" dirty="0"/>
          </a:p>
        </p:txBody>
      </p:sp>
      <p:sp>
        <p:nvSpPr>
          <p:cNvPr id="3" name="Titolo 2"/>
          <p:cNvSpPr>
            <a:spLocks noGrp="1"/>
          </p:cNvSpPr>
          <p:nvPr>
            <p:ph type="title"/>
          </p:nvPr>
        </p:nvSpPr>
        <p:spPr>
          <a:xfrm>
            <a:off x="428596" y="0"/>
            <a:ext cx="8229600" cy="1143000"/>
          </a:xfrm>
        </p:spPr>
        <p:txBody>
          <a:bodyPr/>
          <a:lstStyle/>
          <a:p>
            <a:pPr algn="ctr"/>
            <a:r>
              <a:rPr lang="it-IT" dirty="0" smtClean="0"/>
              <a:t>Inglese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00034" y="928670"/>
            <a:ext cx="8286808" cy="5000660"/>
          </a:xfrm>
        </p:spPr>
        <p:txBody>
          <a:bodyPr>
            <a:normAutofit fontScale="92500"/>
          </a:bodyPr>
          <a:lstStyle/>
          <a:p>
            <a:r>
              <a:rPr lang="it-IT" dirty="0" smtClean="0"/>
              <a:t>Thomas Hobbes (1588-1679)</a:t>
            </a:r>
          </a:p>
          <a:p>
            <a:pPr algn="just">
              <a:buNone/>
            </a:pPr>
            <a:r>
              <a:rPr lang="it-IT" sz="2200" dirty="0" smtClean="0"/>
              <a:t>   Thomas Hobbes è uno dei filosofi britannici empiristi più importanti del ‘600 , tratta questioni di filosofia pratica che rispondono alla domanda: come posso agire?</a:t>
            </a:r>
          </a:p>
          <a:p>
            <a:pPr algn="just">
              <a:buNone/>
            </a:pPr>
            <a:r>
              <a:rPr lang="it-IT" sz="2200" dirty="0" smtClean="0"/>
              <a:t>   Hobbes è materialista, sensista, nominalista e razionalista a posteriori. Lui pensa che allo stato di natura gli uomini, senza leggi, si sbranerebbero tra di loro, perché l’ uomo è cattivo. Per lui i quattro diritti fondamentali dell’ uomo: diritto alla vita, libertà, proprietà privata e sicurezza non possono stare insieme. Per Hobbes il diritto più importante è la sicurezza, e per ottenerla bisogna rinunciare alla libertà. Quindi lui dice che l’ uomo deve sottomettersi e dare tutto il potere a una singola persona: “</a:t>
            </a:r>
            <a:r>
              <a:rPr lang="it-IT" sz="2200" b="1" dirty="0" smtClean="0"/>
              <a:t>Il </a:t>
            </a:r>
            <a:r>
              <a:rPr lang="it-IT" sz="2200" b="1" dirty="0" err="1" smtClean="0"/>
              <a:t>Leviatano</a:t>
            </a:r>
            <a:r>
              <a:rPr lang="it-IT" sz="2200" b="1" dirty="0" smtClean="0"/>
              <a:t>” </a:t>
            </a:r>
            <a:r>
              <a:rPr lang="it-IT" sz="2200" dirty="0" smtClean="0"/>
              <a:t>, ovvero un mostro marino gigantesco che avvolge la Terra e ti controlla ovunque. </a:t>
            </a:r>
            <a:endParaRPr lang="it-IT" sz="2200" dirty="0"/>
          </a:p>
        </p:txBody>
      </p:sp>
      <p:sp>
        <p:nvSpPr>
          <p:cNvPr id="3" name="Titolo 2"/>
          <p:cNvSpPr>
            <a:spLocks noGrp="1"/>
          </p:cNvSpPr>
          <p:nvPr>
            <p:ph type="title"/>
          </p:nvPr>
        </p:nvSpPr>
        <p:spPr>
          <a:xfrm>
            <a:off x="500034" y="0"/>
            <a:ext cx="8229600" cy="1143000"/>
          </a:xfrm>
        </p:spPr>
        <p:txBody>
          <a:bodyPr/>
          <a:lstStyle/>
          <a:p>
            <a:pPr algn="ctr"/>
            <a:r>
              <a:rPr lang="it-IT" dirty="0" smtClean="0"/>
              <a:t>FILOSOFIA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00100" y="4643446"/>
            <a:ext cx="7072362" cy="2525699"/>
          </a:xfrm>
        </p:spPr>
        <p:txBody>
          <a:bodyPr>
            <a:normAutofit/>
          </a:bodyPr>
          <a:lstStyle/>
          <a:p>
            <a:pPr>
              <a:buNone/>
            </a:pPr>
            <a:r>
              <a:rPr lang="it-IT" sz="2200" dirty="0" smtClean="0"/>
              <a:t>   Per lui il </a:t>
            </a:r>
            <a:r>
              <a:rPr lang="it-IT" sz="2200" dirty="0" err="1" smtClean="0"/>
              <a:t>Leviatano</a:t>
            </a:r>
            <a:r>
              <a:rPr lang="it-IT" sz="2200" dirty="0" smtClean="0"/>
              <a:t> deve essere metafora dello stato, da Hobbes prendono ispirazione tutte le dittature della storia.</a:t>
            </a:r>
            <a:endParaRPr lang="it-IT" sz="2200" dirty="0"/>
          </a:p>
        </p:txBody>
      </p:sp>
      <p:pic>
        <p:nvPicPr>
          <p:cNvPr id="1026" name="Picture 2" descr="https://larivistaculturale.com/wp-content/uploads/2018/05/levitano-filosofia-politica-cultura-societa%CC%80-governo-stato-pace-stabilita%CC%80-sicurezza-Thomas-Hobbes-.jpg"/>
          <p:cNvPicPr>
            <a:picLocks noChangeAspect="1" noChangeArrowheads="1"/>
          </p:cNvPicPr>
          <p:nvPr/>
        </p:nvPicPr>
        <p:blipFill>
          <a:blip r:embed="rId2"/>
          <a:srcRect/>
          <a:stretch>
            <a:fillRect/>
          </a:stretch>
        </p:blipFill>
        <p:spPr bwMode="auto">
          <a:xfrm>
            <a:off x="1428728" y="0"/>
            <a:ext cx="5941003" cy="43576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00034" y="928670"/>
            <a:ext cx="8229600" cy="5000660"/>
          </a:xfrm>
        </p:spPr>
        <p:txBody>
          <a:bodyPr/>
          <a:lstStyle/>
          <a:p>
            <a:r>
              <a:rPr lang="it-IT" dirty="0" smtClean="0"/>
              <a:t>Ugo Foscolo (1778-1827)</a:t>
            </a:r>
          </a:p>
          <a:p>
            <a:pPr algn="just">
              <a:buNone/>
            </a:pPr>
            <a:r>
              <a:rPr lang="it-IT" sz="2200" dirty="0" smtClean="0"/>
              <a:t>   Ugo Foscolo nasce a </a:t>
            </a:r>
            <a:r>
              <a:rPr lang="it-IT" sz="2200" dirty="0" err="1" smtClean="0"/>
              <a:t>Zante</a:t>
            </a:r>
            <a:r>
              <a:rPr lang="it-IT" sz="2200" dirty="0" smtClean="0"/>
              <a:t> che diventa culla dei suoi desideri di ritorno in patria. Napoleone con il trattato di </a:t>
            </a:r>
            <a:r>
              <a:rPr lang="it-IT" sz="2200" dirty="0" err="1" smtClean="0"/>
              <a:t>Campoformio</a:t>
            </a:r>
            <a:r>
              <a:rPr lang="it-IT" sz="2200" dirty="0" smtClean="0"/>
              <a:t> vende Venezia agli Austriaci e per questo nutre odio verso i suoi confronti e nel corso della sua vita si trasferisce a Londra dove poi muore il 10 settembre 1827.</a:t>
            </a:r>
          </a:p>
        </p:txBody>
      </p:sp>
      <p:sp>
        <p:nvSpPr>
          <p:cNvPr id="3" name="Titolo 2"/>
          <p:cNvSpPr>
            <a:spLocks noGrp="1"/>
          </p:cNvSpPr>
          <p:nvPr>
            <p:ph type="title"/>
          </p:nvPr>
        </p:nvSpPr>
        <p:spPr>
          <a:xfrm>
            <a:off x="428596" y="0"/>
            <a:ext cx="8229600" cy="1143000"/>
          </a:xfrm>
        </p:spPr>
        <p:txBody>
          <a:bodyPr/>
          <a:lstStyle/>
          <a:p>
            <a:pPr algn="ctr"/>
            <a:r>
              <a:rPr lang="it-IT" dirty="0" smtClean="0"/>
              <a:t>Italiano</a:t>
            </a:r>
            <a:endParaRPr lang="it-IT" dirty="0"/>
          </a:p>
        </p:txBody>
      </p:sp>
      <p:pic>
        <p:nvPicPr>
          <p:cNvPr id="19458" name="Picture 2" descr="https://upload.wikimedia.org/wikipedia/commons/5/57/Ugo_Foscolo.jpg"/>
          <p:cNvPicPr>
            <a:picLocks noChangeAspect="1" noChangeArrowheads="1"/>
          </p:cNvPicPr>
          <p:nvPr/>
        </p:nvPicPr>
        <p:blipFill>
          <a:blip r:embed="rId2"/>
          <a:srcRect/>
          <a:stretch>
            <a:fillRect/>
          </a:stretch>
        </p:blipFill>
        <p:spPr bwMode="auto">
          <a:xfrm>
            <a:off x="3286116" y="3429000"/>
            <a:ext cx="2532101" cy="314546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8596" y="285728"/>
            <a:ext cx="8501122" cy="5572164"/>
          </a:xfrm>
        </p:spPr>
        <p:txBody>
          <a:bodyPr>
            <a:normAutofit/>
          </a:bodyPr>
          <a:lstStyle/>
          <a:p>
            <a:pPr algn="just"/>
            <a:r>
              <a:rPr lang="it-IT" sz="2200" dirty="0" smtClean="0"/>
              <a:t>Ugo </a:t>
            </a:r>
            <a:r>
              <a:rPr lang="it-IT" sz="2200" dirty="0" smtClean="0"/>
              <a:t>F</a:t>
            </a:r>
            <a:r>
              <a:rPr lang="it-IT" sz="2200" dirty="0" smtClean="0"/>
              <a:t>oscolo per comporre le sue opere è influenzato da due correnti letterarie: Neoclassicismo e Preromanticismo.</a:t>
            </a:r>
            <a:r>
              <a:rPr lang="it-IT" sz="2200" dirty="0" smtClean="0"/>
              <a:t> </a:t>
            </a:r>
            <a:r>
              <a:rPr lang="it-IT" sz="2200" dirty="0" smtClean="0"/>
              <a:t>Le sue opere neoclassiche sono: Le odi e le grazie.</a:t>
            </a:r>
          </a:p>
          <a:p>
            <a:pPr algn="just">
              <a:buNone/>
            </a:pPr>
            <a:r>
              <a:rPr lang="it-IT" sz="2200" dirty="0" smtClean="0"/>
              <a:t>   Le odi sono composte da: </a:t>
            </a:r>
          </a:p>
          <a:p>
            <a:pPr algn="just">
              <a:buNone/>
            </a:pPr>
            <a:r>
              <a:rPr lang="it-IT" sz="2200" dirty="0" smtClean="0"/>
              <a:t> </a:t>
            </a:r>
            <a:r>
              <a:rPr lang="it-IT" sz="2200" dirty="0" smtClean="0"/>
              <a:t>  - A Luigia </a:t>
            </a:r>
            <a:r>
              <a:rPr lang="it-IT" sz="2200" dirty="0" err="1" smtClean="0"/>
              <a:t>Pallavicini</a:t>
            </a:r>
            <a:r>
              <a:rPr lang="it-IT" sz="2200" dirty="0" smtClean="0"/>
              <a:t> caduta da cavallo (1800)</a:t>
            </a:r>
          </a:p>
          <a:p>
            <a:pPr algn="just">
              <a:buNone/>
            </a:pPr>
            <a:r>
              <a:rPr lang="it-IT" sz="2200" dirty="0" smtClean="0"/>
              <a:t> </a:t>
            </a:r>
            <a:r>
              <a:rPr lang="it-IT" sz="2200" dirty="0" smtClean="0"/>
              <a:t>  - All’ amica risanata (1802-1803)</a:t>
            </a:r>
          </a:p>
          <a:p>
            <a:pPr algn="just">
              <a:buNone/>
            </a:pPr>
            <a:r>
              <a:rPr lang="it-IT" sz="2200" dirty="0" smtClean="0"/>
              <a:t> </a:t>
            </a:r>
            <a:r>
              <a:rPr lang="it-IT" sz="2200" dirty="0" smtClean="0"/>
              <a:t>  Le Grazie è un unico componimento rimasto incompleto.</a:t>
            </a:r>
          </a:p>
          <a:p>
            <a:pPr algn="just">
              <a:buNone/>
            </a:pPr>
            <a:r>
              <a:rPr lang="it-IT" sz="2200" dirty="0" smtClean="0"/>
              <a:t> </a:t>
            </a:r>
            <a:r>
              <a:rPr lang="it-IT" sz="2200" dirty="0" smtClean="0"/>
              <a:t>  Le opere Preromantiche sono: </a:t>
            </a:r>
          </a:p>
          <a:p>
            <a:pPr algn="just">
              <a:buNone/>
            </a:pPr>
            <a:r>
              <a:rPr lang="it-IT" sz="2200" dirty="0" smtClean="0"/>
              <a:t> </a:t>
            </a:r>
            <a:r>
              <a:rPr lang="it-IT" sz="2200" dirty="0" smtClean="0"/>
              <a:t>  - Le ultime lettere di Jacopo </a:t>
            </a:r>
            <a:r>
              <a:rPr lang="it-IT" sz="2200" dirty="0" err="1" smtClean="0"/>
              <a:t>Ortis</a:t>
            </a:r>
            <a:r>
              <a:rPr lang="it-IT" sz="2200" dirty="0" smtClean="0"/>
              <a:t> </a:t>
            </a:r>
            <a:r>
              <a:rPr lang="it-IT" sz="2200" dirty="0" smtClean="0"/>
              <a:t>(1802)</a:t>
            </a:r>
          </a:p>
          <a:p>
            <a:pPr algn="just">
              <a:buNone/>
            </a:pPr>
            <a:r>
              <a:rPr lang="it-IT" sz="2200" dirty="0" smtClean="0"/>
              <a:t> </a:t>
            </a:r>
            <a:r>
              <a:rPr lang="it-IT" sz="2200" dirty="0" smtClean="0"/>
              <a:t>  - I sonetti sono diversi componimenti composti tra (1798-1803)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28596" y="0"/>
            <a:ext cx="8229600" cy="1143000"/>
          </a:xfrm>
        </p:spPr>
        <p:txBody>
          <a:bodyPr/>
          <a:lstStyle/>
          <a:p>
            <a:pPr algn="ctr"/>
            <a:r>
              <a:rPr lang="it-IT" dirty="0" smtClean="0"/>
              <a:t>ARTE</a:t>
            </a:r>
            <a:endParaRPr lang="it-IT" dirty="0"/>
          </a:p>
        </p:txBody>
      </p:sp>
      <p:pic>
        <p:nvPicPr>
          <p:cNvPr id="5" name="Immagine 4" descr="Risultati immagini per palazzo manganelli catania"/>
          <p:cNvPicPr/>
          <p:nvPr/>
        </p:nvPicPr>
        <p:blipFill>
          <a:blip r:embed="rId2"/>
          <a:srcRect/>
          <a:stretch>
            <a:fillRect/>
          </a:stretch>
        </p:blipFill>
        <p:spPr bwMode="auto">
          <a:xfrm>
            <a:off x="857224" y="1071546"/>
            <a:ext cx="2684581" cy="4029740"/>
          </a:xfrm>
          <a:prstGeom prst="rect">
            <a:avLst/>
          </a:prstGeom>
          <a:noFill/>
          <a:ln w="9525">
            <a:noFill/>
            <a:miter lim="800000"/>
            <a:headEnd/>
            <a:tailEnd/>
          </a:ln>
        </p:spPr>
      </p:pic>
      <p:pic>
        <p:nvPicPr>
          <p:cNvPr id="6" name="Immagine 5" descr="Risultati immagini per chiesa san giuliano catania"/>
          <p:cNvPicPr/>
          <p:nvPr/>
        </p:nvPicPr>
        <p:blipFill>
          <a:blip r:embed="rId3"/>
          <a:srcRect/>
          <a:stretch>
            <a:fillRect/>
          </a:stretch>
        </p:blipFill>
        <p:spPr bwMode="auto">
          <a:xfrm flipH="1">
            <a:off x="4000496" y="1071546"/>
            <a:ext cx="3380313" cy="2391167"/>
          </a:xfrm>
          <a:prstGeom prst="rect">
            <a:avLst/>
          </a:prstGeom>
          <a:noFill/>
          <a:ln w="9525">
            <a:noFill/>
            <a:miter lim="800000"/>
            <a:headEnd/>
            <a:tailEnd/>
          </a:ln>
        </p:spPr>
      </p:pic>
      <p:pic>
        <p:nvPicPr>
          <p:cNvPr id="7" name="Immagine 6" descr="Risultati immagini per palazzo manganelli catania"/>
          <p:cNvPicPr/>
          <p:nvPr/>
        </p:nvPicPr>
        <p:blipFill>
          <a:blip r:embed="rId4"/>
          <a:srcRect/>
          <a:stretch>
            <a:fillRect/>
          </a:stretch>
        </p:blipFill>
        <p:spPr bwMode="auto">
          <a:xfrm>
            <a:off x="3786182" y="3643314"/>
            <a:ext cx="4012353" cy="266877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TotalTime>
  <Words>1222</Words>
  <Application>Microsoft Office PowerPoint</Application>
  <PresentationFormat>Presentazione su schermo (4:3)</PresentationFormat>
  <Paragraphs>33</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Viale</vt:lpstr>
      <vt:lpstr>Diapositiva 1</vt:lpstr>
      <vt:lpstr> STORIA</vt:lpstr>
      <vt:lpstr>Diapositiva 3</vt:lpstr>
      <vt:lpstr>Inglese</vt:lpstr>
      <vt:lpstr>FILOSOFIA</vt:lpstr>
      <vt:lpstr>Diapositiva 6</vt:lpstr>
      <vt:lpstr>Italiano</vt:lpstr>
      <vt:lpstr>Diapositiva 8</vt:lpstr>
      <vt:lpstr>ARTE</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andrea ciliberto</dc:creator>
  <cp:lastModifiedBy>andrea ciliberto</cp:lastModifiedBy>
  <cp:revision>24</cp:revision>
  <dcterms:created xsi:type="dcterms:W3CDTF">2020-04-15T13:25:22Z</dcterms:created>
  <dcterms:modified xsi:type="dcterms:W3CDTF">2020-04-15T15:46:35Z</dcterms:modified>
</cp:coreProperties>
</file>