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A2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530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557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492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4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20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303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41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010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097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138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912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FA4D-BD35-44DD-87ED-A9242B8189F5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79A9A8-F804-4E33-BFCF-3293F3FB261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761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5E87A7-B77B-45F1-80B8-70C9BAB5D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Fisica…in FUMETTO!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C59EE87-B558-4752-86D8-F18563A8E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1868343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I.I.S. Concetto marchesi</a:t>
            </a:r>
          </a:p>
          <a:p>
            <a:r>
              <a:rPr lang="it-IT" dirty="0"/>
              <a:t>Tutor: </a:t>
            </a:r>
            <a:r>
              <a:rPr lang="it-IT" u="sng" dirty="0"/>
              <a:t>Di Mauro Agata </a:t>
            </a:r>
            <a:r>
              <a:rPr lang="it-IT" u="sng" dirty="0" err="1" smtClean="0"/>
              <a:t>Antonina</a:t>
            </a:r>
            <a:endParaRPr lang="it-IT" u="sng" dirty="0" smtClean="0"/>
          </a:p>
          <a:p>
            <a:r>
              <a:rPr lang="it-IT" dirty="0" smtClean="0"/>
              <a:t>STUDENTI: </a:t>
            </a:r>
            <a:r>
              <a:rPr lang="it-IT" u="sng" dirty="0" smtClean="0"/>
              <a:t>JASMINE TUDISCO,CLAUDIA MARLETTA, ALESSANDRO CASTORINA, FRANCESCO ANTONIO MINAFO’</a:t>
            </a:r>
            <a:endParaRPr lang="it-IT" u="sng" dirty="0"/>
          </a:p>
          <a:p>
            <a:endParaRPr lang="it-IT" u="sng" dirty="0"/>
          </a:p>
          <a:p>
            <a:r>
              <a:rPr lang="it-IT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xmlns="" val="201715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F0411F1-C952-40CB-AFFC-B88D977FD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174" y="223630"/>
            <a:ext cx="8547652" cy="6410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9386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966FF27-9C05-41BA-972F-16ED974F3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62598" y="-872977"/>
            <a:ext cx="6266805" cy="8603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6C53A0B-FDC0-4C56-9F71-7B1A95467F85}"/>
              </a:ext>
            </a:extLst>
          </p:cNvPr>
          <p:cNvSpPr txBox="1"/>
          <p:nvPr/>
        </p:nvSpPr>
        <p:spPr>
          <a:xfrm>
            <a:off x="2480483" y="894225"/>
            <a:ext cx="842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IV A TECNICO (BIOTECNOLOGIE AMBIENTALI)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8A26314-6322-48E3-A830-6C28C0D3ACF5}"/>
              </a:ext>
            </a:extLst>
          </p:cNvPr>
          <p:cNvSpPr txBox="1"/>
          <p:nvPr/>
        </p:nvSpPr>
        <p:spPr>
          <a:xfrm>
            <a:off x="0" y="6562403"/>
            <a:ext cx="170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*Artista: Jasmine </a:t>
            </a:r>
            <a:r>
              <a:rPr lang="it-IT" sz="1200" dirty="0" err="1">
                <a:solidFill>
                  <a:schemeClr val="bg1"/>
                </a:solidFill>
              </a:rPr>
              <a:t>Tudisco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36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01F0B30-2FF9-4B26-9241-63F1E1B64A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7"/>
          <a:stretch/>
        </p:blipFill>
        <p:spPr>
          <a:xfrm rot="5400000">
            <a:off x="3179528" y="-912412"/>
            <a:ext cx="5928360" cy="8682824"/>
          </a:xfrm>
          <a:prstGeom prst="rect">
            <a:avLst/>
          </a:prstGeom>
        </p:spPr>
      </p:pic>
      <p:sp>
        <p:nvSpPr>
          <p:cNvPr id="4" name="Fumetto: ovale 3">
            <a:extLst>
              <a:ext uri="{FF2B5EF4-FFF2-40B4-BE49-F238E27FC236}">
                <a16:creationId xmlns:a16="http://schemas.microsoft.com/office/drawing/2014/main" xmlns="" id="{041A0A63-3F85-4175-9A2C-F9A6A0EEC089}"/>
              </a:ext>
            </a:extLst>
          </p:cNvPr>
          <p:cNvSpPr/>
          <p:nvPr/>
        </p:nvSpPr>
        <p:spPr>
          <a:xfrm>
            <a:off x="3518107" y="351708"/>
            <a:ext cx="4763938" cy="1618216"/>
          </a:xfrm>
          <a:prstGeom prst="wedgeEllipseCallout">
            <a:avLst>
              <a:gd name="adj1" fmla="val -25630"/>
              <a:gd name="adj2" fmla="val 68590"/>
            </a:avLst>
          </a:prstGeom>
          <a:solidFill>
            <a:sysClr val="window" lastClr="FFFFFF"/>
          </a:solidFill>
          <a:ln w="15875" cap="flat" cmpd="sng" algn="ctr">
            <a:solidFill>
              <a:srgbClr val="06BFD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radon è un gas radioattivo inodore e incolore che spesso si accumula nelle nostre abitazioni, lo sapevi?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F843AD7-BC32-44E6-9EAE-F68D4A8F311F}"/>
              </a:ext>
            </a:extLst>
          </p:cNvPr>
          <p:cNvSpPr/>
          <p:nvPr/>
        </p:nvSpPr>
        <p:spPr>
          <a:xfrm>
            <a:off x="9177863" y="464820"/>
            <a:ext cx="1283411" cy="1202000"/>
          </a:xfrm>
          <a:prstGeom prst="rect">
            <a:avLst/>
          </a:prstGeom>
          <a:solidFill>
            <a:srgbClr val="06BFDE"/>
          </a:solidFill>
          <a:ln w="15875" cap="flat" cmpd="sng" algn="ctr">
            <a:solidFill>
              <a:srgbClr val="06BF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Claudia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informa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Francesco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sugli effetti del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Rn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xmlns="" id="{A97245D3-6710-46D7-8686-A1F33CD565D8}"/>
              </a:ext>
            </a:extLst>
          </p:cNvPr>
          <p:cNvSpPr/>
          <p:nvPr/>
        </p:nvSpPr>
        <p:spPr>
          <a:xfrm>
            <a:off x="5718167" y="4181420"/>
            <a:ext cx="1473958" cy="672892"/>
          </a:xfrm>
          <a:prstGeom prst="wedgeEllipseCallout">
            <a:avLst>
              <a:gd name="adj1" fmla="val 37094"/>
              <a:gd name="adj2" fmla="val -78276"/>
            </a:avLst>
          </a:prstGeom>
          <a:solidFill>
            <a:sysClr val="window" lastClr="FFFFFF"/>
          </a:solidFill>
          <a:ln w="15875" cap="flat" cmpd="sng" algn="ctr">
            <a:solidFill>
              <a:srgbClr val="FB8C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No! Veramente?</a:t>
            </a:r>
          </a:p>
        </p:txBody>
      </p:sp>
      <p:sp>
        <p:nvSpPr>
          <p:cNvPr id="7" name="Fumetto: ovale 6">
            <a:extLst>
              <a:ext uri="{FF2B5EF4-FFF2-40B4-BE49-F238E27FC236}">
                <a16:creationId xmlns:a16="http://schemas.microsoft.com/office/drawing/2014/main" xmlns="" id="{B5B5A983-0482-477C-A207-E1900C746F54}"/>
              </a:ext>
            </a:extLst>
          </p:cNvPr>
          <p:cNvSpPr/>
          <p:nvPr/>
        </p:nvSpPr>
        <p:spPr>
          <a:xfrm>
            <a:off x="8010429" y="4774964"/>
            <a:ext cx="1911208" cy="922220"/>
          </a:xfrm>
          <a:prstGeom prst="wedgeEllipseCallout">
            <a:avLst>
              <a:gd name="adj1" fmla="val -39400"/>
              <a:gd name="adj2" fmla="val -67729"/>
            </a:avLst>
          </a:prstGeom>
          <a:solidFill>
            <a:sysClr val="window" lastClr="FFFFFF"/>
          </a:solidFill>
          <a:ln w="15875" cap="flat" cmpd="sng" algn="ctr">
            <a:solidFill>
              <a:srgbClr val="FB8C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CASPITA!</a:t>
            </a:r>
          </a:p>
        </p:txBody>
      </p:sp>
      <p:sp>
        <p:nvSpPr>
          <p:cNvPr id="8" name="Fumetto: rettangolo con angoli arrotondati 7">
            <a:extLst>
              <a:ext uri="{FF2B5EF4-FFF2-40B4-BE49-F238E27FC236}">
                <a16:creationId xmlns:a16="http://schemas.microsoft.com/office/drawing/2014/main" xmlns="" id="{4082933B-7548-47C2-BF1F-46EE9B69EB6E}"/>
              </a:ext>
            </a:extLst>
          </p:cNvPr>
          <p:cNvSpPr/>
          <p:nvPr/>
        </p:nvSpPr>
        <p:spPr>
          <a:xfrm>
            <a:off x="3680163" y="4883950"/>
            <a:ext cx="3766783" cy="1582991"/>
          </a:xfrm>
          <a:prstGeom prst="wedgeRoundRectCallout">
            <a:avLst>
              <a:gd name="adj1" fmla="val -33134"/>
              <a:gd name="adj2" fmla="val -71042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06BFD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Si, e inoltre è anche nocivo per la nostra salute. I suoi prodotti di decadimento si  depositano facilmente sulle pareti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dei bronchi e dei polmoni ed entro circa mezz’ ora decadono emettendo radiazioni ionizzanti che possono danneggiare  il DNA delle cellule…</a:t>
            </a:r>
          </a:p>
        </p:txBody>
      </p:sp>
    </p:spTree>
    <p:extLst>
      <p:ext uri="{BB962C8B-B14F-4D97-AF65-F5344CB8AC3E}">
        <p14:creationId xmlns:p14="http://schemas.microsoft.com/office/powerpoint/2010/main" xmlns="" val="1529466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DA30632-C070-4312-96D9-FD2BE1FF6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31820" y="-909828"/>
            <a:ext cx="5928360" cy="867765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B07EC38-6926-4F0F-945E-280A0B94E6DA}"/>
              </a:ext>
            </a:extLst>
          </p:cNvPr>
          <p:cNvSpPr/>
          <p:nvPr/>
        </p:nvSpPr>
        <p:spPr>
          <a:xfrm>
            <a:off x="1757171" y="464819"/>
            <a:ext cx="1370153" cy="1515900"/>
          </a:xfrm>
          <a:prstGeom prst="rect">
            <a:avLst/>
          </a:prstGeom>
          <a:solidFill>
            <a:srgbClr val="FFFF66"/>
          </a:solidFill>
          <a:ln w="15875" cap="flat" cmpd="sng" algn="ctr">
            <a:solidFill>
              <a:srgbClr val="06BF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Jasmine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spiega il concetto di radioattività ad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Alessandro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umetto: rettangolo con angoli arrotondati 5">
            <a:extLst>
              <a:ext uri="{FF2B5EF4-FFF2-40B4-BE49-F238E27FC236}">
                <a16:creationId xmlns:a16="http://schemas.microsoft.com/office/drawing/2014/main" xmlns="" id="{28A8B4B0-BC01-49B8-A851-D008E888D23C}"/>
              </a:ext>
            </a:extLst>
          </p:cNvPr>
          <p:cNvSpPr/>
          <p:nvPr/>
        </p:nvSpPr>
        <p:spPr>
          <a:xfrm>
            <a:off x="4318971" y="4170814"/>
            <a:ext cx="3554055" cy="2084212"/>
          </a:xfrm>
          <a:prstGeom prst="wedgeRoundRectCallout">
            <a:avLst>
              <a:gd name="adj1" fmla="val 56865"/>
              <a:gd name="adj2" fmla="val -43213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06BFD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radioattività o decadimento radioattivo è un insieme di processi fisico-nucleari attraverso i quali alcuni nuclei atomici instabili o radioattivi decadono, in un certo lasso di tempo, detto tempo di decadimento, al termine del quale vengono emesse delle radiazioni</a:t>
            </a:r>
          </a:p>
        </p:txBody>
      </p:sp>
      <p:sp>
        <p:nvSpPr>
          <p:cNvPr id="7" name="Fumetto: ovale 6">
            <a:extLst>
              <a:ext uri="{FF2B5EF4-FFF2-40B4-BE49-F238E27FC236}">
                <a16:creationId xmlns:a16="http://schemas.microsoft.com/office/drawing/2014/main" xmlns="" id="{B5803C7F-2C2B-400A-A53D-81BD4A96B75F}"/>
              </a:ext>
            </a:extLst>
          </p:cNvPr>
          <p:cNvSpPr/>
          <p:nvPr/>
        </p:nvSpPr>
        <p:spPr>
          <a:xfrm>
            <a:off x="996041" y="4778793"/>
            <a:ext cx="2361307" cy="994209"/>
          </a:xfrm>
          <a:prstGeom prst="wedgeEllipseCallout">
            <a:avLst>
              <a:gd name="adj1" fmla="val 37094"/>
              <a:gd name="adj2" fmla="val -78276"/>
            </a:avLst>
          </a:prstGeom>
          <a:solidFill>
            <a:sysClr val="window" lastClr="FFFFFF"/>
          </a:solidFill>
          <a:ln w="15875" cap="flat" cmpd="sng" algn="ctr">
            <a:solidFill>
              <a:srgbClr val="FB8C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INTERESSANTE!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686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95B208B-8A06-4897-96DD-46524CA9C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19628" y="-946404"/>
            <a:ext cx="5952744" cy="875080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B65B8F01-673B-439C-A294-0162D9D20B31}"/>
              </a:ext>
            </a:extLst>
          </p:cNvPr>
          <p:cNvSpPr/>
          <p:nvPr/>
        </p:nvSpPr>
        <p:spPr>
          <a:xfrm>
            <a:off x="1720596" y="452628"/>
            <a:ext cx="1500276" cy="15118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 cap="flat" cmpd="sng" algn="ctr">
            <a:solidFill>
              <a:srgbClr val="06BF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Alessandro </a:t>
            </a: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approfondisce le singole caratteristiche dei raggi </a:t>
            </a:r>
            <a:r>
              <a:rPr kumimoji="0" lang="el-GR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</a:t>
            </a: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β</a:t>
            </a: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γ</a:t>
            </a: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Claudia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umetto: ovale 4">
            <a:extLst>
              <a:ext uri="{FF2B5EF4-FFF2-40B4-BE49-F238E27FC236}">
                <a16:creationId xmlns:a16="http://schemas.microsoft.com/office/drawing/2014/main" xmlns="" id="{176CCC85-27AC-4B72-804F-3319ED971059}"/>
              </a:ext>
            </a:extLst>
          </p:cNvPr>
          <p:cNvSpPr/>
          <p:nvPr/>
        </p:nvSpPr>
        <p:spPr>
          <a:xfrm>
            <a:off x="4549242" y="753849"/>
            <a:ext cx="3093514" cy="1210606"/>
          </a:xfrm>
          <a:prstGeom prst="wedgeEllipseCallout">
            <a:avLst>
              <a:gd name="adj1" fmla="val -40189"/>
              <a:gd name="adj2" fmla="val 51680"/>
            </a:avLst>
          </a:prstGeom>
          <a:solidFill>
            <a:sysClr val="window" lastClr="FFFFFF"/>
          </a:solidFill>
          <a:ln w="15875" cap="flat" cmpd="sng" algn="ctr">
            <a:solidFill>
              <a:srgbClr val="06BFD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</a:t>
            </a:r>
            <a:r>
              <a:rPr kumimoji="0" lang="it-IT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radiazioni sono sostanzialmente di tre tipi: ALFA, BETA e GAMMA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xmlns="" id="{5608A243-0BEE-48AD-BEA4-33A57420630F}"/>
              </a:ext>
            </a:extLst>
          </p:cNvPr>
          <p:cNvSpPr/>
          <p:nvPr/>
        </p:nvSpPr>
        <p:spPr>
          <a:xfrm>
            <a:off x="4549242" y="1964455"/>
            <a:ext cx="3648027" cy="1210606"/>
          </a:xfrm>
          <a:prstGeom prst="wedgeEllipseCallout">
            <a:avLst>
              <a:gd name="adj1" fmla="val -54436"/>
              <a:gd name="adj2" fmla="val 42662"/>
            </a:avLst>
          </a:prstGeom>
          <a:solidFill>
            <a:sysClr val="window" lastClr="FFFFFF"/>
          </a:solidFill>
          <a:ln w="15875" cap="flat" cmpd="sng" algn="ctr">
            <a:solidFill>
              <a:srgbClr val="06BFD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</a:t>
            </a:r>
            <a:r>
              <a:rPr kumimoji="0" lang="it-IT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prime hanno un basso potere di penetrazione emesse da nuclei atomici di elementi pesanti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xmlns="" id="{6E5BAC60-DA03-4BB0-9260-3E8476D16A91}"/>
              </a:ext>
            </a:extLst>
          </p:cNvPr>
          <p:cNvSpPr/>
          <p:nvPr/>
        </p:nvSpPr>
        <p:spPr>
          <a:xfrm>
            <a:off x="4212607" y="3428999"/>
            <a:ext cx="3766783" cy="1582991"/>
          </a:xfrm>
          <a:prstGeom prst="wedgeRoundRectCallout">
            <a:avLst>
              <a:gd name="adj1" fmla="val -62120"/>
              <a:gd name="adj2" fmla="val -26210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06BFDE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/>
            <a:r>
              <a:rPr lang="it-IT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Le BETA sono emesse da alcuni tipi di nuclei come il cobalto-60. L’interazione delle particelle BETA con la materia ha un raggio d’azione 10 volte superiore e un potere ionizzante pari a un decimo rispetto all’interazione delle particelle ALFA</a:t>
            </a:r>
          </a:p>
        </p:txBody>
      </p:sp>
      <p:sp>
        <p:nvSpPr>
          <p:cNvPr id="11" name="Fumetto: rettangolo con angoli arrotondati 10">
            <a:extLst>
              <a:ext uri="{FF2B5EF4-FFF2-40B4-BE49-F238E27FC236}">
                <a16:creationId xmlns:a16="http://schemas.microsoft.com/office/drawing/2014/main" xmlns="" id="{D0AB2EE6-9CE9-4184-B1E4-02A3DC65B1DA}"/>
              </a:ext>
            </a:extLst>
          </p:cNvPr>
          <p:cNvSpPr/>
          <p:nvPr/>
        </p:nvSpPr>
        <p:spPr>
          <a:xfrm>
            <a:off x="4095027" y="5123602"/>
            <a:ext cx="3766783" cy="1582991"/>
          </a:xfrm>
          <a:prstGeom prst="wedgeRoundRectCallout">
            <a:avLst>
              <a:gd name="adj1" fmla="val -58858"/>
              <a:gd name="adj2" fmla="val -33969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06BFDE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/>
            <a:r>
              <a:rPr lang="it-IT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I raggi GAMMA sono una forma di radiazione elettromagnetica prodotta dalla radioattività o da altri processi nucleari o subatomici. Sono più penetranti sia della radiazione ALFA, sia di quella BETA, ma sono meno ionizzanti</a:t>
            </a:r>
          </a:p>
        </p:txBody>
      </p:sp>
      <p:sp>
        <p:nvSpPr>
          <p:cNvPr id="12" name="Fumetto: ovale 11">
            <a:extLst>
              <a:ext uri="{FF2B5EF4-FFF2-40B4-BE49-F238E27FC236}">
                <a16:creationId xmlns:a16="http://schemas.microsoft.com/office/drawing/2014/main" xmlns="" id="{3C9BB06B-8818-46A5-93DE-F2F6EF1BCAD0}"/>
              </a:ext>
            </a:extLst>
          </p:cNvPr>
          <p:cNvSpPr/>
          <p:nvPr/>
        </p:nvSpPr>
        <p:spPr>
          <a:xfrm>
            <a:off x="8850599" y="4662492"/>
            <a:ext cx="1911208" cy="922220"/>
          </a:xfrm>
          <a:prstGeom prst="wedgeEllipseCallout">
            <a:avLst>
              <a:gd name="adj1" fmla="val -39400"/>
              <a:gd name="adj2" fmla="val -67729"/>
            </a:avLst>
          </a:prstGeom>
          <a:solidFill>
            <a:sysClr val="window" lastClr="FFFFFF"/>
          </a:solidFill>
          <a:ln w="15875" cap="flat" cmpd="sng" algn="ctr">
            <a:solidFill>
              <a:srgbClr val="FB8C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WOW!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13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0E5E002-0A79-4363-AADA-2D06FD694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081528" y="-845820"/>
            <a:ext cx="6028944" cy="8549640"/>
          </a:xfrm>
          <a:prstGeom prst="rect">
            <a:avLst/>
          </a:prstGeom>
        </p:spPr>
      </p:pic>
      <p:sp>
        <p:nvSpPr>
          <p:cNvPr id="5" name="Fumetto: rettangolo con angoli arrotondati 4">
            <a:extLst>
              <a:ext uri="{FF2B5EF4-FFF2-40B4-BE49-F238E27FC236}">
                <a16:creationId xmlns:a16="http://schemas.microsoft.com/office/drawing/2014/main" xmlns="" id="{55D24E9A-5D4B-40B0-B57F-ED6D93839C2D}"/>
              </a:ext>
            </a:extLst>
          </p:cNvPr>
          <p:cNvSpPr/>
          <p:nvPr/>
        </p:nvSpPr>
        <p:spPr>
          <a:xfrm>
            <a:off x="3605632" y="4531057"/>
            <a:ext cx="4596673" cy="1774209"/>
          </a:xfrm>
          <a:prstGeom prst="wedgeRoundRectCallout">
            <a:avLst>
              <a:gd name="adj1" fmla="val 33155"/>
              <a:gd name="adj2" fmla="val -63200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06BFDE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/>
            <a:r>
              <a:rPr lang="it-IT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Il campo elettromagnetico è un campo tensoriale responsabile dell’interazione elettromagnetica.</a:t>
            </a:r>
          </a:p>
          <a:p>
            <a:pPr lvl="0" algn="ctr" defTabSz="914400"/>
            <a:r>
              <a:rPr lang="it-IT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Costituito dalla combinazione del campo elettrico e del campo magnetico, è generato localmente da qualunque distribuzione di carica elettrica variabile nel tempo e si propaga nello spazio sotto forma di onde elettromagnetiche </a:t>
            </a:r>
          </a:p>
        </p:txBody>
      </p:sp>
      <p:sp>
        <p:nvSpPr>
          <p:cNvPr id="8" name="Fumetto: ovale 7">
            <a:extLst>
              <a:ext uri="{FF2B5EF4-FFF2-40B4-BE49-F238E27FC236}">
                <a16:creationId xmlns:a16="http://schemas.microsoft.com/office/drawing/2014/main" xmlns="" id="{3BCA7105-0728-411B-8377-6F85C77B06C9}"/>
              </a:ext>
            </a:extLst>
          </p:cNvPr>
          <p:cNvSpPr/>
          <p:nvPr/>
        </p:nvSpPr>
        <p:spPr>
          <a:xfrm>
            <a:off x="933952" y="4626592"/>
            <a:ext cx="2374955" cy="895547"/>
          </a:xfrm>
          <a:prstGeom prst="wedgeEllipseCallout">
            <a:avLst>
              <a:gd name="adj1" fmla="val 37094"/>
              <a:gd name="adj2" fmla="val -78276"/>
            </a:avLst>
          </a:prstGeom>
          <a:solidFill>
            <a:sysClr val="window" lastClr="FFFFFF"/>
          </a:solidFill>
          <a:ln w="15875" cap="flat" cmpd="sng" algn="ctr">
            <a:solidFill>
              <a:srgbClr val="FB8C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OOH!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42D5F75-2165-43EA-A9D5-D7034841DE70}"/>
              </a:ext>
            </a:extLst>
          </p:cNvPr>
          <p:cNvSpPr/>
          <p:nvPr/>
        </p:nvSpPr>
        <p:spPr>
          <a:xfrm>
            <a:off x="8694904" y="414527"/>
            <a:ext cx="1654769" cy="1445868"/>
          </a:xfrm>
          <a:prstGeom prst="rect">
            <a:avLst/>
          </a:prstGeom>
          <a:solidFill>
            <a:srgbClr val="C6E6A2"/>
          </a:solidFill>
          <a:ln w="15875" cap="flat" cmpd="sng" algn="ctr">
            <a:solidFill>
              <a:srgbClr val="06BFD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kern="0" dirty="0">
                <a:latin typeface="Comic Sans MS" panose="030F0702030302020204" pitchFamily="66" charset="0"/>
              </a:rPr>
              <a:t>Francesco </a:t>
            </a:r>
            <a:r>
              <a:rPr lang="it-IT" sz="1400" kern="0" dirty="0">
                <a:latin typeface="Comic Sans MS" panose="030F0702030302020204" pitchFamily="66" charset="0"/>
              </a:rPr>
              <a:t>introduce a </a:t>
            </a:r>
            <a:r>
              <a:rPr lang="it-IT" sz="1400" b="1" kern="0" dirty="0">
                <a:latin typeface="Comic Sans MS" panose="030F0702030302020204" pitchFamily="66" charset="0"/>
              </a:rPr>
              <a:t>Jasmine </a:t>
            </a:r>
            <a:r>
              <a:rPr lang="it-IT" sz="1400" kern="0" dirty="0">
                <a:latin typeface="Comic Sans MS" panose="030F0702030302020204" pitchFamily="66" charset="0"/>
              </a:rPr>
              <a:t>l’argomento del campo elettromagnetico</a:t>
            </a:r>
            <a:endParaRPr kumimoji="0" lang="it-IT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665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D6337C5A-4CCC-47AF-9582-82A2C6ACE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949195" y="2707119"/>
            <a:ext cx="3326697" cy="471758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9B1F4124-64D6-4B05-8186-13AFE9410E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1"/>
          <a:stretch/>
        </p:blipFill>
        <p:spPr>
          <a:xfrm rot="5400000">
            <a:off x="2207522" y="-603823"/>
            <a:ext cx="3273825" cy="479182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CC8813BC-C42C-438B-BA72-5DD0E9B1A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31355" y="2659574"/>
            <a:ext cx="3273827" cy="481267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14D2EE68-D2F0-4720-9E53-9C1A2C969F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986059" y="-577513"/>
            <a:ext cx="3273826" cy="4792071"/>
          </a:xfrm>
          <a:prstGeom prst="rect">
            <a:avLst/>
          </a:prstGeom>
        </p:spPr>
      </p:pic>
      <p:sp>
        <p:nvSpPr>
          <p:cNvPr id="26" name="Elaborazione alternativa 25">
            <a:extLst>
              <a:ext uri="{FF2B5EF4-FFF2-40B4-BE49-F238E27FC236}">
                <a16:creationId xmlns:a16="http://schemas.microsoft.com/office/drawing/2014/main" xmlns="" id="{EE1B8543-BEB9-464D-9FAD-2EE03532D4FE}"/>
              </a:ext>
            </a:extLst>
          </p:cNvPr>
          <p:cNvSpPr/>
          <p:nvPr/>
        </p:nvSpPr>
        <p:spPr>
          <a:xfrm>
            <a:off x="0" y="2354696"/>
            <a:ext cx="12192000" cy="24702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Oltre al PowerPoint principale, abbiamo voluto realizzare questo simpatico mini fumetto per poter spiegare, in maniera più divertente, gli argomenti di fisica che abbiamo affrontato durante i 3 giorni trascorsi al Dipartimento di Fisica! (3-4-7 Febbraio 2020)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GRAZIE PER LA VISONE!!!</a:t>
            </a:r>
            <a:endParaRPr lang="it-IT" sz="28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7D79AE37-E4A7-4009-A269-AB32D424728D}"/>
              </a:ext>
            </a:extLst>
          </p:cNvPr>
          <p:cNvSpPr txBox="1"/>
          <p:nvPr/>
        </p:nvSpPr>
        <p:spPr>
          <a:xfrm>
            <a:off x="0" y="5805930"/>
            <a:ext cx="190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Fonti:</a:t>
            </a:r>
          </a:p>
          <a:p>
            <a:r>
              <a:rPr lang="it-IT" dirty="0"/>
              <a:t>Puntosostenibile.it</a:t>
            </a:r>
          </a:p>
          <a:p>
            <a:r>
              <a:rPr lang="it-IT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xmlns="" val="2538258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198</TotalTime>
  <Words>396</Words>
  <Application>Microsoft Office PowerPoint</Application>
  <PresentationFormat>Personalizzato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Raccolta</vt:lpstr>
      <vt:lpstr>Fisica…in FUMETTO!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Fisica…in FUMETTO!</dc:title>
  <dc:creator>SakuraPinku4869</dc:creator>
  <cp:lastModifiedBy>katia</cp:lastModifiedBy>
  <cp:revision>22</cp:revision>
  <dcterms:created xsi:type="dcterms:W3CDTF">2020-03-25T18:06:27Z</dcterms:created>
  <dcterms:modified xsi:type="dcterms:W3CDTF">2020-03-26T08:11:24Z</dcterms:modified>
</cp:coreProperties>
</file>