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98" d="100"/>
          <a:sy n="98" d="100"/>
        </p:scale>
        <p:origin x="-7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B0E83A-E820-469C-95D2-6B1D9F161AAC}" type="datetimeFigureOut">
              <a:rPr lang="it-IT" smtClean="0"/>
              <a:pPr/>
              <a:t>15/04/2020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574283D-666D-4505-9064-D12DD1EBB7B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0E83A-E820-469C-95D2-6B1D9F161AAC}" type="datetimeFigureOut">
              <a:rPr lang="it-IT" smtClean="0"/>
              <a:pPr/>
              <a:t>15/04/2020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4283D-666D-4505-9064-D12DD1EBB7B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SAM\Downloads\VID-20200225-WA0036%20(1).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tatua.jpg"/>
          <p:cNvPicPr>
            <a:picLocks noChangeAspect="1"/>
          </p:cNvPicPr>
          <p:nvPr/>
        </p:nvPicPr>
        <p:blipFill>
          <a:blip r:embed="rId2" cstate="print"/>
          <a:stretch>
            <a:fillRect/>
          </a:stretch>
        </p:blipFill>
        <p:spPr>
          <a:xfrm>
            <a:off x="251520" y="0"/>
            <a:ext cx="8572500" cy="6858000"/>
          </a:xfrm>
          <a:prstGeom prst="rect">
            <a:avLst/>
          </a:prstGeom>
        </p:spPr>
      </p:pic>
      <p:sp>
        <p:nvSpPr>
          <p:cNvPr id="2" name="Titolo 1"/>
          <p:cNvSpPr>
            <a:spLocks noGrp="1"/>
          </p:cNvSpPr>
          <p:nvPr>
            <p:ph type="ctrTitle"/>
          </p:nvPr>
        </p:nvSpPr>
        <p:spPr>
          <a:xfrm>
            <a:off x="683568" y="2852936"/>
            <a:ext cx="7772400" cy="1470025"/>
          </a:xfrm>
        </p:spPr>
        <p:txBody>
          <a:bodyPr/>
          <a:lstStyle/>
          <a:p>
            <a:r>
              <a:rPr lang="it-IT" sz="7200" dirty="0" smtClean="0">
                <a:solidFill>
                  <a:schemeClr val="tx2">
                    <a:lumMod val="50000"/>
                  </a:schemeClr>
                </a:solidFill>
              </a:rPr>
              <a:t>LA LIBERTA’</a:t>
            </a:r>
            <a:endParaRPr lang="it-IT" sz="7200"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179512" y="1412776"/>
            <a:ext cx="4462504" cy="369332"/>
          </a:xfrm>
          <a:prstGeom prst="rect">
            <a:avLst/>
          </a:prstGeom>
          <a:noFill/>
        </p:spPr>
        <p:txBody>
          <a:bodyPr wrap="none" rtlCol="0">
            <a:spAutoFit/>
          </a:bodyPr>
          <a:lstStyle/>
          <a:p>
            <a:r>
              <a:rPr lang="it-IT" b="1" dirty="0" smtClean="0"/>
              <a:t>DECLARATION OF AMERICAN INDIPENDENCE</a:t>
            </a:r>
            <a:endParaRPr lang="it-IT" b="1" dirty="0"/>
          </a:p>
        </p:txBody>
      </p:sp>
      <p:sp>
        <p:nvSpPr>
          <p:cNvPr id="5" name="Rettangolo 4"/>
          <p:cNvSpPr/>
          <p:nvPr/>
        </p:nvSpPr>
        <p:spPr>
          <a:xfrm>
            <a:off x="179512" y="1772816"/>
            <a:ext cx="8712968" cy="4247317"/>
          </a:xfrm>
          <a:prstGeom prst="rect">
            <a:avLst/>
          </a:prstGeom>
        </p:spPr>
        <p:txBody>
          <a:bodyPr wrap="square">
            <a:spAutoFit/>
          </a:bodyPr>
          <a:lstStyle/>
          <a:p>
            <a:pPr algn="just"/>
            <a:r>
              <a:rPr lang="en-US" dirty="0" smtClean="0"/>
              <a:t>The United States Congress approves the Declaration of Independence. Its principal author, Thomas Jefferson, wrote the Declaration as a formal explanation of why Congress had voted on July 2 declaring its independence from Britain, more than a year after the outbreak of the American War of Independence, and as a declaration by the fact that the thirteen American colonies were no longer part of the British Empire. Congress published the Declaration of Independence in various forms. It was initially published through a printed poster that was widely distributed and read to the public. From a philosophical point of view, the Declaration stressed two topics: individual rights and the right to revolution. These ideas were widely shared by the Americans and also spread internationally, particularly influencing the French Revolution. Unlike our Constitution, happiness is a real right in America. Citizens are given the right to defend it from anyone who tries to hinder it. To ensure the happiness of the population, the American government must immerse itself in their feelings by getting in touch with them. The right to happiness is not only of the individual person but is aimed at raising the level of well-being and happiness of the entire community.</a:t>
            </a:r>
            <a:endParaRPr lang="it-IT" dirty="0"/>
          </a:p>
        </p:txBody>
      </p:sp>
      <p:pic>
        <p:nvPicPr>
          <p:cNvPr id="7" name="Immagine 6" descr="untitled.png"/>
          <p:cNvPicPr>
            <a:picLocks noChangeAspect="1"/>
          </p:cNvPicPr>
          <p:nvPr/>
        </p:nvPicPr>
        <p:blipFill>
          <a:blip r:embed="rId2" cstate="print"/>
          <a:stretch>
            <a:fillRect/>
          </a:stretch>
        </p:blipFill>
        <p:spPr>
          <a:xfrm>
            <a:off x="4721372" y="188640"/>
            <a:ext cx="3901524" cy="15841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323528" y="836712"/>
            <a:ext cx="1584729" cy="369332"/>
          </a:xfrm>
          <a:prstGeom prst="rect">
            <a:avLst/>
          </a:prstGeom>
          <a:noFill/>
        </p:spPr>
        <p:txBody>
          <a:bodyPr wrap="square" rtlCol="0">
            <a:spAutoFit/>
          </a:bodyPr>
          <a:lstStyle/>
          <a:p>
            <a:r>
              <a:rPr lang="it-IT" b="1" dirty="0" smtClean="0"/>
              <a:t>UGO FOSCOLO</a:t>
            </a:r>
            <a:endParaRPr lang="it-IT" b="1" dirty="0"/>
          </a:p>
        </p:txBody>
      </p:sp>
      <p:sp>
        <p:nvSpPr>
          <p:cNvPr id="4" name="CasellaDiTesto 3"/>
          <p:cNvSpPr txBox="1"/>
          <p:nvPr/>
        </p:nvSpPr>
        <p:spPr>
          <a:xfrm>
            <a:off x="4644008" y="1412776"/>
            <a:ext cx="3744416" cy="3139321"/>
          </a:xfrm>
          <a:prstGeom prst="rect">
            <a:avLst/>
          </a:prstGeom>
          <a:noFill/>
        </p:spPr>
        <p:txBody>
          <a:bodyPr wrap="square" rtlCol="0">
            <a:spAutoFit/>
          </a:bodyPr>
          <a:lstStyle/>
          <a:p>
            <a:pPr algn="just"/>
            <a:r>
              <a:rPr lang="it-IT" dirty="0" smtClean="0"/>
              <a:t>Foscolo nasce a Zante, è uno stimatore di Napoleone ma dopo il Trattato di Campofornio, dove Napoleone cede il lombardo-veneto all’Austria, si scontra contro le idee Napoleoniche e decide di mettersi in esilio da solo sui colli Euganei rinunciando alla sua libertà. Le </a:t>
            </a:r>
            <a:r>
              <a:rPr lang="it-IT" dirty="0" smtClean="0"/>
              <a:t>sue opere </a:t>
            </a:r>
            <a:r>
              <a:rPr lang="it-IT" dirty="0" smtClean="0"/>
              <a:t>più importanti </a:t>
            </a:r>
            <a:r>
              <a:rPr lang="it-IT" dirty="0" smtClean="0"/>
              <a:t>sono</a:t>
            </a:r>
            <a:r>
              <a:rPr lang="it-IT" dirty="0" smtClean="0"/>
              <a:t>: I SEPOLCRI, I SONETTI, LE ULTIME LETTERE </a:t>
            </a:r>
            <a:r>
              <a:rPr lang="it-IT" dirty="0" err="1" smtClean="0"/>
              <a:t>DI</a:t>
            </a:r>
            <a:r>
              <a:rPr lang="it-IT" dirty="0" smtClean="0"/>
              <a:t> </a:t>
            </a:r>
            <a:r>
              <a:rPr lang="it-IT" dirty="0" smtClean="0"/>
              <a:t> JACOPO </a:t>
            </a:r>
            <a:r>
              <a:rPr lang="it-IT" dirty="0" smtClean="0"/>
              <a:t>ORTIS.</a:t>
            </a:r>
            <a:endParaRPr lang="it-IT" dirty="0"/>
          </a:p>
        </p:txBody>
      </p:sp>
      <p:pic>
        <p:nvPicPr>
          <p:cNvPr id="5" name="Immagine 4" descr="Ugo_Foscolo (1).jpg"/>
          <p:cNvPicPr>
            <a:picLocks noChangeAspect="1"/>
          </p:cNvPicPr>
          <p:nvPr/>
        </p:nvPicPr>
        <p:blipFill>
          <a:blip r:embed="rId2" cstate="print"/>
          <a:stretch>
            <a:fillRect/>
          </a:stretch>
        </p:blipFill>
        <p:spPr>
          <a:xfrm>
            <a:off x="467544" y="1412775"/>
            <a:ext cx="3456384" cy="45969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395536" y="404664"/>
            <a:ext cx="8532440" cy="2031325"/>
          </a:xfrm>
          <a:prstGeom prst="rect">
            <a:avLst/>
          </a:prstGeom>
          <a:noFill/>
        </p:spPr>
        <p:txBody>
          <a:bodyPr wrap="square" rtlCol="0">
            <a:spAutoFit/>
          </a:bodyPr>
          <a:lstStyle/>
          <a:p>
            <a:r>
              <a:rPr lang="it-IT" dirty="0" smtClean="0"/>
              <a:t>Abbiamo riportato eventi e personaggi studiati durante l’anno scolastico, ma come ben sappiamo molte persone, </a:t>
            </a:r>
            <a:r>
              <a:rPr lang="it-IT" dirty="0" smtClean="0"/>
              <a:t>popoli e comunità </a:t>
            </a:r>
            <a:r>
              <a:rPr lang="it-IT" dirty="0" smtClean="0"/>
              <a:t>si sono battuti e tutt’ora si battono per la propria libertà. </a:t>
            </a:r>
          </a:p>
          <a:p>
            <a:r>
              <a:rPr lang="it-IT" dirty="0" smtClean="0"/>
              <a:t>Durante l’anno scolastico 2019-2020 abbiamo avuto la fortuna di poter fare alternanza scuola-lavoro presso la chiesa di San Gaetano alle Grotte.</a:t>
            </a:r>
          </a:p>
          <a:p>
            <a:endParaRPr lang="it-IT" dirty="0" smtClean="0"/>
          </a:p>
          <a:p>
            <a:endParaRPr lang="it-IT" dirty="0"/>
          </a:p>
        </p:txBody>
      </p:sp>
      <p:sp>
        <p:nvSpPr>
          <p:cNvPr id="5" name="Rettangolo 4"/>
          <p:cNvSpPr/>
          <p:nvPr/>
        </p:nvSpPr>
        <p:spPr>
          <a:xfrm>
            <a:off x="395536" y="1772816"/>
            <a:ext cx="8208912" cy="2585323"/>
          </a:xfrm>
          <a:prstGeom prst="rect">
            <a:avLst/>
          </a:prstGeom>
        </p:spPr>
        <p:txBody>
          <a:bodyPr wrap="square">
            <a:spAutoFit/>
          </a:bodyPr>
          <a:lstStyle/>
          <a:p>
            <a:pPr algn="just"/>
            <a:r>
              <a:rPr lang="it-IT" dirty="0" smtClean="0"/>
              <a:t>La chiesa, la prima dedicata al culto mariano in città, prende il nome dal tempio ipogeo del II secolo dopo Cristo che si nasconde sotto l’edificio: una grotta di origine lavica in cui si possono ancora ammirare tracce degli affreschi dedicati alla Madonna e la struttura dell’altare originario con una colonna rimasta integra. Sempre all’interno della cripta, dedicata a Santa Maria di Betlemme, è presente una delle prime fonti battesimali in pietra lavica e un vecchio pozzo sotto cui scorre il torrente Larmisi. La chiesa superiore fu distrutta dal terremoto del 1693 e ricostruita dopo più di cent’anni nel 1801 così come si presenta oggi in piazza Carlo Alberto, davanti allo storico mercato.</a:t>
            </a:r>
            <a:endParaRPr lang="it-IT" dirty="0"/>
          </a:p>
        </p:txBody>
      </p:sp>
      <p:sp>
        <p:nvSpPr>
          <p:cNvPr id="6" name="Rettangolo 5"/>
          <p:cNvSpPr/>
          <p:nvPr/>
        </p:nvSpPr>
        <p:spPr>
          <a:xfrm>
            <a:off x="395536" y="4221088"/>
            <a:ext cx="8280920" cy="923330"/>
          </a:xfrm>
          <a:prstGeom prst="rect">
            <a:avLst/>
          </a:prstGeom>
        </p:spPr>
        <p:txBody>
          <a:bodyPr wrap="square">
            <a:spAutoFit/>
          </a:bodyPr>
          <a:lstStyle/>
          <a:p>
            <a:pPr algn="just"/>
            <a:r>
              <a:rPr lang="it-IT" dirty="0" smtClean="0"/>
              <a:t>È una chiesa piena di </a:t>
            </a:r>
            <a:r>
              <a:rPr lang="it-IT" dirty="0" smtClean="0"/>
              <a:t>leggende, </a:t>
            </a:r>
            <a:r>
              <a:rPr lang="it-IT" dirty="0" smtClean="0"/>
              <a:t>l</a:t>
            </a:r>
            <a:r>
              <a:rPr lang="it-IT" dirty="0" smtClean="0"/>
              <a:t>a </a:t>
            </a:r>
            <a:r>
              <a:rPr lang="it-IT" dirty="0" smtClean="0"/>
              <a:t>più suggestiva è legata alla figura di Sant’Agata: sembra che le spoglie della patrona di Catania furono qui custodite dalla sua morte fino alla sepoltura nella Vetere nel 264.</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Immagine 3" descr="chiesa-di-san-gaetano-alle-grotte_01.jpg"/>
          <p:cNvPicPr>
            <a:picLocks noChangeAspect="1"/>
          </p:cNvPicPr>
          <p:nvPr/>
        </p:nvPicPr>
        <p:blipFill>
          <a:blip r:embed="rId2" cstate="print"/>
          <a:stretch>
            <a:fillRect/>
          </a:stretch>
        </p:blipFill>
        <p:spPr>
          <a:xfrm>
            <a:off x="307268" y="3717032"/>
            <a:ext cx="3683515" cy="2686799"/>
          </a:xfrm>
          <a:prstGeom prst="rect">
            <a:avLst/>
          </a:prstGeom>
        </p:spPr>
      </p:pic>
      <p:pic>
        <p:nvPicPr>
          <p:cNvPr id="5" name="Immagine 4" descr="unnamed.jpg"/>
          <p:cNvPicPr>
            <a:picLocks noChangeAspect="1"/>
          </p:cNvPicPr>
          <p:nvPr/>
        </p:nvPicPr>
        <p:blipFill>
          <a:blip r:embed="rId3" cstate="print"/>
          <a:stretch>
            <a:fillRect/>
          </a:stretch>
        </p:blipFill>
        <p:spPr>
          <a:xfrm>
            <a:off x="5076056" y="3753036"/>
            <a:ext cx="3528392" cy="2646294"/>
          </a:xfrm>
          <a:prstGeom prst="rect">
            <a:avLst/>
          </a:prstGeom>
        </p:spPr>
      </p:pic>
      <p:pic>
        <p:nvPicPr>
          <p:cNvPr id="6" name="Immagine 5" descr="download.jpg"/>
          <p:cNvPicPr>
            <a:picLocks noChangeAspect="1"/>
          </p:cNvPicPr>
          <p:nvPr/>
        </p:nvPicPr>
        <p:blipFill>
          <a:blip r:embed="rId4" cstate="print"/>
          <a:stretch>
            <a:fillRect/>
          </a:stretch>
        </p:blipFill>
        <p:spPr>
          <a:xfrm>
            <a:off x="3347863" y="404664"/>
            <a:ext cx="2319269" cy="30963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VID-20200225-WA0036 (1).mp4">
            <a:hlinkClick r:id="" action="ppaction://media"/>
          </p:cNvPr>
          <p:cNvPicPr>
            <a:picLocks noRot="1" noChangeAspect="1"/>
          </p:cNvPicPr>
          <p:nvPr>
            <a:videoFile r:link="rId1"/>
          </p:nvPr>
        </p:nvPicPr>
        <p:blipFill>
          <a:blip r:embed="rId3" cstate="print"/>
          <a:stretch>
            <a:fillRect/>
          </a:stretch>
        </p:blipFill>
        <p:spPr>
          <a:xfrm>
            <a:off x="827584" y="620688"/>
            <a:ext cx="7344816" cy="5508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827584" y="1196752"/>
            <a:ext cx="7704856" cy="3693319"/>
          </a:xfrm>
          <a:prstGeom prst="rect">
            <a:avLst/>
          </a:prstGeom>
          <a:noFill/>
        </p:spPr>
        <p:txBody>
          <a:bodyPr wrap="square" rtlCol="0">
            <a:spAutoFit/>
          </a:bodyPr>
          <a:lstStyle/>
          <a:p>
            <a:pPr algn="just"/>
            <a:r>
              <a:rPr lang="it-IT" dirty="0" smtClean="0"/>
              <a:t>Il percorso di alternanza scuola- lavoro è stato  </a:t>
            </a:r>
            <a:r>
              <a:rPr lang="it-IT" dirty="0" smtClean="0"/>
              <a:t>interessante in quanto abbiamo </a:t>
            </a:r>
            <a:r>
              <a:rPr lang="it-IT" dirty="0" smtClean="0"/>
              <a:t>avuto modo di conoscere la storia della nostra città .</a:t>
            </a:r>
          </a:p>
          <a:p>
            <a:pPr algn="just"/>
            <a:r>
              <a:rPr lang="it-IT" dirty="0" smtClean="0"/>
              <a:t>Da questa esperienza e da quest’anno scolastico ne usciamo più maturi e cosa più importante ne usciamo meno ignoranti. In tempi come i nostri l’ignoranza </a:t>
            </a:r>
            <a:r>
              <a:rPr lang="it-IT" dirty="0" smtClean="0"/>
              <a:t>ci </a:t>
            </a:r>
            <a:r>
              <a:rPr lang="it-IT" dirty="0" smtClean="0"/>
              <a:t>fa essere schiavi del sistema o del famosissimo Leviatano.</a:t>
            </a:r>
          </a:p>
          <a:p>
            <a:pPr algn="just"/>
            <a:r>
              <a:rPr lang="it-IT" dirty="0" smtClean="0"/>
              <a:t>Ecco perché la scuola riveste un ruolo fondamentale nella società, ci permette di essere più liberi.</a:t>
            </a:r>
          </a:p>
          <a:p>
            <a:pPr algn="just"/>
            <a:endParaRPr lang="it-IT" dirty="0" smtClean="0"/>
          </a:p>
          <a:p>
            <a:pPr algn="just"/>
            <a:endParaRPr lang="it-IT" dirty="0" smtClean="0"/>
          </a:p>
          <a:p>
            <a:pPr algn="just"/>
            <a:endParaRPr lang="it-IT" dirty="0" smtClean="0"/>
          </a:p>
          <a:p>
            <a:endParaRPr lang="it-IT" dirty="0" smtClean="0"/>
          </a:p>
          <a:p>
            <a:endParaRPr lang="it-IT" dirty="0" smtClean="0"/>
          </a:p>
          <a:p>
            <a:endParaRPr lang="it-IT" dirty="0"/>
          </a:p>
        </p:txBody>
      </p:sp>
      <p:sp>
        <p:nvSpPr>
          <p:cNvPr id="5" name="CasellaDiTesto 4"/>
          <p:cNvSpPr txBox="1"/>
          <p:nvPr/>
        </p:nvSpPr>
        <p:spPr>
          <a:xfrm>
            <a:off x="1907704" y="4005064"/>
            <a:ext cx="4608512" cy="646331"/>
          </a:xfrm>
          <a:prstGeom prst="rect">
            <a:avLst/>
          </a:prstGeom>
          <a:noFill/>
        </p:spPr>
        <p:txBody>
          <a:bodyPr wrap="square" rtlCol="0">
            <a:spAutoFit/>
          </a:bodyPr>
          <a:lstStyle/>
          <a:p>
            <a:pPr algn="ctr"/>
            <a:r>
              <a:rPr lang="it-IT" dirty="0" smtClean="0"/>
              <a:t>Il segreto della felicità è la libertà, il segreto della libertà è il coraggio.</a:t>
            </a:r>
            <a:endParaRPr lang="it-IT" dirty="0"/>
          </a:p>
        </p:txBody>
      </p:sp>
      <p:sp>
        <p:nvSpPr>
          <p:cNvPr id="6" name="CasellaDiTesto 5"/>
          <p:cNvSpPr txBox="1"/>
          <p:nvPr/>
        </p:nvSpPr>
        <p:spPr>
          <a:xfrm>
            <a:off x="7020272" y="6381328"/>
            <a:ext cx="1907895" cy="261610"/>
          </a:xfrm>
          <a:prstGeom prst="rect">
            <a:avLst/>
          </a:prstGeom>
          <a:noFill/>
        </p:spPr>
        <p:txBody>
          <a:bodyPr wrap="none" rtlCol="0">
            <a:spAutoFit/>
          </a:bodyPr>
          <a:lstStyle/>
          <a:p>
            <a:r>
              <a:rPr lang="it-IT" sz="1100" dirty="0" smtClean="0"/>
              <a:t>Matteo Messina, Iacopo Famà</a:t>
            </a:r>
            <a:endParaRPr lang="it-IT"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552" y="2780928"/>
            <a:ext cx="8229600" cy="1143000"/>
          </a:xfrm>
        </p:spPr>
        <p:txBody>
          <a:bodyPr>
            <a:normAutofit fontScale="90000"/>
          </a:bodyPr>
          <a:lstStyle/>
          <a:p>
            <a:pPr algn="just"/>
            <a:r>
              <a:rPr lang="it-IT" sz="2000" dirty="0" smtClean="0"/>
              <a:t>L’eredita più grande lasciataci dalla nostra tradizione storica </a:t>
            </a:r>
            <a:r>
              <a:rPr lang="it-IT" sz="2000" dirty="0" smtClean="0"/>
              <a:t>culturale e </a:t>
            </a:r>
            <a:r>
              <a:rPr lang="it-IT" sz="2000" dirty="0" smtClean="0"/>
              <a:t>soprattutto dalle nostre radici </a:t>
            </a:r>
            <a:r>
              <a:rPr lang="it-IT" sz="2000" dirty="0" smtClean="0"/>
              <a:t>caratterizzate </a:t>
            </a:r>
            <a:r>
              <a:rPr lang="it-IT" sz="2000" dirty="0" smtClean="0"/>
              <a:t>dalla presenza della religione cristiana, è sicuramente la possibilità di agire liberamente in qualsiasi campo.  </a:t>
            </a:r>
            <a:br>
              <a:rPr lang="it-IT" sz="2000" dirty="0" smtClean="0"/>
            </a:br>
            <a:r>
              <a:rPr lang="it-IT" sz="2000" dirty="0" smtClean="0"/>
              <a:t>Durante l’anno scolastico abbiamo avuto la possibilità di studiare </a:t>
            </a:r>
            <a:r>
              <a:rPr lang="it-IT" sz="2000" dirty="0" smtClean="0"/>
              <a:t>ed </a:t>
            </a:r>
            <a:r>
              <a:rPr lang="it-IT" sz="2000" dirty="0" smtClean="0"/>
              <a:t>apprendere come chi prima di noi si è battuto per la propria libertà </a:t>
            </a:r>
            <a:r>
              <a:rPr lang="it-IT" sz="2000" dirty="0" smtClean="0"/>
              <a:t>ed </a:t>
            </a:r>
            <a:r>
              <a:rPr lang="it-IT" sz="2000" dirty="0" smtClean="0"/>
              <a:t>a causa della situazione che ci troviamo ad affrontare oggi abbiamo consolidato l’idea di LIBERTA’ e QUOTIDIANEITA’.</a:t>
            </a:r>
            <a:br>
              <a:rPr lang="it-IT" sz="2000" dirty="0" smtClean="0"/>
            </a:br>
            <a:endParaRPr lang="it-IT"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Immagine 3" descr="IC-Number-Line-Timeline-Template-PDF.jpg"/>
          <p:cNvPicPr>
            <a:picLocks noChangeAspect="1"/>
          </p:cNvPicPr>
          <p:nvPr/>
        </p:nvPicPr>
        <p:blipFill>
          <a:blip r:embed="rId2" cstate="print"/>
          <a:stretch>
            <a:fillRect/>
          </a:stretch>
        </p:blipFill>
        <p:spPr>
          <a:xfrm>
            <a:off x="-19106" y="0"/>
            <a:ext cx="9163106" cy="6858000"/>
          </a:xfrm>
          <a:prstGeom prst="rect">
            <a:avLst/>
          </a:prstGeom>
        </p:spPr>
      </p:pic>
      <p:sp>
        <p:nvSpPr>
          <p:cNvPr id="5" name="CasellaDiTesto 4"/>
          <p:cNvSpPr txBox="1"/>
          <p:nvPr/>
        </p:nvSpPr>
        <p:spPr>
          <a:xfrm>
            <a:off x="383387" y="4149080"/>
            <a:ext cx="1297407" cy="523220"/>
          </a:xfrm>
          <a:prstGeom prst="rect">
            <a:avLst/>
          </a:prstGeom>
          <a:noFill/>
        </p:spPr>
        <p:txBody>
          <a:bodyPr wrap="none" rtlCol="0">
            <a:spAutoFit/>
          </a:bodyPr>
          <a:lstStyle/>
          <a:p>
            <a:pPr algn="ctr"/>
            <a:r>
              <a:rPr lang="it-IT" sz="1400" b="1" dirty="0" smtClean="0">
                <a:effectLst>
                  <a:outerShdw blurRad="38100" dist="38100" dir="2700000" algn="tl">
                    <a:srgbClr val="000000">
                      <a:alpha val="43137"/>
                    </a:srgbClr>
                  </a:outerShdw>
                </a:effectLst>
              </a:rPr>
              <a:t>ORAZIO</a:t>
            </a:r>
          </a:p>
          <a:p>
            <a:pPr algn="ctr"/>
            <a:r>
              <a:rPr lang="it-IT" sz="1400" b="1" dirty="0" smtClean="0">
                <a:effectLst>
                  <a:outerShdw blurRad="38100" dist="38100" dir="2700000" algn="tl">
                    <a:srgbClr val="000000">
                      <a:alpha val="43137"/>
                    </a:srgbClr>
                  </a:outerShdw>
                </a:effectLst>
              </a:rPr>
              <a:t>(65 a.C. -8 a.C.)</a:t>
            </a:r>
            <a:endParaRPr lang="it-IT" sz="1400" b="1" dirty="0">
              <a:effectLst>
                <a:outerShdw blurRad="38100" dist="38100" dir="2700000" algn="tl">
                  <a:srgbClr val="000000">
                    <a:alpha val="43137"/>
                  </a:srgbClr>
                </a:outerShdw>
              </a:effectLst>
            </a:endParaRPr>
          </a:p>
        </p:txBody>
      </p:sp>
      <p:sp>
        <p:nvSpPr>
          <p:cNvPr id="6" name="CasellaDiTesto 5"/>
          <p:cNvSpPr txBox="1"/>
          <p:nvPr/>
        </p:nvSpPr>
        <p:spPr>
          <a:xfrm>
            <a:off x="1331640" y="3068960"/>
            <a:ext cx="1508618" cy="523220"/>
          </a:xfrm>
          <a:prstGeom prst="rect">
            <a:avLst/>
          </a:prstGeom>
          <a:noFill/>
        </p:spPr>
        <p:txBody>
          <a:bodyPr wrap="none" rtlCol="0">
            <a:spAutoFit/>
          </a:bodyPr>
          <a:lstStyle/>
          <a:p>
            <a:pPr algn="ctr"/>
            <a:r>
              <a:rPr lang="it-IT" sz="1400" b="1" dirty="0" smtClean="0">
                <a:effectLst>
                  <a:outerShdw blurRad="38100" dist="38100" dir="2700000" algn="tl">
                    <a:srgbClr val="000000">
                      <a:alpha val="43137"/>
                    </a:srgbClr>
                  </a:outerShdw>
                </a:effectLst>
              </a:rPr>
              <a:t>THOMAS HOBBES</a:t>
            </a:r>
          </a:p>
          <a:p>
            <a:pPr algn="ctr"/>
            <a:r>
              <a:rPr lang="it-IT" sz="1400" b="1" dirty="0" smtClean="0">
                <a:effectLst>
                  <a:outerShdw blurRad="38100" dist="38100" dir="2700000" algn="tl">
                    <a:srgbClr val="000000">
                      <a:alpha val="43137"/>
                    </a:srgbClr>
                  </a:outerShdw>
                </a:effectLst>
              </a:rPr>
              <a:t>(1588-1679)</a:t>
            </a:r>
            <a:endParaRPr lang="it-IT" sz="1400" b="1" dirty="0">
              <a:effectLst>
                <a:outerShdw blurRad="38100" dist="38100" dir="2700000" algn="tl">
                  <a:srgbClr val="000000">
                    <a:alpha val="43137"/>
                  </a:srgbClr>
                </a:outerShdw>
              </a:effectLst>
            </a:endParaRPr>
          </a:p>
        </p:txBody>
      </p:sp>
      <p:sp>
        <p:nvSpPr>
          <p:cNvPr id="7" name="CasellaDiTesto 6"/>
          <p:cNvSpPr txBox="1"/>
          <p:nvPr/>
        </p:nvSpPr>
        <p:spPr>
          <a:xfrm>
            <a:off x="4067944" y="3068960"/>
            <a:ext cx="2183738" cy="523220"/>
          </a:xfrm>
          <a:prstGeom prst="rect">
            <a:avLst/>
          </a:prstGeom>
          <a:noFill/>
        </p:spPr>
        <p:txBody>
          <a:bodyPr wrap="none" rtlCol="0">
            <a:spAutoFit/>
          </a:bodyPr>
          <a:lstStyle/>
          <a:p>
            <a:pPr algn="ctr"/>
            <a:r>
              <a:rPr lang="it-IT" sz="1400" b="1" dirty="0" smtClean="0">
                <a:effectLst>
                  <a:outerShdw blurRad="38100" dist="38100" dir="2700000" algn="tl">
                    <a:srgbClr val="000000">
                      <a:alpha val="43137"/>
                    </a:srgbClr>
                  </a:outerShdw>
                </a:effectLst>
              </a:rPr>
              <a:t>RIVOLUZIONE AMERICANA</a:t>
            </a:r>
          </a:p>
          <a:p>
            <a:pPr algn="ctr"/>
            <a:r>
              <a:rPr lang="it-IT" sz="1400" b="1" dirty="0" smtClean="0">
                <a:effectLst>
                  <a:outerShdw blurRad="38100" dist="38100" dir="2700000" algn="tl">
                    <a:srgbClr val="000000">
                      <a:alpha val="43137"/>
                    </a:srgbClr>
                  </a:outerShdw>
                </a:effectLst>
              </a:rPr>
              <a:t>(1776-1783)</a:t>
            </a:r>
            <a:endParaRPr lang="it-IT" sz="1400" b="1" dirty="0">
              <a:effectLst>
                <a:outerShdw blurRad="38100" dist="38100" dir="2700000" algn="tl">
                  <a:srgbClr val="000000">
                    <a:alpha val="43137"/>
                  </a:srgbClr>
                </a:outerShdw>
              </a:effectLst>
            </a:endParaRPr>
          </a:p>
        </p:txBody>
      </p:sp>
      <p:sp>
        <p:nvSpPr>
          <p:cNvPr id="8" name="CasellaDiTesto 7"/>
          <p:cNvSpPr txBox="1"/>
          <p:nvPr/>
        </p:nvSpPr>
        <p:spPr>
          <a:xfrm>
            <a:off x="2411760" y="4149080"/>
            <a:ext cx="2016224" cy="954107"/>
          </a:xfrm>
          <a:prstGeom prst="rect">
            <a:avLst/>
          </a:prstGeom>
          <a:noFill/>
        </p:spPr>
        <p:txBody>
          <a:bodyPr wrap="square" rtlCol="0">
            <a:spAutoFit/>
          </a:bodyPr>
          <a:lstStyle/>
          <a:p>
            <a:pPr algn="ctr"/>
            <a:r>
              <a:rPr lang="it-IT" sz="1400" b="1" dirty="0" smtClean="0">
                <a:effectLst>
                  <a:outerShdw blurRad="38100" dist="38100" dir="2700000" algn="tl">
                    <a:srgbClr val="000000">
                      <a:alpha val="43137"/>
                    </a:srgbClr>
                  </a:outerShdw>
                </a:effectLst>
              </a:rPr>
              <a:t>DECLARATION OF AMERICAN INDIPENDENCE</a:t>
            </a:r>
          </a:p>
          <a:p>
            <a:pPr algn="ctr"/>
            <a:r>
              <a:rPr lang="it-IT" sz="1400" b="1" dirty="0" smtClean="0">
                <a:effectLst>
                  <a:outerShdw blurRad="38100" dist="38100" dir="2700000" algn="tl">
                    <a:srgbClr val="000000">
                      <a:alpha val="43137"/>
                    </a:srgbClr>
                  </a:outerShdw>
                </a:effectLst>
              </a:rPr>
              <a:t>(1776)</a:t>
            </a:r>
            <a:endParaRPr lang="it-IT" sz="1400" b="1" dirty="0">
              <a:effectLst>
                <a:outerShdw blurRad="38100" dist="38100" dir="2700000" algn="tl">
                  <a:srgbClr val="000000">
                    <a:alpha val="43137"/>
                  </a:srgbClr>
                </a:outerShdw>
              </a:effectLst>
            </a:endParaRPr>
          </a:p>
        </p:txBody>
      </p:sp>
      <p:sp>
        <p:nvSpPr>
          <p:cNvPr id="9" name="CasellaDiTesto 8"/>
          <p:cNvSpPr txBox="1"/>
          <p:nvPr/>
        </p:nvSpPr>
        <p:spPr>
          <a:xfrm>
            <a:off x="6228184" y="4149080"/>
            <a:ext cx="1584176" cy="523220"/>
          </a:xfrm>
          <a:prstGeom prst="rect">
            <a:avLst/>
          </a:prstGeom>
          <a:noFill/>
        </p:spPr>
        <p:txBody>
          <a:bodyPr wrap="square" rtlCol="0">
            <a:spAutoFit/>
          </a:bodyPr>
          <a:lstStyle/>
          <a:p>
            <a:pPr algn="ctr"/>
            <a:r>
              <a:rPr lang="it-IT" sz="1400" b="1" dirty="0" smtClean="0">
                <a:effectLst>
                  <a:outerShdw blurRad="38100" dist="38100" dir="2700000" algn="tl">
                    <a:srgbClr val="000000">
                      <a:alpha val="43137"/>
                    </a:srgbClr>
                  </a:outerShdw>
                </a:effectLst>
              </a:rPr>
              <a:t>UGO FOSCOLO  </a:t>
            </a:r>
          </a:p>
          <a:p>
            <a:pPr algn="ctr"/>
            <a:r>
              <a:rPr lang="it-IT" sz="1400" b="1" dirty="0" smtClean="0">
                <a:effectLst>
                  <a:outerShdw blurRad="38100" dist="38100" dir="2700000" algn="tl">
                    <a:srgbClr val="000000">
                      <a:alpha val="43137"/>
                    </a:srgbClr>
                  </a:outerShdw>
                </a:effectLst>
              </a:rPr>
              <a:t>(1778-1827)</a:t>
            </a:r>
            <a:endParaRPr lang="it-IT" sz="1400" b="1" dirty="0">
              <a:effectLst>
                <a:outerShdw blurRad="38100" dist="38100" dir="2700000" algn="tl">
                  <a:srgbClr val="000000">
                    <a:alpha val="43137"/>
                  </a:srgbClr>
                </a:outerShdw>
              </a:effectLst>
            </a:endParaRPr>
          </a:p>
        </p:txBody>
      </p:sp>
      <p:sp>
        <p:nvSpPr>
          <p:cNvPr id="10" name="CasellaDiTesto 9"/>
          <p:cNvSpPr txBox="1"/>
          <p:nvPr/>
        </p:nvSpPr>
        <p:spPr>
          <a:xfrm>
            <a:off x="2302371" y="1412776"/>
            <a:ext cx="4159665" cy="584775"/>
          </a:xfrm>
          <a:prstGeom prst="rect">
            <a:avLst/>
          </a:prstGeom>
          <a:noFill/>
        </p:spPr>
        <p:txBody>
          <a:bodyPr wrap="none" rtlCol="0">
            <a:spAutoFit/>
          </a:bodyPr>
          <a:lstStyle/>
          <a:p>
            <a:pPr algn="ctr"/>
            <a:r>
              <a:rPr lang="it-IT" sz="3200" dirty="0" smtClean="0"/>
              <a:t>LA LIBERTA’ NEL TEMPO</a:t>
            </a:r>
            <a:endParaRPr lang="it-IT"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179512" y="1700808"/>
            <a:ext cx="1189749" cy="461665"/>
          </a:xfrm>
          <a:prstGeom prst="rect">
            <a:avLst/>
          </a:prstGeom>
          <a:noFill/>
        </p:spPr>
        <p:txBody>
          <a:bodyPr wrap="square" rtlCol="0">
            <a:spAutoFit/>
          </a:bodyPr>
          <a:lstStyle/>
          <a:p>
            <a:r>
              <a:rPr lang="it-IT" sz="2400" b="1" dirty="0" smtClean="0"/>
              <a:t>ORAZIO</a:t>
            </a:r>
            <a:endParaRPr lang="it-IT" sz="2400" b="1" dirty="0"/>
          </a:p>
        </p:txBody>
      </p:sp>
      <p:sp>
        <p:nvSpPr>
          <p:cNvPr id="6" name="CasellaDiTesto 5"/>
          <p:cNvSpPr txBox="1"/>
          <p:nvPr/>
        </p:nvSpPr>
        <p:spPr>
          <a:xfrm>
            <a:off x="179512" y="2132856"/>
            <a:ext cx="8676456" cy="2862322"/>
          </a:xfrm>
          <a:prstGeom prst="rect">
            <a:avLst/>
          </a:prstGeom>
          <a:noFill/>
        </p:spPr>
        <p:txBody>
          <a:bodyPr wrap="square" rtlCol="0">
            <a:spAutoFit/>
          </a:bodyPr>
          <a:lstStyle/>
          <a:p>
            <a:pPr algn="just"/>
            <a:r>
              <a:rPr lang="it-IT" dirty="0" smtClean="0"/>
              <a:t>Orazio è uno dei più grandi poeti latini di tutti i tempi. Era figlio di un liberto, partecipò alla guerra in </a:t>
            </a:r>
            <a:r>
              <a:rPr lang="it-IT" dirty="0"/>
              <a:t>G</a:t>
            </a:r>
            <a:r>
              <a:rPr lang="it-IT" dirty="0" smtClean="0"/>
              <a:t>recia e alla guerra di Filippi. Subito dopo la guerra entra a far parte del Circolo di Mecenate  (gruppo di illustri letterati che avevano il compito di cantare le gesta di Augusto).  Orazio si differenzia subito dai suoi </a:t>
            </a:r>
            <a:r>
              <a:rPr lang="it-IT" dirty="0" smtClean="0"/>
              <a:t>predecessori, </a:t>
            </a:r>
            <a:r>
              <a:rPr lang="it-IT" dirty="0" smtClean="0"/>
              <a:t>come </a:t>
            </a:r>
            <a:r>
              <a:rPr lang="it-IT" dirty="0" smtClean="0"/>
              <a:t>Virgilio </a:t>
            </a:r>
            <a:r>
              <a:rPr lang="it-IT" dirty="0" smtClean="0"/>
              <a:t>che accetta la finalità encomiastica, rivendicando la sua libertà di pensiero. Non si considera un poeta cortigiano e anche quando viene chiamato da Augusto per nominarlo segretario personale, rifiuta il </a:t>
            </a:r>
            <a:r>
              <a:rPr lang="it-IT" dirty="0" smtClean="0"/>
              <a:t>posto … Vuole </a:t>
            </a:r>
            <a:r>
              <a:rPr lang="it-IT" dirty="0" smtClean="0"/>
              <a:t>essere libero! </a:t>
            </a:r>
          </a:p>
          <a:p>
            <a:pPr algn="just"/>
            <a:r>
              <a:rPr lang="it-IT" dirty="0" smtClean="0"/>
              <a:t>Orazio è il padre del Carpe Diem</a:t>
            </a:r>
            <a:r>
              <a:rPr lang="it-IT" dirty="0"/>
              <a:t> </a:t>
            </a:r>
            <a:r>
              <a:rPr lang="it-IT" dirty="0" smtClean="0"/>
              <a:t>(cogli l’attimo), crede che non sia lecito conoscere il </a:t>
            </a:r>
            <a:r>
              <a:rPr lang="it-IT" dirty="0" smtClean="0"/>
              <a:t>futuro, </a:t>
            </a:r>
            <a:r>
              <a:rPr lang="it-IT" dirty="0" smtClean="0"/>
              <a:t>tanto meno piangere i tempi passati. Bisogna vivere il presente con serenità, saggezza e allegria.</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Immagine 7" descr="Detail-from-the-cover-of-Leviathan-by-Thomas-Hobbes.jpg"/>
          <p:cNvPicPr>
            <a:picLocks noChangeAspect="1"/>
          </p:cNvPicPr>
          <p:nvPr/>
        </p:nvPicPr>
        <p:blipFill>
          <a:blip r:embed="rId2" cstate="print">
            <a:lum bright="52000"/>
          </a:blip>
          <a:stretch>
            <a:fillRect/>
          </a:stretch>
        </p:blipFill>
        <p:spPr>
          <a:xfrm>
            <a:off x="0" y="349716"/>
            <a:ext cx="9144000" cy="6103620"/>
          </a:xfrm>
          <a:prstGeom prst="rect">
            <a:avLst/>
          </a:prstGeom>
        </p:spPr>
      </p:pic>
      <p:sp>
        <p:nvSpPr>
          <p:cNvPr id="5" name="CasellaDiTesto 4"/>
          <p:cNvSpPr txBox="1"/>
          <p:nvPr/>
        </p:nvSpPr>
        <p:spPr>
          <a:xfrm>
            <a:off x="251520" y="836712"/>
            <a:ext cx="2451505" cy="461665"/>
          </a:xfrm>
          <a:prstGeom prst="rect">
            <a:avLst/>
          </a:prstGeom>
          <a:noFill/>
        </p:spPr>
        <p:txBody>
          <a:bodyPr wrap="none" rtlCol="0">
            <a:spAutoFit/>
          </a:bodyPr>
          <a:lstStyle/>
          <a:p>
            <a:r>
              <a:rPr lang="it-IT" sz="2400" b="1" dirty="0" smtClean="0"/>
              <a:t>THOMAS HOBBES</a:t>
            </a:r>
            <a:endParaRPr lang="it-IT" sz="2400" b="1" dirty="0"/>
          </a:p>
        </p:txBody>
      </p:sp>
      <p:sp>
        <p:nvSpPr>
          <p:cNvPr id="7" name="CasellaDiTesto 6"/>
          <p:cNvSpPr txBox="1"/>
          <p:nvPr/>
        </p:nvSpPr>
        <p:spPr>
          <a:xfrm>
            <a:off x="251520" y="1340768"/>
            <a:ext cx="8280920" cy="4801314"/>
          </a:xfrm>
          <a:prstGeom prst="rect">
            <a:avLst/>
          </a:prstGeom>
          <a:noFill/>
        </p:spPr>
        <p:txBody>
          <a:bodyPr wrap="square" rtlCol="0">
            <a:spAutoFit/>
          </a:bodyPr>
          <a:lstStyle/>
          <a:p>
            <a:pPr algn="just"/>
            <a:r>
              <a:rPr lang="it-IT" b="1" dirty="0" smtClean="0"/>
              <a:t>Thomas Hobbes è un empirista britannico materialista, sensista, nominalista e razionalista a posteriori. Le sue opere più importanti sono il “DE CIVE” (il cittadino) e il “THE LEVIATHAN” (il Leviatano). </a:t>
            </a:r>
          </a:p>
          <a:p>
            <a:pPr algn="just"/>
            <a:r>
              <a:rPr lang="it-IT" b="1" dirty="0" smtClean="0"/>
              <a:t>Nel The Leviathan, </a:t>
            </a:r>
            <a:r>
              <a:rPr lang="it-IT" b="1" dirty="0" smtClean="0"/>
              <a:t>Hobbes </a:t>
            </a:r>
            <a:r>
              <a:rPr lang="it-IT" b="1" dirty="0" smtClean="0"/>
              <a:t>parla di </a:t>
            </a:r>
            <a:r>
              <a:rPr lang="it-IT" b="1" dirty="0" smtClean="0"/>
              <a:t>un mostro </a:t>
            </a:r>
            <a:r>
              <a:rPr lang="it-IT" b="1" dirty="0" smtClean="0"/>
              <a:t>biblico, descritto come rettile marino che abbraccia tutto l’oceano. Questo mostro diventa metafora dello Stato assoluto il cui potere deriva dal popolo con un patto di unione e sottomissione per evitare “BELLUM OMNIUM CONTRA OMNES” (la guerra di tutti contro tutti).</a:t>
            </a:r>
          </a:p>
          <a:p>
            <a:pPr algn="just"/>
            <a:r>
              <a:rPr lang="it-IT" b="1" dirty="0" smtClean="0"/>
              <a:t>Hobbes afferma che esistono 4 “diritti naturali”: diritto alla vita, diritto alla proprietà, diritto alla libertà e diritto alla sicurezza. L’uomo, dice Hobbes, è un lupo </a:t>
            </a:r>
            <a:r>
              <a:rPr lang="it-IT" b="1" dirty="0" smtClean="0"/>
              <a:t>affamato e </a:t>
            </a:r>
            <a:r>
              <a:rPr lang="it-IT" b="1" dirty="0" smtClean="0"/>
              <a:t>cattivo che fa patti di unione e sottomissione con lo Stato per tutelare la propria sicurezza. </a:t>
            </a:r>
          </a:p>
          <a:p>
            <a:pPr algn="just"/>
            <a:r>
              <a:rPr lang="it-IT" b="1" dirty="0" smtClean="0"/>
              <a:t>Vita, libertà, proprietà e sicurezza non si possono avere insieme. Bisogna scegliere tra libertà e sicurezza nel momento in cui si forma la “societas</a:t>
            </a:r>
            <a:r>
              <a:rPr lang="it-IT" b="1" dirty="0" smtClean="0"/>
              <a:t>” ovvero </a:t>
            </a:r>
            <a:r>
              <a:rPr lang="it-IT" b="1" dirty="0" smtClean="0"/>
              <a:t>la società. Lo Stato come il Leviatano controlla </a:t>
            </a:r>
            <a:r>
              <a:rPr lang="it-IT" b="1" dirty="0" smtClean="0"/>
              <a:t>tutto </a:t>
            </a:r>
            <a:r>
              <a:rPr lang="it-IT" b="1" dirty="0" smtClean="0"/>
              <a:t>e </a:t>
            </a:r>
            <a:r>
              <a:rPr lang="it-IT" b="1" dirty="0" smtClean="0"/>
              <a:t>tutti </a:t>
            </a:r>
            <a:r>
              <a:rPr lang="it-IT" b="1" dirty="0" smtClean="0"/>
              <a:t>ed è qui che entriamo in gioco </a:t>
            </a:r>
            <a:r>
              <a:rPr lang="it-IT" b="1" dirty="0" smtClean="0"/>
              <a:t>noi. </a:t>
            </a:r>
            <a:r>
              <a:rPr lang="it-IT" b="1" dirty="0" smtClean="0"/>
              <a:t>D</a:t>
            </a:r>
            <a:r>
              <a:rPr lang="it-IT" b="1" dirty="0" smtClean="0"/>
              <a:t>obbiamo </a:t>
            </a:r>
            <a:r>
              <a:rPr lang="it-IT" b="1" dirty="0" smtClean="0"/>
              <a:t>perdere qualcosa: possiamo essere liberi ma non sicuri oppure sicuri e controllati ma non liberi.</a:t>
            </a:r>
          </a:p>
          <a:p>
            <a:pPr algn="just"/>
            <a:r>
              <a:rPr lang="it-IT" b="1" dirty="0" smtClean="0"/>
              <a:t> </a:t>
            </a:r>
            <a:endParaRPr lang="it-IT"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Immagine 3" descr="Louis_XIV_of_France.jpg"/>
          <p:cNvPicPr>
            <a:picLocks noChangeAspect="1"/>
          </p:cNvPicPr>
          <p:nvPr/>
        </p:nvPicPr>
        <p:blipFill>
          <a:blip r:embed="rId2" cstate="print"/>
          <a:stretch>
            <a:fillRect/>
          </a:stretch>
        </p:blipFill>
        <p:spPr>
          <a:xfrm>
            <a:off x="467544" y="332656"/>
            <a:ext cx="2118360" cy="3009900"/>
          </a:xfrm>
          <a:prstGeom prst="rect">
            <a:avLst/>
          </a:prstGeom>
        </p:spPr>
      </p:pic>
      <p:sp>
        <p:nvSpPr>
          <p:cNvPr id="5" name="CasellaDiTesto 4"/>
          <p:cNvSpPr txBox="1"/>
          <p:nvPr/>
        </p:nvSpPr>
        <p:spPr>
          <a:xfrm>
            <a:off x="2771800" y="332656"/>
            <a:ext cx="4392488" cy="646331"/>
          </a:xfrm>
          <a:prstGeom prst="rect">
            <a:avLst/>
          </a:prstGeom>
          <a:noFill/>
        </p:spPr>
        <p:txBody>
          <a:bodyPr wrap="square" rtlCol="0">
            <a:spAutoFit/>
          </a:bodyPr>
          <a:lstStyle/>
          <a:p>
            <a:pPr algn="just"/>
            <a:r>
              <a:rPr lang="it-IT" dirty="0" smtClean="0"/>
              <a:t>Re Luigi XIV, Leviatano ai tempi di Hobbes: “LO STATO SONO IO”</a:t>
            </a:r>
            <a:endParaRPr lang="it-IT" dirty="0"/>
          </a:p>
        </p:txBody>
      </p:sp>
      <p:pic>
        <p:nvPicPr>
          <p:cNvPr id="7" name="Immagine 6" descr="OIPVX21YGX9.jpg"/>
          <p:cNvPicPr>
            <a:picLocks noChangeAspect="1"/>
          </p:cNvPicPr>
          <p:nvPr/>
        </p:nvPicPr>
        <p:blipFill>
          <a:blip r:embed="rId3" cstate="print"/>
          <a:stretch>
            <a:fillRect/>
          </a:stretch>
        </p:blipFill>
        <p:spPr>
          <a:xfrm>
            <a:off x="3131840" y="1196752"/>
            <a:ext cx="2129012" cy="3182313"/>
          </a:xfrm>
          <a:prstGeom prst="rect">
            <a:avLst/>
          </a:prstGeom>
        </p:spPr>
      </p:pic>
      <p:sp>
        <p:nvSpPr>
          <p:cNvPr id="8" name="CasellaDiTesto 7"/>
          <p:cNvSpPr txBox="1"/>
          <p:nvPr/>
        </p:nvSpPr>
        <p:spPr>
          <a:xfrm>
            <a:off x="5364088" y="1268760"/>
            <a:ext cx="2736304" cy="923330"/>
          </a:xfrm>
          <a:prstGeom prst="rect">
            <a:avLst/>
          </a:prstGeom>
          <a:noFill/>
        </p:spPr>
        <p:txBody>
          <a:bodyPr wrap="square" rtlCol="0">
            <a:spAutoFit/>
          </a:bodyPr>
          <a:lstStyle/>
          <a:p>
            <a:pPr algn="just"/>
            <a:r>
              <a:rPr lang="it-IT" dirty="0" smtClean="0"/>
              <a:t>Napoleone Bonaparte, padre dei 3 Leviatani del 900</a:t>
            </a:r>
            <a:endParaRPr lang="it-IT" dirty="0"/>
          </a:p>
        </p:txBody>
      </p:sp>
      <p:pic>
        <p:nvPicPr>
          <p:cNvPr id="9" name="Immagine 8" descr="OIP0V1SY5US.jpg"/>
          <p:cNvPicPr>
            <a:picLocks noChangeAspect="1"/>
          </p:cNvPicPr>
          <p:nvPr/>
        </p:nvPicPr>
        <p:blipFill>
          <a:blip r:embed="rId4" cstate="print"/>
          <a:stretch>
            <a:fillRect/>
          </a:stretch>
        </p:blipFill>
        <p:spPr>
          <a:xfrm>
            <a:off x="7020272" y="2276872"/>
            <a:ext cx="1552575" cy="1809750"/>
          </a:xfrm>
          <a:prstGeom prst="rect">
            <a:avLst/>
          </a:prstGeom>
        </p:spPr>
      </p:pic>
      <p:pic>
        <p:nvPicPr>
          <p:cNvPr id="10" name="Immagine 9" descr="OIPFNCMNP01.jpg"/>
          <p:cNvPicPr>
            <a:picLocks noChangeAspect="1"/>
          </p:cNvPicPr>
          <p:nvPr/>
        </p:nvPicPr>
        <p:blipFill>
          <a:blip r:embed="rId5" cstate="print"/>
          <a:stretch>
            <a:fillRect/>
          </a:stretch>
        </p:blipFill>
        <p:spPr>
          <a:xfrm>
            <a:off x="467544" y="3861048"/>
            <a:ext cx="1809750" cy="2857500"/>
          </a:xfrm>
          <a:prstGeom prst="rect">
            <a:avLst/>
          </a:prstGeom>
        </p:spPr>
      </p:pic>
      <p:pic>
        <p:nvPicPr>
          <p:cNvPr id="11" name="Immagine 10" descr="OIPV0BSQ60S.jpg"/>
          <p:cNvPicPr>
            <a:picLocks noChangeAspect="1"/>
          </p:cNvPicPr>
          <p:nvPr/>
        </p:nvPicPr>
        <p:blipFill>
          <a:blip r:embed="rId6" cstate="print"/>
          <a:stretch>
            <a:fillRect/>
          </a:stretch>
        </p:blipFill>
        <p:spPr>
          <a:xfrm>
            <a:off x="4283968" y="4725144"/>
            <a:ext cx="2847975" cy="1885950"/>
          </a:xfrm>
          <a:prstGeom prst="rect">
            <a:avLst/>
          </a:prstGeom>
        </p:spPr>
      </p:pic>
      <p:sp>
        <p:nvSpPr>
          <p:cNvPr id="12" name="CasellaDiTesto 11"/>
          <p:cNvSpPr txBox="1"/>
          <p:nvPr/>
        </p:nvSpPr>
        <p:spPr>
          <a:xfrm>
            <a:off x="7020272" y="4149080"/>
            <a:ext cx="1972976" cy="369332"/>
          </a:xfrm>
          <a:prstGeom prst="rect">
            <a:avLst/>
          </a:prstGeom>
          <a:noFill/>
        </p:spPr>
        <p:txBody>
          <a:bodyPr wrap="none" rtlCol="0">
            <a:spAutoFit/>
          </a:bodyPr>
          <a:lstStyle/>
          <a:p>
            <a:r>
              <a:rPr lang="it-IT" dirty="0" smtClean="0"/>
              <a:t>Leviatano sovietico</a:t>
            </a:r>
            <a:endParaRPr lang="it-IT" dirty="0"/>
          </a:p>
        </p:txBody>
      </p:sp>
      <p:sp>
        <p:nvSpPr>
          <p:cNvPr id="13" name="CasellaDiTesto 12"/>
          <p:cNvSpPr txBox="1"/>
          <p:nvPr/>
        </p:nvSpPr>
        <p:spPr>
          <a:xfrm>
            <a:off x="7092280" y="5229200"/>
            <a:ext cx="1878143" cy="369332"/>
          </a:xfrm>
          <a:prstGeom prst="rect">
            <a:avLst/>
          </a:prstGeom>
          <a:noFill/>
        </p:spPr>
        <p:txBody>
          <a:bodyPr wrap="none" rtlCol="0">
            <a:spAutoFit/>
          </a:bodyPr>
          <a:lstStyle/>
          <a:p>
            <a:r>
              <a:rPr lang="it-IT" dirty="0" smtClean="0"/>
              <a:t>Leviatano tedesco</a:t>
            </a:r>
            <a:endParaRPr lang="it-IT" dirty="0"/>
          </a:p>
        </p:txBody>
      </p:sp>
      <p:sp>
        <p:nvSpPr>
          <p:cNvPr id="14" name="CasellaDiTesto 13"/>
          <p:cNvSpPr txBox="1"/>
          <p:nvPr/>
        </p:nvSpPr>
        <p:spPr>
          <a:xfrm>
            <a:off x="2339752" y="5157192"/>
            <a:ext cx="1728192" cy="369332"/>
          </a:xfrm>
          <a:prstGeom prst="rect">
            <a:avLst/>
          </a:prstGeom>
          <a:noFill/>
        </p:spPr>
        <p:txBody>
          <a:bodyPr wrap="square" rtlCol="0">
            <a:spAutoFit/>
          </a:bodyPr>
          <a:lstStyle/>
          <a:p>
            <a:r>
              <a:rPr lang="it-IT" dirty="0" smtClean="0"/>
              <a:t>Leviatano italico</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Immagine 3" descr="maxresdefault.jpg"/>
          <p:cNvPicPr>
            <a:picLocks noChangeAspect="1"/>
          </p:cNvPicPr>
          <p:nvPr/>
        </p:nvPicPr>
        <p:blipFill>
          <a:blip r:embed="rId2" cstate="print"/>
          <a:stretch>
            <a:fillRect/>
          </a:stretch>
        </p:blipFill>
        <p:spPr>
          <a:xfrm>
            <a:off x="1187624" y="548680"/>
            <a:ext cx="5652120" cy="3179318"/>
          </a:xfrm>
          <a:prstGeom prst="rect">
            <a:avLst/>
          </a:prstGeom>
        </p:spPr>
      </p:pic>
      <p:pic>
        <p:nvPicPr>
          <p:cNvPr id="5" name="Immagine 4" descr="OIPJ0KUJVS5.jpg"/>
          <p:cNvPicPr>
            <a:picLocks noChangeAspect="1"/>
          </p:cNvPicPr>
          <p:nvPr/>
        </p:nvPicPr>
        <p:blipFill>
          <a:blip r:embed="rId3" cstate="print"/>
          <a:stretch>
            <a:fillRect/>
          </a:stretch>
        </p:blipFill>
        <p:spPr>
          <a:xfrm>
            <a:off x="1259632" y="4221088"/>
            <a:ext cx="3272029" cy="2376264"/>
          </a:xfrm>
          <a:prstGeom prst="rect">
            <a:avLst/>
          </a:prstGeom>
        </p:spPr>
      </p:pic>
      <p:sp>
        <p:nvSpPr>
          <p:cNvPr id="6" name="CasellaDiTesto 5"/>
          <p:cNvSpPr txBox="1"/>
          <p:nvPr/>
        </p:nvSpPr>
        <p:spPr>
          <a:xfrm>
            <a:off x="1907704" y="188640"/>
            <a:ext cx="4392488" cy="369332"/>
          </a:xfrm>
          <a:prstGeom prst="rect">
            <a:avLst/>
          </a:prstGeom>
          <a:noFill/>
        </p:spPr>
        <p:txBody>
          <a:bodyPr wrap="square" rtlCol="0">
            <a:spAutoFit/>
          </a:bodyPr>
          <a:lstStyle/>
          <a:p>
            <a:pPr algn="just"/>
            <a:r>
              <a:rPr lang="it-IT" dirty="0" smtClean="0"/>
              <a:t>BELLUM OMNIUM CONTRA OMNES</a:t>
            </a:r>
            <a:endParaRPr lang="it-IT" dirty="0"/>
          </a:p>
        </p:txBody>
      </p:sp>
      <p:sp>
        <p:nvSpPr>
          <p:cNvPr id="7" name="CasellaDiTesto 6"/>
          <p:cNvSpPr txBox="1"/>
          <p:nvPr/>
        </p:nvSpPr>
        <p:spPr>
          <a:xfrm>
            <a:off x="4644008" y="4725144"/>
            <a:ext cx="2306914" cy="369332"/>
          </a:xfrm>
          <a:prstGeom prst="rect">
            <a:avLst/>
          </a:prstGeom>
          <a:noFill/>
        </p:spPr>
        <p:txBody>
          <a:bodyPr wrap="none" rtlCol="0">
            <a:spAutoFit/>
          </a:bodyPr>
          <a:lstStyle/>
          <a:p>
            <a:r>
              <a:rPr lang="it-IT" dirty="0" smtClean="0"/>
              <a:t>HOMO HOMINI LUPUS</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251520" y="476672"/>
            <a:ext cx="8388424" cy="6186309"/>
          </a:xfrm>
          <a:prstGeom prst="rect">
            <a:avLst/>
          </a:prstGeom>
          <a:noFill/>
        </p:spPr>
        <p:txBody>
          <a:bodyPr wrap="square" rtlCol="0">
            <a:spAutoFit/>
          </a:bodyPr>
          <a:lstStyle/>
          <a:p>
            <a:pPr algn="just"/>
            <a:r>
              <a:rPr lang="it-IT" dirty="0" smtClean="0"/>
              <a:t>Dopo la guerra dei 7 anni che vede protagonisti Gran Bretagna, Francia, Austria, Prussia e Russia, la Gran Bretagna per ripagare i costi della guerra impone dei tributi solo alle 13 colonie Americane: sugar act (1764) e la stamp act (1765).  Inizia così la rivoluzione americana.</a:t>
            </a:r>
          </a:p>
          <a:p>
            <a:pPr algn="just"/>
            <a:endParaRPr lang="it-IT" b="1" dirty="0" smtClean="0"/>
          </a:p>
          <a:p>
            <a:pPr algn="just"/>
            <a:r>
              <a:rPr lang="it-IT" b="1" dirty="0" smtClean="0"/>
              <a:t>RIVOLUZIONE AMERICANA</a:t>
            </a:r>
          </a:p>
          <a:p>
            <a:pPr algn="just"/>
            <a:r>
              <a:rPr lang="it-IT" dirty="0"/>
              <a:t>G</a:t>
            </a:r>
            <a:r>
              <a:rPr lang="it-IT" dirty="0" smtClean="0"/>
              <a:t>li americani pagano le loro tasse fino a quando vengono a sapere che gli inglesi non pagavano nulla. I coloni iniziano ad usare la melassa (dolcificante) al posto dello zucchero, così gli inglesi impongono un’altra tassa, quella sulla carta: ogni foglio in America doveva avere un bollo. Comincia la protesta. “NO TAXETION WITHOUT RAPPRESENTATION</a:t>
            </a:r>
            <a:r>
              <a:rPr lang="it-IT" dirty="0" smtClean="0"/>
              <a:t>” </a:t>
            </a:r>
            <a:r>
              <a:rPr lang="it-IT" dirty="0" smtClean="0"/>
              <a:t>(NO TASSE SENZA RAPPRESENTAZIONE).  L’</a:t>
            </a:r>
            <a:r>
              <a:rPr lang="it-IT" dirty="0"/>
              <a:t>I</a:t>
            </a:r>
            <a:r>
              <a:rPr lang="it-IT" dirty="0" smtClean="0"/>
              <a:t>nghilterra manda il suo </a:t>
            </a:r>
            <a:r>
              <a:rPr lang="it-IT" dirty="0" smtClean="0"/>
              <a:t>esercito </a:t>
            </a:r>
            <a:r>
              <a:rPr lang="it-IT" dirty="0" smtClean="0"/>
              <a:t>con il compito di controllare i pagamenti delle tasse. Nel 1770 avviene il massacro di Boston: 5 americani vengono uccisi dalle truppe inglesi. Nel 1774 abbiamo il Boston Tea </a:t>
            </a:r>
            <a:r>
              <a:rPr lang="it-IT" dirty="0" smtClean="0"/>
              <a:t>Party: </a:t>
            </a:r>
            <a:r>
              <a:rPr lang="it-IT" dirty="0" smtClean="0"/>
              <a:t>una nave inglese viene boicottata e tutto il thè che trasportava venne buttato a mare. Gli inglesi rispondono alla non violenza con la violenza. </a:t>
            </a:r>
          </a:p>
          <a:p>
            <a:pPr algn="just"/>
            <a:r>
              <a:rPr lang="it-IT" dirty="0" smtClean="0"/>
              <a:t>Nel 1776 i rappresentanti delle 13 colonie si riunirono e stilarono un mandato dove dichiaravano l’indipendenza.  Scoppia la guerra tra </a:t>
            </a:r>
            <a:r>
              <a:rPr lang="it-IT" dirty="0" smtClean="0"/>
              <a:t>la Gran </a:t>
            </a:r>
            <a:r>
              <a:rPr lang="it-IT" dirty="0" smtClean="0"/>
              <a:t>Bretagna e le colonie. La guerra procede a favore degli </a:t>
            </a:r>
            <a:r>
              <a:rPr lang="it-IT" dirty="0" smtClean="0"/>
              <a:t>inglesi </a:t>
            </a:r>
            <a:r>
              <a:rPr lang="it-IT" dirty="0" smtClean="0"/>
              <a:t>fin quando non intervenne la </a:t>
            </a:r>
            <a:r>
              <a:rPr lang="it-IT" dirty="0" smtClean="0"/>
              <a:t>Francia, sia economicamente sia militarmente, </a:t>
            </a:r>
            <a:r>
              <a:rPr lang="it-IT" dirty="0" smtClean="0"/>
              <a:t>a sostegno delle </a:t>
            </a:r>
            <a:r>
              <a:rPr lang="it-IT" dirty="0" smtClean="0"/>
              <a:t>colonie. </a:t>
            </a:r>
            <a:r>
              <a:rPr lang="it-IT" dirty="0" smtClean="0"/>
              <a:t>Grazie a George Washington, generale militare, le colonie riescono a vincere la guerra e nel 1783 nascono gli Stati Uniti d’America. Il Paese e i suoi abitanti erano finalmente </a:t>
            </a:r>
            <a:r>
              <a:rPr lang="it-IT" u="sng" dirty="0" smtClean="0"/>
              <a:t>liberi</a:t>
            </a:r>
            <a:r>
              <a:rPr lang="it-IT" dirty="0" smtClean="0"/>
              <a:t>. </a:t>
            </a:r>
          </a:p>
          <a:p>
            <a:pPr algn="just"/>
            <a:endParaRPr lang="it-IT"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Immagine 4" descr="hqdefault.jpg"/>
          <p:cNvPicPr>
            <a:picLocks noChangeAspect="1"/>
          </p:cNvPicPr>
          <p:nvPr/>
        </p:nvPicPr>
        <p:blipFill>
          <a:blip r:embed="rId2" cstate="print"/>
          <a:stretch>
            <a:fillRect/>
          </a:stretch>
        </p:blipFill>
        <p:spPr>
          <a:xfrm>
            <a:off x="395536" y="188640"/>
            <a:ext cx="4320480" cy="3240360"/>
          </a:xfrm>
          <a:prstGeom prst="rect">
            <a:avLst/>
          </a:prstGeom>
        </p:spPr>
      </p:pic>
      <p:sp>
        <p:nvSpPr>
          <p:cNvPr id="6" name="CasellaDiTesto 5"/>
          <p:cNvSpPr txBox="1"/>
          <p:nvPr/>
        </p:nvSpPr>
        <p:spPr>
          <a:xfrm>
            <a:off x="5004048" y="1412776"/>
            <a:ext cx="2304256" cy="369332"/>
          </a:xfrm>
          <a:prstGeom prst="rect">
            <a:avLst/>
          </a:prstGeom>
          <a:noFill/>
        </p:spPr>
        <p:txBody>
          <a:bodyPr wrap="square" rtlCol="0">
            <a:spAutoFit/>
          </a:bodyPr>
          <a:lstStyle/>
          <a:p>
            <a:r>
              <a:rPr lang="it-IT" dirty="0" smtClean="0"/>
              <a:t>BOSTON TEA PARTY</a:t>
            </a:r>
            <a:endParaRPr lang="it-IT" dirty="0"/>
          </a:p>
        </p:txBody>
      </p:sp>
      <p:pic>
        <p:nvPicPr>
          <p:cNvPr id="7" name="Immagine 6" descr="guerra-di-indipendenza-americana.jpg"/>
          <p:cNvPicPr>
            <a:picLocks noChangeAspect="1"/>
          </p:cNvPicPr>
          <p:nvPr/>
        </p:nvPicPr>
        <p:blipFill>
          <a:blip r:embed="rId3" cstate="print"/>
          <a:stretch>
            <a:fillRect/>
          </a:stretch>
        </p:blipFill>
        <p:spPr>
          <a:xfrm>
            <a:off x="3491880" y="3861048"/>
            <a:ext cx="4352032" cy="2652020"/>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1363</Words>
  <Application>Microsoft Office PowerPoint</Application>
  <PresentationFormat>Presentazione su schermo (4:3)</PresentationFormat>
  <Paragraphs>52</Paragraphs>
  <Slides>15</Slides>
  <Notes>0</Notes>
  <HiddenSlides>0</HiddenSlides>
  <MMClips>1</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LA LIBERTA’</vt:lpstr>
      <vt:lpstr>L’eredita più grande lasciataci dalla nostra tradizione storica culturale e soprattutto dalle nostre radici caratterizzate dalla presenza della religione cristiana, è sicuramente la possibilità di agire liberamente in qualsiasi campo.   Durante l’anno scolastico abbiamo avuto la possibilità di studiare ed apprendere come chi prima di noi si è battuto per la propria libertà ed a causa della situazione che ci troviamo ad affrontare oggi abbiamo consolidato l’idea di LIBERTA’ e QUOTIDIANEITA’.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LIBERTA’</dc:title>
  <dc:creator>SAM</dc:creator>
  <cp:lastModifiedBy>SAM</cp:lastModifiedBy>
  <cp:revision>38</cp:revision>
  <dcterms:created xsi:type="dcterms:W3CDTF">2020-04-15T11:01:11Z</dcterms:created>
  <dcterms:modified xsi:type="dcterms:W3CDTF">2020-04-15T18:25:09Z</dcterms:modified>
</cp:coreProperties>
</file>