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344" r:id="rId3"/>
    <p:sldId id="257" r:id="rId4"/>
    <p:sldId id="327" r:id="rId5"/>
    <p:sldId id="328" r:id="rId6"/>
    <p:sldId id="258" r:id="rId7"/>
    <p:sldId id="338" r:id="rId8"/>
    <p:sldId id="339" r:id="rId9"/>
    <p:sldId id="342" r:id="rId10"/>
    <p:sldId id="34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168D76EC-2ABC-4E24-A2A8-4F44F2BDCC45}">
          <p14:sldIdLst>
            <p14:sldId id="256"/>
            <p14:sldId id="344"/>
            <p14:sldId id="257"/>
            <p14:sldId id="327"/>
            <p14:sldId id="328"/>
            <p14:sldId id="258"/>
            <p14:sldId id="338"/>
            <p14:sldId id="339"/>
            <p14:sldId id="342"/>
            <p14:sldId id="34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a" initials="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2241357091"/>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2208438098"/>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2114629085"/>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E8058B4-2C48-4C00-B74C-460D4E1B08B3}" type="slidenum">
              <a:rPr lang="it-IT" smtClean="0"/>
              <a:pPr/>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720929594"/>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2537106580"/>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3683963024"/>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3113147495"/>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1860473414"/>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3224600247"/>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1870092212"/>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1980400337"/>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2569939588"/>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3598921033"/>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730776572"/>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1352262893"/>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1952502814"/>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963517E-ED93-4941-BC4C-3AE7A0400E31}" type="datetimeFigureOut">
              <a:rPr lang="it-IT" smtClean="0"/>
              <a:pPr/>
              <a:t>26/03/2020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E8058B4-2C48-4C00-B74C-460D4E1B08B3}" type="slidenum">
              <a:rPr lang="it-IT" smtClean="0"/>
              <a:pPr/>
              <a:t>‹N›</a:t>
            </a:fld>
            <a:endParaRPr lang="it-IT"/>
          </a:p>
        </p:txBody>
      </p:sp>
    </p:spTree>
    <p:extLst>
      <p:ext uri="{BB962C8B-B14F-4D97-AF65-F5344CB8AC3E}">
        <p14:creationId xmlns:p14="http://schemas.microsoft.com/office/powerpoint/2010/main" val="2357855944"/>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963517E-ED93-4941-BC4C-3AE7A0400E31}" type="datetimeFigureOut">
              <a:rPr lang="it-IT" smtClean="0"/>
              <a:pPr/>
              <a:t>26/03/2020</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E8058B4-2C48-4C00-B74C-460D4E1B08B3}" type="slidenum">
              <a:rPr lang="it-IT" smtClean="0"/>
              <a:pPr/>
              <a:t>‹N›</a:t>
            </a:fld>
            <a:endParaRPr lang="it-IT"/>
          </a:p>
        </p:txBody>
      </p:sp>
    </p:spTree>
    <p:extLst>
      <p:ext uri="{BB962C8B-B14F-4D97-AF65-F5344CB8AC3E}">
        <p14:creationId xmlns:p14="http://schemas.microsoft.com/office/powerpoint/2010/main" val="28759115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alice-collaboration.web.cern.ch/" TargetMode="External"/><Relationship Id="rId3" Type="http://schemas.openxmlformats.org/officeDocument/2006/relationships/image" Target="../media/image17.png"/><Relationship Id="rId7" Type="http://schemas.openxmlformats.org/officeDocument/2006/relationships/hyperlink" Target="https://home.cern/science/experiments/alice" TargetMode="External"/><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hyperlink" Target="http://w3.lnf.infn.it/ricerca/fisica-nucleare/alice/" TargetMode="External"/><Relationship Id="rId5" Type="http://schemas.openxmlformats.org/officeDocument/2006/relationships/hyperlink" Target="https://www.media.inaf.it/2019/07/18/flusso-ellittico-alice/" TargetMode="External"/><Relationship Id="rId10" Type="http://schemas.openxmlformats.org/officeDocument/2006/relationships/hyperlink" Target="http://www.bo.infn.it/alice-italia/Alice/alice_italia_pub.html" TargetMode="External"/><Relationship Id="rId4" Type="http://schemas.openxmlformats.org/officeDocument/2006/relationships/hyperlink" Target="https://home.cern/science/accelerators/large-hadron-collider" TargetMode="External"/><Relationship Id="rId9" Type="http://schemas.openxmlformats.org/officeDocument/2006/relationships/hyperlink" Target="https://www.focus.it/scienza/scienze/lhc-dentro-al-cern-con-un-dron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0820B3-48E0-4342-A6A7-CC150DBC98EF}"/>
              </a:ext>
            </a:extLst>
          </p:cNvPr>
          <p:cNvSpPr>
            <a:spLocks noGrp="1"/>
          </p:cNvSpPr>
          <p:nvPr>
            <p:ph type="ctrTitle"/>
          </p:nvPr>
        </p:nvSpPr>
        <p:spPr>
          <a:xfrm>
            <a:off x="1914914" y="1445999"/>
            <a:ext cx="8689976" cy="2509213"/>
          </a:xfrm>
        </p:spPr>
        <p:txBody>
          <a:bodyPr>
            <a:prstTxWarp prst="textStop">
              <a:avLst/>
            </a:prstTxWarp>
            <a:normAutofit/>
            <a:scene3d>
              <a:camera prst="perspectiveContrastingRightFacing"/>
              <a:lightRig rig="threePt" dir="t"/>
            </a:scene3d>
          </a:bodyPr>
          <a:lstStyle/>
          <a:p>
            <a:r>
              <a:rPr lang="it-IT" sz="13800">
                <a:effectLst>
                  <a:reflection blurRad="6350" stA="50000" endA="300" endPos="50000" dist="29997" dir="5400000" sy="-100000" algn="bl" rotWithShape="0"/>
                </a:effectLst>
              </a:rPr>
              <a:t>ALICE</a:t>
            </a:r>
          </a:p>
        </p:txBody>
      </p:sp>
      <p:sp>
        <p:nvSpPr>
          <p:cNvPr id="4" name="Rettangolo 3">
            <a:extLst>
              <a:ext uri="{FF2B5EF4-FFF2-40B4-BE49-F238E27FC236}">
                <a16:creationId xmlns:a16="http://schemas.microsoft.com/office/drawing/2014/main" id="{654E0F92-76C5-47AD-8439-8E23BD8C7878}"/>
              </a:ext>
            </a:extLst>
          </p:cNvPr>
          <p:cNvSpPr/>
          <p:nvPr/>
        </p:nvSpPr>
        <p:spPr>
          <a:xfrm>
            <a:off x="3991806" y="5412001"/>
            <a:ext cx="6714659" cy="707886"/>
          </a:xfrm>
          <a:prstGeom prst="rect">
            <a:avLst/>
          </a:prstGeom>
        </p:spPr>
        <p:txBody>
          <a:bodyPr wrap="none">
            <a:spAutoFit/>
            <a:scene3d>
              <a:camera prst="isometricOffAxis1Right"/>
              <a:lightRig rig="threePt" dir="t"/>
            </a:scene3d>
            <a:sp3d extrusionH="57150">
              <a:bevelT w="69850" h="69850" prst="divot"/>
            </a:sp3d>
          </a:bodyPr>
          <a:lstStyle/>
          <a:p>
            <a:r>
              <a:rPr lang="it-IT" sz="4000">
                <a:solidFill>
                  <a:srgbClr val="C00000"/>
                </a:solidFill>
              </a:rPr>
              <a:t>A Large Ion Collider Experiment</a:t>
            </a:r>
          </a:p>
        </p:txBody>
      </p:sp>
      <p:pic>
        <p:nvPicPr>
          <p:cNvPr id="5" name="Immagine 4">
            <a:extLst>
              <a:ext uri="{FF2B5EF4-FFF2-40B4-BE49-F238E27FC236}">
                <a16:creationId xmlns:a16="http://schemas.microsoft.com/office/drawing/2014/main" id="{D81C5D73-E5E4-433D-98C1-21345ED76F4B}"/>
              </a:ext>
            </a:extLst>
          </p:cNvPr>
          <p:cNvPicPr>
            <a:picLocks noChangeAspect="1"/>
          </p:cNvPicPr>
          <p:nvPr/>
        </p:nvPicPr>
        <p:blipFill>
          <a:blip r:embed="rId2" cstate="print"/>
          <a:stretch>
            <a:fillRect/>
          </a:stretch>
        </p:blipFill>
        <p:spPr>
          <a:xfrm>
            <a:off x="8659150" y="29821"/>
            <a:ext cx="3467100" cy="1314450"/>
          </a:xfrm>
          <a:prstGeom prst="rect">
            <a:avLst/>
          </a:prstGeom>
        </p:spPr>
      </p:pic>
      <p:sp>
        <p:nvSpPr>
          <p:cNvPr id="6" name="CasellaDiTesto 5">
            <a:extLst>
              <a:ext uri="{FF2B5EF4-FFF2-40B4-BE49-F238E27FC236}">
                <a16:creationId xmlns:a16="http://schemas.microsoft.com/office/drawing/2014/main" id="{3EC08462-ACD9-4457-B351-7262B7276FFA}"/>
              </a:ext>
            </a:extLst>
          </p:cNvPr>
          <p:cNvSpPr txBox="1"/>
          <p:nvPr/>
        </p:nvSpPr>
        <p:spPr>
          <a:xfrm>
            <a:off x="9338797" y="1349233"/>
            <a:ext cx="2532186" cy="646331"/>
          </a:xfrm>
          <a:prstGeom prst="rect">
            <a:avLst/>
          </a:prstGeom>
          <a:noFill/>
        </p:spPr>
        <p:txBody>
          <a:bodyPr wrap="square" rtlCol="0">
            <a:spAutoFit/>
          </a:bodyPr>
          <a:lstStyle/>
          <a:p>
            <a:r>
              <a:rPr lang="it-IT"/>
              <a:t>Concetto marchesi</a:t>
            </a:r>
          </a:p>
          <a:p>
            <a:r>
              <a:rPr lang="it-IT"/>
              <a:t>Mascalucia</a:t>
            </a:r>
          </a:p>
        </p:txBody>
      </p:sp>
      <p:sp>
        <p:nvSpPr>
          <p:cNvPr id="7" name="Sottotitolo 2">
            <a:extLst>
              <a:ext uri="{FF2B5EF4-FFF2-40B4-BE49-F238E27FC236}">
                <a16:creationId xmlns:a16="http://schemas.microsoft.com/office/drawing/2014/main" id="{73AEA3D9-70EB-4808-97D2-65DB889F5B71}"/>
              </a:ext>
            </a:extLst>
          </p:cNvPr>
          <p:cNvSpPr txBox="1">
            <a:spLocks/>
          </p:cNvSpPr>
          <p:nvPr/>
        </p:nvSpPr>
        <p:spPr>
          <a:xfrm>
            <a:off x="95791" y="4635648"/>
            <a:ext cx="8689976" cy="13715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defTabSz="457200">
              <a:buNone/>
            </a:pPr>
            <a:r>
              <a:rPr lang="it-IT" i="1" dirty="0">
                <a:effectLst>
                  <a:outerShdw blurRad="38100" dist="38100" dir="2700000" algn="tl">
                    <a:srgbClr val="000000">
                      <a:alpha val="43137"/>
                    </a:srgbClr>
                  </a:outerShdw>
                </a:effectLst>
              </a:rPr>
              <a:t>Longo Maria pia</a:t>
            </a:r>
          </a:p>
          <a:p>
            <a:pPr marL="0" indent="0" defTabSz="457200">
              <a:buNone/>
            </a:pPr>
            <a:r>
              <a:rPr lang="it-IT" i="1" dirty="0">
                <a:effectLst>
                  <a:outerShdw blurRad="38100" dist="38100" dir="2700000" algn="tl">
                    <a:srgbClr val="000000">
                      <a:alpha val="43137"/>
                    </a:srgbClr>
                  </a:outerShdw>
                </a:effectLst>
              </a:rPr>
              <a:t>Schillaci </a:t>
            </a:r>
            <a:r>
              <a:rPr lang="it-IT" i="1" dirty="0" err="1">
                <a:effectLst>
                  <a:outerShdw blurRad="38100" dist="38100" dir="2700000" algn="tl">
                    <a:srgbClr val="000000">
                      <a:alpha val="43137"/>
                    </a:srgbClr>
                  </a:outerShdw>
                </a:effectLst>
              </a:rPr>
              <a:t>ludovica</a:t>
            </a:r>
            <a:endParaRPr lang="it-IT" i="1" dirty="0">
              <a:effectLst>
                <a:outerShdw blurRad="38100" dist="38100" dir="2700000" algn="tl">
                  <a:srgbClr val="000000">
                    <a:alpha val="43137"/>
                  </a:srgbClr>
                </a:outerShdw>
              </a:effectLst>
            </a:endParaRPr>
          </a:p>
          <a:p>
            <a:pPr marL="0" indent="0" defTabSz="457200">
              <a:buNone/>
            </a:pPr>
            <a:r>
              <a:rPr lang="it-IT" i="1" dirty="0" err="1">
                <a:effectLst>
                  <a:outerShdw blurRad="38100" dist="38100" dir="2700000" algn="tl">
                    <a:srgbClr val="000000">
                      <a:alpha val="43137"/>
                    </a:srgbClr>
                  </a:outerShdw>
                </a:effectLst>
              </a:rPr>
              <a:t>Terrana</a:t>
            </a:r>
            <a:r>
              <a:rPr lang="it-IT" i="1" dirty="0">
                <a:effectLst>
                  <a:outerShdw blurRad="38100" dist="38100" dir="2700000" algn="tl">
                    <a:srgbClr val="000000">
                      <a:alpha val="43137"/>
                    </a:srgbClr>
                  </a:outerShdw>
                </a:effectLst>
              </a:rPr>
              <a:t> </a:t>
            </a:r>
            <a:r>
              <a:rPr lang="it-IT" i="1" dirty="0" err="1">
                <a:effectLst>
                  <a:outerShdw blurRad="38100" dist="38100" dir="2700000" algn="tl">
                    <a:srgbClr val="000000">
                      <a:alpha val="43137"/>
                    </a:srgbClr>
                  </a:outerShdw>
                </a:effectLst>
              </a:rPr>
              <a:t>roberta</a:t>
            </a:r>
            <a:endParaRPr lang="it-IT" i="1" dirty="0">
              <a:effectLst>
                <a:outerShdw blurRad="38100" dist="38100" dir="2700000" algn="tl">
                  <a:srgbClr val="000000">
                    <a:alpha val="43137"/>
                  </a:srgbClr>
                </a:outerShdw>
              </a:effectLst>
            </a:endParaRPr>
          </a:p>
        </p:txBody>
      </p:sp>
      <p:sp>
        <p:nvSpPr>
          <p:cNvPr id="3" name="CasellaDiTesto 2">
            <a:extLst>
              <a:ext uri="{FF2B5EF4-FFF2-40B4-BE49-F238E27FC236}">
                <a16:creationId xmlns:a16="http://schemas.microsoft.com/office/drawing/2014/main" id="{86E954DE-6BC3-4679-9C9D-86C857CCEC45}"/>
              </a:ext>
            </a:extLst>
          </p:cNvPr>
          <p:cNvSpPr txBox="1"/>
          <p:nvPr/>
        </p:nvSpPr>
        <p:spPr>
          <a:xfrm>
            <a:off x="94891" y="601836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i="1" cap="all" dirty="0">
                <a:effectLst>
                  <a:outerShdw blurRad="38100" dist="38100" dir="2700000" algn="tl">
                    <a:srgbClr val="000000">
                      <a:alpha val="43137"/>
                    </a:srgbClr>
                  </a:outerShdw>
                </a:effectLst>
              </a:rPr>
              <a:t>Classe: 4Bs</a:t>
            </a:r>
          </a:p>
        </p:txBody>
      </p:sp>
    </p:spTree>
    <p:extLst>
      <p:ext uri="{BB962C8B-B14F-4D97-AF65-F5344CB8AC3E}">
        <p14:creationId xmlns:p14="http://schemas.microsoft.com/office/powerpoint/2010/main" val="3268015743"/>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D1AEE08-AFA4-43E9-9F51-E82B0AEDC6C0}"/>
              </a:ext>
            </a:extLst>
          </p:cNvPr>
          <p:cNvPicPr>
            <a:picLocks noChangeAspect="1"/>
          </p:cNvPicPr>
          <p:nvPr/>
        </p:nvPicPr>
        <p:blipFill>
          <a:blip r:embed="rId2" cstate="print"/>
          <a:stretch>
            <a:fillRect/>
          </a:stretch>
        </p:blipFill>
        <p:spPr>
          <a:xfrm>
            <a:off x="780460" y="2131939"/>
            <a:ext cx="4056716" cy="3080953"/>
          </a:xfrm>
          <a:prstGeom prst="rect">
            <a:avLst/>
          </a:prstGeom>
        </p:spPr>
      </p:pic>
      <p:sp>
        <p:nvSpPr>
          <p:cNvPr id="3" name="CasellaDiTesto 2">
            <a:extLst>
              <a:ext uri="{FF2B5EF4-FFF2-40B4-BE49-F238E27FC236}">
                <a16:creationId xmlns:a16="http://schemas.microsoft.com/office/drawing/2014/main" id="{3F4EE7FA-84BF-458C-83C6-6A9C30FB3BBA}"/>
              </a:ext>
            </a:extLst>
          </p:cNvPr>
          <p:cNvSpPr txBox="1"/>
          <p:nvPr/>
        </p:nvSpPr>
        <p:spPr>
          <a:xfrm>
            <a:off x="2562046" y="109268"/>
            <a:ext cx="9940506" cy="769441"/>
          </a:xfrm>
          <a:prstGeom prst="rect">
            <a:avLst/>
          </a:prstGeom>
          <a:noFill/>
        </p:spPr>
        <p:txBody>
          <a:bodyPr wrap="square" rtlCol="0">
            <a:spAutoFit/>
          </a:bodyPr>
          <a:lstStyle/>
          <a:p>
            <a:r>
              <a:rPr lang="it-IT" sz="4400">
                <a:solidFill>
                  <a:srgbClr val="C00000"/>
                </a:solidFill>
              </a:rPr>
              <a:t>IL CALORIMETRO ELETTROMAGNETICO</a:t>
            </a:r>
          </a:p>
        </p:txBody>
      </p:sp>
      <p:sp>
        <p:nvSpPr>
          <p:cNvPr id="4" name="Rettangolo 3">
            <a:extLst>
              <a:ext uri="{FF2B5EF4-FFF2-40B4-BE49-F238E27FC236}">
                <a16:creationId xmlns:a16="http://schemas.microsoft.com/office/drawing/2014/main" id="{89E24FFD-DFD3-4A6B-8806-FA82879A80F5}"/>
              </a:ext>
            </a:extLst>
          </p:cNvPr>
          <p:cNvSpPr/>
          <p:nvPr/>
        </p:nvSpPr>
        <p:spPr>
          <a:xfrm>
            <a:off x="1426234" y="958952"/>
            <a:ext cx="3597213" cy="923330"/>
          </a:xfrm>
          <a:prstGeom prst="rect">
            <a:avLst/>
          </a:prstGeom>
        </p:spPr>
        <p:txBody>
          <a:bodyPr wrap="square" anchor="t">
            <a:spAutoFit/>
          </a:bodyPr>
          <a:lstStyle/>
          <a:p>
            <a:pPr algn="just"/>
            <a:r>
              <a:rPr lang="it-IT" dirty="0"/>
              <a:t>è progettato per misurare l'energia delle particelle che interagisco per via elettromagnetica</a:t>
            </a:r>
          </a:p>
        </p:txBody>
      </p:sp>
      <p:pic>
        <p:nvPicPr>
          <p:cNvPr id="6" name="Immagine 5">
            <a:extLst>
              <a:ext uri="{FF2B5EF4-FFF2-40B4-BE49-F238E27FC236}">
                <a16:creationId xmlns:a16="http://schemas.microsoft.com/office/drawing/2014/main" id="{A519C975-755D-4572-842B-8900C4BBC2FB}"/>
              </a:ext>
            </a:extLst>
          </p:cNvPr>
          <p:cNvPicPr>
            <a:picLocks noChangeAspect="1"/>
          </p:cNvPicPr>
          <p:nvPr/>
        </p:nvPicPr>
        <p:blipFill>
          <a:blip r:embed="rId3" cstate="print"/>
          <a:stretch>
            <a:fillRect/>
          </a:stretch>
        </p:blipFill>
        <p:spPr>
          <a:xfrm>
            <a:off x="6219918" y="1630571"/>
            <a:ext cx="5360548" cy="3588589"/>
          </a:xfrm>
          <a:prstGeom prst="rect">
            <a:avLst/>
          </a:prstGeom>
        </p:spPr>
      </p:pic>
      <p:sp>
        <p:nvSpPr>
          <p:cNvPr id="5" name="CasellaDiTesto 4">
            <a:extLst>
              <a:ext uri="{FF2B5EF4-FFF2-40B4-BE49-F238E27FC236}">
                <a16:creationId xmlns:a16="http://schemas.microsoft.com/office/drawing/2014/main" id="{F88DAAEF-16E2-44B8-8173-6927E97275F8}"/>
              </a:ext>
            </a:extLst>
          </p:cNvPr>
          <p:cNvSpPr txBox="1"/>
          <p:nvPr/>
        </p:nvSpPr>
        <p:spPr>
          <a:xfrm>
            <a:off x="0" y="5468817"/>
            <a:ext cx="12060936"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2000" dirty="0" err="1"/>
              <a:t>Fonti:</a:t>
            </a:r>
            <a:r>
              <a:rPr lang="it-IT" dirty="0" err="1">
                <a:solidFill>
                  <a:srgbClr val="00B0F0"/>
                </a:solidFill>
                <a:ea typeface="+mn-lt"/>
                <a:cs typeface="+mn-lt"/>
                <a:hlinkClick r:id="rId4"/>
              </a:rPr>
              <a:t>https</a:t>
            </a:r>
            <a:r>
              <a:rPr lang="it-IT" dirty="0">
                <a:solidFill>
                  <a:srgbClr val="00B0F0"/>
                </a:solidFill>
                <a:ea typeface="+mn-lt"/>
                <a:cs typeface="+mn-lt"/>
                <a:hlinkClick r:id="rId4"/>
              </a:rPr>
              <a:t>://home.cern/science/accelerators/large-hadron-collide</a:t>
            </a:r>
            <a:r>
              <a:rPr lang="it-IT" dirty="0">
                <a:ea typeface="+mn-lt"/>
                <a:cs typeface="+mn-lt"/>
                <a:hlinkClick r:id="rId4"/>
              </a:rPr>
              <a:t>r</a:t>
            </a:r>
            <a:r>
              <a:rPr lang="it-IT" dirty="0">
                <a:ea typeface="+mn-lt"/>
                <a:cs typeface="+mn-lt"/>
              </a:rPr>
              <a:t>;</a:t>
            </a:r>
            <a:r>
              <a:rPr lang="it-IT" dirty="0">
                <a:ea typeface="+mn-lt"/>
                <a:cs typeface="+mn-lt"/>
                <a:hlinkClick r:id="rId5"/>
              </a:rPr>
              <a:t>https://www.media.inaf.it/2019/07/18/flusso-ellittico-alice/</a:t>
            </a:r>
            <a:r>
              <a:rPr lang="it-IT" dirty="0">
                <a:ea typeface="+mn-lt"/>
                <a:cs typeface="+mn-lt"/>
              </a:rPr>
              <a:t>;</a:t>
            </a:r>
            <a:r>
              <a:rPr lang="it-IT" dirty="0">
                <a:ea typeface="+mn-lt"/>
                <a:cs typeface="+mn-lt"/>
                <a:hlinkClick r:id="rId6"/>
              </a:rPr>
              <a:t>http://w3.lnf.infn.it/ricerca/fisica-nucleare/alice/</a:t>
            </a:r>
            <a:r>
              <a:rPr lang="it-IT" dirty="0">
                <a:ea typeface="+mn-lt"/>
                <a:cs typeface="+mn-lt"/>
              </a:rPr>
              <a:t>;</a:t>
            </a:r>
            <a:r>
              <a:rPr lang="it-IT" dirty="0">
                <a:ea typeface="+mn-lt"/>
                <a:cs typeface="+mn-lt"/>
                <a:hlinkClick r:id="rId7"/>
              </a:rPr>
              <a:t>https://home.cern/science/experiments/alice</a:t>
            </a:r>
            <a:r>
              <a:rPr lang="it-IT" dirty="0">
                <a:ea typeface="+mn-lt"/>
                <a:cs typeface="+mn-lt"/>
              </a:rPr>
              <a:t>;</a:t>
            </a:r>
            <a:r>
              <a:rPr lang="it-IT" dirty="0">
                <a:ea typeface="+mn-lt"/>
                <a:cs typeface="+mn-lt"/>
                <a:hlinkClick r:id="rId8"/>
              </a:rPr>
              <a:t>http://alice-collaboration.web.cern.ch/</a:t>
            </a:r>
            <a:r>
              <a:rPr lang="it-IT" dirty="0">
                <a:ea typeface="+mn-lt"/>
                <a:cs typeface="+mn-lt"/>
              </a:rPr>
              <a:t>;</a:t>
            </a:r>
            <a:r>
              <a:rPr lang="it-IT" dirty="0">
                <a:ea typeface="+mn-lt"/>
                <a:cs typeface="+mn-lt"/>
                <a:hlinkClick r:id="rId9"/>
              </a:rPr>
              <a:t>https://www.focus.it/scienza/scienze/lhc-dentro-al-cern-con-un-drone</a:t>
            </a:r>
            <a:r>
              <a:rPr lang="it-IT" dirty="0">
                <a:ea typeface="+mn-lt"/>
                <a:cs typeface="+mn-lt"/>
              </a:rPr>
              <a:t>;</a:t>
            </a:r>
            <a:r>
              <a:rPr lang="it-IT" dirty="0">
                <a:ea typeface="+mn-lt"/>
                <a:cs typeface="+mn-lt"/>
                <a:hlinkClick r:id="rId10"/>
              </a:rPr>
              <a:t>http://www.bo.infn.it/alice-italia/Alice/alice_italia_pub.html</a:t>
            </a:r>
            <a:r>
              <a:rPr lang="it-IT" dirty="0">
                <a:ea typeface="+mn-lt"/>
                <a:cs typeface="+mn-lt"/>
              </a:rPr>
              <a:t>; materiale fornitoci dal dipartimento di fisica nucleare dell'università di Catania.</a:t>
            </a:r>
            <a:endParaRPr lang="it-IT" sz="2000" dirty="0"/>
          </a:p>
        </p:txBody>
      </p:sp>
    </p:spTree>
    <p:extLst>
      <p:ext uri="{BB962C8B-B14F-4D97-AF65-F5344CB8AC3E}">
        <p14:creationId xmlns:p14="http://schemas.microsoft.com/office/powerpoint/2010/main" val="499030119"/>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72005-99FE-4B7A-80C1-C17C0C254835}"/>
              </a:ext>
            </a:extLst>
          </p:cNvPr>
          <p:cNvSpPr>
            <a:spLocks noGrp="1"/>
          </p:cNvSpPr>
          <p:nvPr>
            <p:ph type="title"/>
          </p:nvPr>
        </p:nvSpPr>
        <p:spPr>
          <a:xfrm>
            <a:off x="856266" y="287838"/>
            <a:ext cx="10364451" cy="1596177"/>
          </a:xfrm>
        </p:spPr>
        <p:txBody>
          <a:bodyPr/>
          <a:lstStyle/>
          <a:p>
            <a:r>
              <a:rPr lang="it-IT" sz="4000">
                <a:solidFill>
                  <a:srgbClr val="C00000"/>
                </a:solidFill>
              </a:rPr>
              <a:t>UNO DEI RIVELATORI DEL Large </a:t>
            </a:r>
            <a:r>
              <a:rPr lang="it-IT" sz="4000" err="1">
                <a:solidFill>
                  <a:srgbClr val="C00000"/>
                </a:solidFill>
              </a:rPr>
              <a:t>Hadron</a:t>
            </a:r>
            <a:r>
              <a:rPr lang="it-IT" sz="4000">
                <a:solidFill>
                  <a:srgbClr val="C00000"/>
                </a:solidFill>
              </a:rPr>
              <a:t> Collider</a:t>
            </a:r>
          </a:p>
        </p:txBody>
      </p:sp>
      <p:sp>
        <p:nvSpPr>
          <p:cNvPr id="3" name="Segnaposto contenuto 2">
            <a:extLst>
              <a:ext uri="{FF2B5EF4-FFF2-40B4-BE49-F238E27FC236}">
                <a16:creationId xmlns:a16="http://schemas.microsoft.com/office/drawing/2014/main" id="{A608AF29-28FA-4A41-B4ED-207A23270E3C}"/>
              </a:ext>
            </a:extLst>
          </p:cNvPr>
          <p:cNvSpPr>
            <a:spLocks noGrp="1"/>
          </p:cNvSpPr>
          <p:nvPr>
            <p:ph sz="quarter" idx="13"/>
          </p:nvPr>
        </p:nvSpPr>
        <p:spPr>
          <a:xfrm>
            <a:off x="194906" y="1590715"/>
            <a:ext cx="6668846" cy="5321917"/>
          </a:xfrm>
        </p:spPr>
        <p:txBody>
          <a:bodyPr vert="horz" lIns="91440" tIns="45720" rIns="91440" bIns="45720" rtlCol="0" anchor="t">
            <a:normAutofit fontScale="92500" lnSpcReduction="20000"/>
          </a:bodyPr>
          <a:lstStyle/>
          <a:p>
            <a:pPr marL="0" indent="0" algn="just">
              <a:buNone/>
            </a:pPr>
            <a:r>
              <a:rPr lang="it-IT" cap="none" dirty="0">
                <a:ea typeface="+mn-lt"/>
                <a:cs typeface="+mn-lt"/>
              </a:rPr>
              <a:t>L'LHC è l' acceleratore di particelle più grande e potente al mondo,</a:t>
            </a:r>
            <a:r>
              <a:rPr lang="it-IT" cap="none" dirty="0">
                <a:solidFill>
                  <a:srgbClr val="C00000"/>
                </a:solidFill>
                <a:ea typeface="+mn-lt"/>
                <a:cs typeface="+mn-lt"/>
              </a:rPr>
              <a:t> </a:t>
            </a:r>
            <a:r>
              <a:rPr lang="it-IT" cap="none" dirty="0">
                <a:solidFill>
                  <a:srgbClr val="C00000"/>
                </a:solidFill>
              </a:rPr>
              <a:t>ma cos'è un acceleratore di particelle?</a:t>
            </a:r>
            <a:r>
              <a:rPr lang="it-IT" cap="none" dirty="0">
                <a:solidFill>
                  <a:srgbClr val="C00000"/>
                </a:solidFill>
                <a:ea typeface="+mn-lt"/>
                <a:cs typeface="+mn-lt"/>
              </a:rPr>
              <a:t> </a:t>
            </a:r>
            <a:r>
              <a:rPr lang="it-IT" cap="none" dirty="0">
                <a:ea typeface="+mn-lt"/>
                <a:cs typeface="+mn-lt"/>
              </a:rPr>
              <a:t>È una macchina che ha lo scopo di produrre fasci di Ioni o particelle subatomiche, con "elevata" energia cinetica. Gli acceleratori si distinguono in lineari e circolari e permettono di realizzare urti violentissimi tra particelle per studiare le leggi che governano l'universo, a partire dalle piccolissime particelle elementari per arrivare fino a stelle e galassie. </a:t>
            </a:r>
            <a:endParaRPr lang="it-IT"/>
          </a:p>
          <a:p>
            <a:pPr marL="0" indent="0" algn="just">
              <a:buNone/>
            </a:pPr>
            <a:r>
              <a:rPr lang="it-IT" cap="none" dirty="0">
                <a:ea typeface="+mn-lt"/>
                <a:cs typeface="+mn-lt"/>
              </a:rPr>
              <a:t>L'LHC stato avviato per la prima volta il 10 settembre 2008 e rimane l'ultima aggiunta al complesso di acceleratori del CERN di Ginevra ed è costituito da un anello di 27 chilometri di magneti superconduttori con un numero di strutture in accelerazione per aumentare l'energia delle particelle lungo il percorso. I fasci che si trovano all'interno dell'LHC vengono fatti collidere in quattro posizioni attorno all'anello dell'acceleratore, corrispondenti alle posizioni di quattro rilevatori di particelle : ATLAS , CMS , ALICE e </a:t>
            </a:r>
            <a:r>
              <a:rPr lang="it-IT" cap="none" dirty="0" err="1">
                <a:ea typeface="+mn-lt"/>
                <a:cs typeface="+mn-lt"/>
              </a:rPr>
              <a:t>LHCb</a:t>
            </a:r>
            <a:r>
              <a:rPr lang="it-IT" cap="none" dirty="0">
                <a:ea typeface="+mn-lt"/>
                <a:cs typeface="+mn-lt"/>
              </a:rPr>
              <a:t>.</a:t>
            </a:r>
            <a:endParaRPr lang="it-IT" dirty="0"/>
          </a:p>
        </p:txBody>
      </p:sp>
      <p:pic>
        <p:nvPicPr>
          <p:cNvPr id="4" name="Immagine 4" descr="Immagine che contiene circuito, bicicletta&#10;&#10;Descrizione generata con affidabilità molto elevata">
            <a:extLst>
              <a:ext uri="{FF2B5EF4-FFF2-40B4-BE49-F238E27FC236}">
                <a16:creationId xmlns:a16="http://schemas.microsoft.com/office/drawing/2014/main" id="{124B4AAD-9F84-425C-B6BA-5A8D3D354B49}"/>
              </a:ext>
            </a:extLst>
          </p:cNvPr>
          <p:cNvPicPr>
            <a:picLocks noChangeAspect="1"/>
          </p:cNvPicPr>
          <p:nvPr/>
        </p:nvPicPr>
        <p:blipFill>
          <a:blip r:embed="rId2"/>
          <a:stretch>
            <a:fillRect/>
          </a:stretch>
        </p:blipFill>
        <p:spPr>
          <a:xfrm>
            <a:off x="6852250" y="2619404"/>
            <a:ext cx="5216105" cy="2424325"/>
          </a:xfrm>
          <a:prstGeom prst="rect">
            <a:avLst/>
          </a:prstGeom>
        </p:spPr>
      </p:pic>
    </p:spTree>
    <p:extLst>
      <p:ext uri="{BB962C8B-B14F-4D97-AF65-F5344CB8AC3E}">
        <p14:creationId xmlns:p14="http://schemas.microsoft.com/office/powerpoint/2010/main" val="3385215267"/>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5A20E72-19CE-4C57-8A08-9D4F6D6239F7}"/>
              </a:ext>
            </a:extLst>
          </p:cNvPr>
          <p:cNvSpPr>
            <a:spLocks noGrp="1"/>
          </p:cNvSpPr>
          <p:nvPr>
            <p:ph sz="quarter" idx="13"/>
          </p:nvPr>
        </p:nvSpPr>
        <p:spPr>
          <a:xfrm>
            <a:off x="471327" y="1173040"/>
            <a:ext cx="4727901" cy="4799161"/>
          </a:xfrm>
        </p:spPr>
        <p:txBody>
          <a:bodyPr vert="horz" lIns="91440" tIns="45720" rIns="91440" bIns="45720" rtlCol="0" anchor="t">
            <a:normAutofit lnSpcReduction="10000"/>
          </a:bodyPr>
          <a:lstStyle/>
          <a:p>
            <a:r>
              <a:rPr lang="it-IT" cap="none" dirty="0">
                <a:solidFill>
                  <a:srgbClr val="C00000"/>
                </a:solidFill>
              </a:rPr>
              <a:t>ALICE è un rivelatore costruito per LHC presso il CERN di Ginevra in Svizzera. </a:t>
            </a:r>
          </a:p>
          <a:p>
            <a:pPr algn="just"/>
            <a:r>
              <a:rPr lang="it-IT" cap="none" dirty="0"/>
              <a:t> Il progetto alice si propone di portare avanti uno studio ad ampio raggio degli adroni (</a:t>
            </a:r>
            <a:r>
              <a:rPr lang="it-IT" cap="none" dirty="0">
                <a:ea typeface="+mn-lt"/>
                <a:cs typeface="+mn-lt"/>
              </a:rPr>
              <a:t>particelle subatomiche composte da quark e in alcuni casi anche da antiquark, legati dalla forza nucleare forte),</a:t>
            </a:r>
            <a:r>
              <a:rPr lang="it-IT" cap="none" dirty="0"/>
              <a:t> degli elettroni, dei muoni (</a:t>
            </a:r>
            <a:r>
              <a:rPr lang="it-IT" cap="none" dirty="0">
                <a:ea typeface="+mn-lt"/>
                <a:cs typeface="+mn-lt"/>
              </a:rPr>
              <a:t>particelle elementari con carica elettrica negativa e spin pari a ½)</a:t>
            </a:r>
            <a:r>
              <a:rPr lang="it-IT" cap="none" dirty="0"/>
              <a:t> e dei fotoni (</a:t>
            </a:r>
            <a:r>
              <a:rPr lang="it-IT" cap="none" dirty="0">
                <a:ea typeface="+mn-lt"/>
                <a:cs typeface="+mn-lt"/>
              </a:rPr>
              <a:t>che sono i quanti del campo elettromagnetico</a:t>
            </a:r>
            <a:r>
              <a:rPr lang="it-IT" cap="none" dirty="0"/>
              <a:t>) prodotti nella collisione dei nuclei pesanti. </a:t>
            </a:r>
            <a:endParaRPr lang="it-IT" cap="none" dirty="0">
              <a:solidFill>
                <a:srgbClr val="FF0000"/>
              </a:solidFill>
            </a:endParaRPr>
          </a:p>
        </p:txBody>
      </p:sp>
      <p:pic>
        <p:nvPicPr>
          <p:cNvPr id="5" name="Immagine 4">
            <a:extLst>
              <a:ext uri="{FF2B5EF4-FFF2-40B4-BE49-F238E27FC236}">
                <a16:creationId xmlns:a16="http://schemas.microsoft.com/office/drawing/2014/main" id="{AE32A679-DD7A-4697-B7E3-E2CA8D04C028}"/>
              </a:ext>
            </a:extLst>
          </p:cNvPr>
          <p:cNvPicPr>
            <a:picLocks noChangeAspect="1"/>
          </p:cNvPicPr>
          <p:nvPr/>
        </p:nvPicPr>
        <p:blipFill>
          <a:blip r:embed="rId2" cstate="print"/>
          <a:stretch>
            <a:fillRect/>
          </a:stretch>
        </p:blipFill>
        <p:spPr>
          <a:xfrm>
            <a:off x="5328626" y="843041"/>
            <a:ext cx="6521444" cy="3157534"/>
          </a:xfrm>
          <a:prstGeom prst="rect">
            <a:avLst/>
          </a:prstGeom>
        </p:spPr>
      </p:pic>
      <p:sp>
        <p:nvSpPr>
          <p:cNvPr id="6" name="Rettangolo 5">
            <a:extLst>
              <a:ext uri="{FF2B5EF4-FFF2-40B4-BE49-F238E27FC236}">
                <a16:creationId xmlns:a16="http://schemas.microsoft.com/office/drawing/2014/main" id="{15BA1B3B-9A0D-4763-B106-C7D645919A81}"/>
              </a:ext>
            </a:extLst>
          </p:cNvPr>
          <p:cNvSpPr/>
          <p:nvPr/>
        </p:nvSpPr>
        <p:spPr>
          <a:xfrm>
            <a:off x="5664679" y="4118469"/>
            <a:ext cx="5837208" cy="2308324"/>
          </a:xfrm>
          <a:prstGeom prst="rect">
            <a:avLst/>
          </a:prstGeom>
        </p:spPr>
        <p:txBody>
          <a:bodyPr wrap="square" anchor="t">
            <a:spAutoFit/>
          </a:bodyPr>
          <a:lstStyle/>
          <a:p>
            <a:pPr algn="just"/>
            <a:r>
              <a:rPr lang="it-IT" dirty="0">
                <a:ea typeface="+mn-lt"/>
                <a:cs typeface="+mn-lt"/>
              </a:rPr>
              <a:t>L'enorme rivelatore di particelle, alice, viene quindi usato per lo studio delle collisioni nucleo-nucleo all'interno dell'LHC, e per l'analisi di uno stato primordiale della materia noto come plasma di quark e gluoni, che si pensa permeasse l'Universo subito dopo il Big Bang. Inoltre, attraverso ALICE, si stanno anche studiando le collisioni protone-protone e protone-nucleo sia come confronto con le collisioni nucleo-nucleo, sia a pieno titolo</a:t>
            </a:r>
            <a:endParaRPr lang="it-IT" dirty="0"/>
          </a:p>
        </p:txBody>
      </p:sp>
    </p:spTree>
    <p:extLst>
      <p:ext uri="{BB962C8B-B14F-4D97-AF65-F5344CB8AC3E}">
        <p14:creationId xmlns:p14="http://schemas.microsoft.com/office/powerpoint/2010/main" val="2375169547"/>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401744C-160E-49A4-9358-2DE204AF76AC}"/>
              </a:ext>
            </a:extLst>
          </p:cNvPr>
          <p:cNvSpPr>
            <a:spLocks noGrp="1"/>
          </p:cNvSpPr>
          <p:nvPr>
            <p:ph sz="quarter" idx="13"/>
          </p:nvPr>
        </p:nvSpPr>
        <p:spPr>
          <a:xfrm>
            <a:off x="790704" y="980536"/>
            <a:ext cx="4756081" cy="5641675"/>
          </a:xfrm>
        </p:spPr>
        <p:txBody>
          <a:bodyPr vert="horz" lIns="91440" tIns="45720" rIns="91440" bIns="45720" rtlCol="0" anchor="t">
            <a:normAutofit/>
          </a:bodyPr>
          <a:lstStyle/>
          <a:p>
            <a:pPr algn="just"/>
            <a:r>
              <a:rPr lang="it-IT" cap="none" dirty="0"/>
              <a:t>Il rivelatore ALICE riesce a identificare le decine di migliaia di particelle che si originano dal decadimento del plasma creato a ogni collisione. Queste misure forniscono un’enorme quantità di informazioni (diverse migliaia di terabyte di dati ogni anno), le quali rivelano dettagli che vanno dal funzionamento dell’universo primordiale alle caratteristiche della forza nucleare forte, dal meccanismo di produzione degli adroni fino studio delle stelle di neutroni.</a:t>
            </a:r>
            <a:endParaRPr lang="it-IT" dirty="0"/>
          </a:p>
        </p:txBody>
      </p:sp>
      <p:pic>
        <p:nvPicPr>
          <p:cNvPr id="2" name="Immagine 3" descr="Immagine che contiene edificio, tavolo, sedendo, sedia&#10;&#10;Descrizione generata con affidabilità molto elevata">
            <a:extLst>
              <a:ext uri="{FF2B5EF4-FFF2-40B4-BE49-F238E27FC236}">
                <a16:creationId xmlns:a16="http://schemas.microsoft.com/office/drawing/2014/main" id="{4731ECE3-4805-46DE-86E4-BCDD07B47212}"/>
              </a:ext>
            </a:extLst>
          </p:cNvPr>
          <p:cNvPicPr>
            <a:picLocks noChangeAspect="1"/>
          </p:cNvPicPr>
          <p:nvPr/>
        </p:nvPicPr>
        <p:blipFill>
          <a:blip r:embed="rId2"/>
          <a:stretch>
            <a:fillRect/>
          </a:stretch>
        </p:blipFill>
        <p:spPr>
          <a:xfrm>
            <a:off x="5874589" y="1407543"/>
            <a:ext cx="6093124" cy="4042911"/>
          </a:xfrm>
          <a:prstGeom prst="rect">
            <a:avLst/>
          </a:prstGeom>
        </p:spPr>
      </p:pic>
    </p:spTree>
    <p:extLst>
      <p:ext uri="{BB962C8B-B14F-4D97-AF65-F5344CB8AC3E}">
        <p14:creationId xmlns:p14="http://schemas.microsoft.com/office/powerpoint/2010/main" val="1866060509"/>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34B62A-AAA3-4C20-9AF9-58A0C1724AED}"/>
              </a:ext>
            </a:extLst>
          </p:cNvPr>
          <p:cNvSpPr>
            <a:spLocks noGrp="1"/>
          </p:cNvSpPr>
          <p:nvPr>
            <p:ph type="title"/>
          </p:nvPr>
        </p:nvSpPr>
        <p:spPr>
          <a:xfrm>
            <a:off x="353058" y="-97475"/>
            <a:ext cx="10364451" cy="1596177"/>
          </a:xfrm>
        </p:spPr>
        <p:txBody>
          <a:bodyPr>
            <a:normAutofit/>
          </a:bodyPr>
          <a:lstStyle/>
          <a:p>
            <a:r>
              <a:rPr lang="it-IT" sz="6600">
                <a:solidFill>
                  <a:srgbClr val="C00000"/>
                </a:solidFill>
              </a:rPr>
              <a:t>STRUTTURA</a:t>
            </a:r>
          </a:p>
        </p:txBody>
      </p:sp>
      <p:sp>
        <p:nvSpPr>
          <p:cNvPr id="3" name="Segnaposto contenuto 2">
            <a:extLst>
              <a:ext uri="{FF2B5EF4-FFF2-40B4-BE49-F238E27FC236}">
                <a16:creationId xmlns:a16="http://schemas.microsoft.com/office/drawing/2014/main" id="{4C0AC250-2D7E-48F7-B80D-3FDDEA47254D}"/>
              </a:ext>
            </a:extLst>
          </p:cNvPr>
          <p:cNvSpPr>
            <a:spLocks noGrp="1"/>
          </p:cNvSpPr>
          <p:nvPr>
            <p:ph sz="quarter" idx="13"/>
          </p:nvPr>
        </p:nvSpPr>
        <p:spPr>
          <a:xfrm>
            <a:off x="741871" y="1302588"/>
            <a:ext cx="10570234" cy="4833667"/>
          </a:xfrm>
        </p:spPr>
        <p:txBody>
          <a:bodyPr vert="horz" lIns="91440" tIns="45720" rIns="91440" bIns="45720" rtlCol="0" anchor="t">
            <a:normAutofit lnSpcReduction="10000"/>
          </a:bodyPr>
          <a:lstStyle/>
          <a:p>
            <a:pPr algn="just"/>
            <a:r>
              <a:rPr lang="it-IT" cap="none" dirty="0"/>
              <a:t>È costituito da un magnete solenoidale (che </a:t>
            </a:r>
            <a:r>
              <a:rPr lang="it-IT" cap="none" dirty="0">
                <a:latin typeface="Antique Olive Compact"/>
              </a:rPr>
              <a:t>curva le particelle cariche in modo da poterne misurare l’impulso)</a:t>
            </a:r>
            <a:r>
              <a:rPr lang="it-IT" cap="none" dirty="0"/>
              <a:t> e da più rivelatori: di tracciamento e per l’identificazione. </a:t>
            </a:r>
          </a:p>
          <a:p>
            <a:pPr algn="just"/>
            <a:r>
              <a:rPr lang="it-IT" cap="none" dirty="0"/>
              <a:t>Il rivelatore di vertice </a:t>
            </a:r>
            <a:r>
              <a:rPr lang="it-IT" dirty="0"/>
              <a:t>ITS, </a:t>
            </a:r>
            <a:r>
              <a:rPr lang="it-IT" cap="none" dirty="0"/>
              <a:t>costituito da 6 strati cilindrici di rivelatori rispettivamente a pixel di silicio, a deriva di silicio e a </a:t>
            </a:r>
            <a:r>
              <a:rPr lang="it-IT" cap="none" dirty="0" err="1"/>
              <a:t>microstrip</a:t>
            </a:r>
            <a:r>
              <a:rPr lang="it-IT" cap="none" dirty="0"/>
              <a:t> di silicio;</a:t>
            </a:r>
          </a:p>
          <a:p>
            <a:pPr algn="just"/>
            <a:r>
              <a:rPr lang="it-IT" dirty="0"/>
              <a:t> </a:t>
            </a:r>
            <a:r>
              <a:rPr lang="it-IT" cap="none" dirty="0"/>
              <a:t>Una camera di tracciamento a gas </a:t>
            </a:r>
            <a:r>
              <a:rPr lang="it-IT" dirty="0"/>
              <a:t>(TPC); </a:t>
            </a:r>
          </a:p>
          <a:p>
            <a:pPr algn="just"/>
            <a:r>
              <a:rPr lang="it-IT" cap="none" dirty="0"/>
              <a:t>Rivelatori per elettroni, positroni ed altre particelle ad alto impulso</a:t>
            </a:r>
            <a:r>
              <a:rPr lang="it-IT" dirty="0"/>
              <a:t> (TRD, HMPID); </a:t>
            </a:r>
          </a:p>
          <a:p>
            <a:pPr algn="just"/>
            <a:r>
              <a:rPr lang="it-IT" cap="none" dirty="0"/>
              <a:t>Un rivelatore di tempo di volo </a:t>
            </a:r>
            <a:r>
              <a:rPr lang="it-IT" dirty="0"/>
              <a:t>(TOF);</a:t>
            </a:r>
          </a:p>
          <a:p>
            <a:pPr algn="just"/>
            <a:r>
              <a:rPr lang="it-IT" dirty="0"/>
              <a:t> </a:t>
            </a:r>
            <a:r>
              <a:rPr lang="it-IT" cap="none" dirty="0"/>
              <a:t>Uno spettrometro per fotoni </a:t>
            </a:r>
            <a:r>
              <a:rPr lang="it-IT" dirty="0"/>
              <a:t>(PHOS); </a:t>
            </a:r>
          </a:p>
          <a:p>
            <a:pPr algn="just"/>
            <a:r>
              <a:rPr lang="it-IT" cap="none" dirty="0"/>
              <a:t>Un calorimetro elettro-magnetico </a:t>
            </a:r>
            <a:r>
              <a:rPr lang="it-IT" dirty="0"/>
              <a:t>(</a:t>
            </a:r>
            <a:r>
              <a:rPr lang="it-IT" dirty="0" err="1"/>
              <a:t>EMCal</a:t>
            </a:r>
            <a:r>
              <a:rPr lang="it-IT" dirty="0"/>
              <a:t>).</a:t>
            </a:r>
          </a:p>
          <a:p>
            <a:pPr algn="just"/>
            <a:r>
              <a:rPr lang="it-IT" cap="none" dirty="0"/>
              <a:t>Vi sono poi uno spettrometro per muoni, rivelatori dedicati al trigger e a misure calorimetriche a piccoli angoli, rivelatori di monitor per raggi cosmici.</a:t>
            </a:r>
            <a:endParaRPr lang="it-IT" cap="none" dirty="0">
              <a:solidFill>
                <a:prstClr val="black"/>
              </a:solidFill>
              <a:latin typeface="Antique Olive Compact" pitchFamily="34" charset="0"/>
            </a:endParaRPr>
          </a:p>
        </p:txBody>
      </p:sp>
    </p:spTree>
    <p:extLst>
      <p:ext uri="{BB962C8B-B14F-4D97-AF65-F5344CB8AC3E}">
        <p14:creationId xmlns:p14="http://schemas.microsoft.com/office/powerpoint/2010/main" val="3012452392"/>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F849E8-4C28-44C9-801F-4676FF01B6EB}"/>
              </a:ext>
            </a:extLst>
          </p:cNvPr>
          <p:cNvSpPr>
            <a:spLocks noGrp="1"/>
          </p:cNvSpPr>
          <p:nvPr>
            <p:ph type="title"/>
          </p:nvPr>
        </p:nvSpPr>
        <p:spPr/>
        <p:txBody>
          <a:bodyPr/>
          <a:lstStyle/>
          <a:p>
            <a:r>
              <a:rPr lang="it-IT"/>
              <a:t> </a:t>
            </a:r>
          </a:p>
        </p:txBody>
      </p:sp>
      <p:sp>
        <p:nvSpPr>
          <p:cNvPr id="3" name="Segnaposto contenuto 2">
            <a:extLst>
              <a:ext uri="{FF2B5EF4-FFF2-40B4-BE49-F238E27FC236}">
                <a16:creationId xmlns:a16="http://schemas.microsoft.com/office/drawing/2014/main" id="{CE145AFD-9C19-40BF-B29D-0776D8E197F1}"/>
              </a:ext>
            </a:extLst>
          </p:cNvPr>
          <p:cNvSpPr>
            <a:spLocks noGrp="1"/>
          </p:cNvSpPr>
          <p:nvPr>
            <p:ph sz="quarter" idx="13"/>
          </p:nvPr>
        </p:nvSpPr>
        <p:spPr>
          <a:xfrm>
            <a:off x="908648" y="502640"/>
            <a:ext cx="10369577" cy="3292983"/>
          </a:xfrm>
        </p:spPr>
        <p:txBody>
          <a:bodyPr vert="horz" lIns="91440" tIns="45720" rIns="91440" bIns="45720" rtlCol="0" anchor="t">
            <a:normAutofit/>
          </a:bodyPr>
          <a:lstStyle/>
          <a:p>
            <a:pPr algn="just"/>
            <a:r>
              <a:rPr lang="it-IT" sz="2200" dirty="0"/>
              <a:t>Dimensioni: </a:t>
            </a:r>
            <a:r>
              <a:rPr lang="it-IT" sz="2200" cap="none" dirty="0"/>
              <a:t>26 m lunghezza, 16 m altezza, 16 m larghezza</a:t>
            </a:r>
            <a:endParaRPr lang="it-IT" cap="none" dirty="0"/>
          </a:p>
          <a:p>
            <a:pPr algn="just"/>
            <a:r>
              <a:rPr lang="it-IT" sz="2200" dirty="0"/>
              <a:t>Peso: </a:t>
            </a:r>
            <a:r>
              <a:rPr lang="it-IT" sz="2200" cap="none" dirty="0"/>
              <a:t>10 000 tonnellate struttura: magnete, rivelatori centrali e rivelatori in avanti</a:t>
            </a:r>
          </a:p>
          <a:p>
            <a:pPr algn="just"/>
            <a:r>
              <a:rPr lang="it-IT" sz="2200" dirty="0"/>
              <a:t>Costo dei materiali: 115 MCHF</a:t>
            </a:r>
          </a:p>
          <a:p>
            <a:pPr algn="just">
              <a:buFont typeface="Wingdings" panose="05000000000000000000" pitchFamily="2" charset="2"/>
              <a:buChar char="v"/>
            </a:pPr>
            <a:r>
              <a:rPr lang="it-IT" sz="2200" cap="none" dirty="0"/>
              <a:t>Composto da 18 sotto-sistemi, in grado di rivelare le decine di migliaia di particelle prodotte in ogni collisione, registrando fino a 8000 eventi di collisione ogni secondo</a:t>
            </a:r>
          </a:p>
          <a:p>
            <a:endParaRPr lang="it-IT" dirty="0"/>
          </a:p>
        </p:txBody>
      </p:sp>
      <p:pic>
        <p:nvPicPr>
          <p:cNvPr id="5" name="Immagine 4">
            <a:extLst>
              <a:ext uri="{FF2B5EF4-FFF2-40B4-BE49-F238E27FC236}">
                <a16:creationId xmlns:a16="http://schemas.microsoft.com/office/drawing/2014/main" id="{0C14893C-35EF-41FA-99B3-81E6B026ED62}"/>
              </a:ext>
            </a:extLst>
          </p:cNvPr>
          <p:cNvPicPr>
            <a:picLocks noChangeAspect="1"/>
          </p:cNvPicPr>
          <p:nvPr/>
        </p:nvPicPr>
        <p:blipFill>
          <a:blip r:embed="rId2" cstate="print"/>
          <a:stretch>
            <a:fillRect/>
          </a:stretch>
        </p:blipFill>
        <p:spPr>
          <a:xfrm>
            <a:off x="1117032" y="3792686"/>
            <a:ext cx="4017324" cy="2792712"/>
          </a:xfrm>
          <a:prstGeom prst="rect">
            <a:avLst/>
          </a:prstGeom>
        </p:spPr>
      </p:pic>
      <p:pic>
        <p:nvPicPr>
          <p:cNvPr id="6" name="Immagine 5">
            <a:extLst>
              <a:ext uri="{FF2B5EF4-FFF2-40B4-BE49-F238E27FC236}">
                <a16:creationId xmlns:a16="http://schemas.microsoft.com/office/drawing/2014/main" id="{612800EC-C415-4414-B42B-53A054615008}"/>
              </a:ext>
            </a:extLst>
          </p:cNvPr>
          <p:cNvPicPr>
            <a:picLocks noChangeAspect="1"/>
          </p:cNvPicPr>
          <p:nvPr/>
        </p:nvPicPr>
        <p:blipFill>
          <a:blip r:embed="rId3" cstate="print"/>
          <a:stretch>
            <a:fillRect/>
          </a:stretch>
        </p:blipFill>
        <p:spPr>
          <a:xfrm>
            <a:off x="5833280" y="3429000"/>
            <a:ext cx="4519499" cy="3396851"/>
          </a:xfrm>
          <a:prstGeom prst="rect">
            <a:avLst/>
          </a:prstGeom>
        </p:spPr>
      </p:pic>
    </p:spTree>
    <p:extLst>
      <p:ext uri="{BB962C8B-B14F-4D97-AF65-F5344CB8AC3E}">
        <p14:creationId xmlns:p14="http://schemas.microsoft.com/office/powerpoint/2010/main" val="3049475788"/>
      </p:ext>
    </p:extLst>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descr="alice-setu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56138" y="2093913"/>
            <a:ext cx="5040312" cy="3783012"/>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D8196431-DF29-467D-9E32-5746A7546510}"/>
              </a:ext>
            </a:extLst>
          </p:cNvPr>
          <p:cNvSpPr txBox="1"/>
          <p:nvPr/>
        </p:nvSpPr>
        <p:spPr>
          <a:xfrm>
            <a:off x="2840082" y="485120"/>
            <a:ext cx="8672423" cy="769441"/>
          </a:xfrm>
          <a:prstGeom prst="rect">
            <a:avLst/>
          </a:prstGeom>
          <a:noFill/>
        </p:spPr>
        <p:txBody>
          <a:bodyPr wrap="square" rtlCol="0">
            <a:spAutoFit/>
          </a:bodyPr>
          <a:lstStyle/>
          <a:p>
            <a:r>
              <a:rPr lang="it-IT" sz="4400">
                <a:solidFill>
                  <a:srgbClr val="C00000"/>
                </a:solidFill>
              </a:rPr>
              <a:t>IL RILEVATORE ALL’INTERNO</a:t>
            </a:r>
          </a:p>
        </p:txBody>
      </p:sp>
      <p:cxnSp>
        <p:nvCxnSpPr>
          <p:cNvPr id="4" name="Connettore 2 3">
            <a:extLst>
              <a:ext uri="{FF2B5EF4-FFF2-40B4-BE49-F238E27FC236}">
                <a16:creationId xmlns:a16="http://schemas.microsoft.com/office/drawing/2014/main" id="{C7D0DF07-2CCE-4255-BCF9-E61FF2B791EE}"/>
              </a:ext>
            </a:extLst>
          </p:cNvPr>
          <p:cNvCxnSpPr>
            <a:cxnSpLocks/>
          </p:cNvCxnSpPr>
          <p:nvPr/>
        </p:nvCxnSpPr>
        <p:spPr>
          <a:xfrm>
            <a:off x="3110753" y="3003176"/>
            <a:ext cx="3200400" cy="105783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8D2A2046-69BE-4844-925E-AAFE925DFF39}"/>
              </a:ext>
            </a:extLst>
          </p:cNvPr>
          <p:cNvPicPr>
            <a:picLocks noChangeAspect="1"/>
          </p:cNvPicPr>
          <p:nvPr/>
        </p:nvPicPr>
        <p:blipFill>
          <a:blip r:embed="rId3" cstate="print"/>
          <a:stretch>
            <a:fillRect/>
          </a:stretch>
        </p:blipFill>
        <p:spPr>
          <a:xfrm>
            <a:off x="231627" y="2160495"/>
            <a:ext cx="3200399" cy="1639966"/>
          </a:xfrm>
          <a:prstGeom prst="rect">
            <a:avLst/>
          </a:prstGeom>
        </p:spPr>
      </p:pic>
      <p:sp>
        <p:nvSpPr>
          <p:cNvPr id="13" name="Rettangolo 12">
            <a:extLst>
              <a:ext uri="{FF2B5EF4-FFF2-40B4-BE49-F238E27FC236}">
                <a16:creationId xmlns:a16="http://schemas.microsoft.com/office/drawing/2014/main" id="{F66AC226-86BB-4F16-84ED-B082D0E3F65A}"/>
              </a:ext>
            </a:extLst>
          </p:cNvPr>
          <p:cNvSpPr/>
          <p:nvPr/>
        </p:nvSpPr>
        <p:spPr>
          <a:xfrm>
            <a:off x="261830" y="2183193"/>
            <a:ext cx="3170195" cy="157302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 descr="Picture9.jpg"/>
          <p:cNvPicPr>
            <a:picLocks noChangeAspect="1"/>
          </p:cNvPicPr>
          <p:nvPr/>
        </p:nvPicPr>
        <p:blipFill>
          <a:blip r:embed="rId2" cstate="print"/>
          <a:srcRect/>
          <a:stretch>
            <a:fillRect/>
          </a:stretch>
        </p:blipFill>
        <p:spPr bwMode="auto">
          <a:xfrm>
            <a:off x="1500981" y="3429000"/>
            <a:ext cx="3900488" cy="2446337"/>
          </a:xfrm>
          <a:prstGeom prst="rect">
            <a:avLst/>
          </a:prstGeom>
          <a:noFill/>
          <a:ln w="9525">
            <a:noFill/>
            <a:miter lim="800000"/>
            <a:headEnd/>
            <a:tailEnd/>
          </a:ln>
        </p:spPr>
      </p:pic>
      <p:sp>
        <p:nvSpPr>
          <p:cNvPr id="16399" name="Text Box 19"/>
          <p:cNvSpPr txBox="1">
            <a:spLocks noChangeArrowheads="1"/>
          </p:cNvSpPr>
          <p:nvPr/>
        </p:nvSpPr>
        <p:spPr bwMode="auto">
          <a:xfrm>
            <a:off x="3451225" y="335241"/>
            <a:ext cx="2587625" cy="769441"/>
          </a:xfrm>
          <a:prstGeom prst="rect">
            <a:avLst/>
          </a:prstGeom>
          <a:noFill/>
          <a:ln w="9525">
            <a:noFill/>
            <a:miter lim="800000"/>
            <a:headEnd/>
            <a:tailEnd/>
          </a:ln>
        </p:spPr>
        <p:txBody>
          <a:bodyPr wrap="square">
            <a:spAutoFit/>
          </a:bodyPr>
          <a:lstStyle/>
          <a:p>
            <a:r>
              <a:rPr lang="it-IT" sz="4400">
                <a:solidFill>
                  <a:srgbClr val="C00000"/>
                </a:solidFill>
              </a:rPr>
              <a:t>PIXELS</a:t>
            </a:r>
          </a:p>
        </p:txBody>
      </p:sp>
      <p:sp>
        <p:nvSpPr>
          <p:cNvPr id="2" name="CasellaDiTesto 1">
            <a:extLst>
              <a:ext uri="{FF2B5EF4-FFF2-40B4-BE49-F238E27FC236}">
                <a16:creationId xmlns:a16="http://schemas.microsoft.com/office/drawing/2014/main" id="{3920016B-A082-4436-8E8E-0D2FF573B848}"/>
              </a:ext>
            </a:extLst>
          </p:cNvPr>
          <p:cNvSpPr txBox="1"/>
          <p:nvPr/>
        </p:nvSpPr>
        <p:spPr>
          <a:xfrm>
            <a:off x="1397479" y="1242204"/>
            <a:ext cx="3183147" cy="1569660"/>
          </a:xfrm>
          <a:prstGeom prst="rect">
            <a:avLst/>
          </a:prstGeom>
          <a:noFill/>
        </p:spPr>
        <p:txBody>
          <a:bodyPr wrap="square" rtlCol="0" anchor="t">
            <a:spAutoFit/>
          </a:bodyPr>
          <a:lstStyle/>
          <a:p>
            <a:pPr algn="just"/>
            <a:r>
              <a:rPr lang="it-IT" sz="2400" dirty="0"/>
              <a:t>I due strati più interni del rivelatore alice sono formati da pixel di silicio</a:t>
            </a:r>
            <a:endParaRPr lang="it-IT" dirty="0"/>
          </a:p>
        </p:txBody>
      </p:sp>
      <p:pic>
        <p:nvPicPr>
          <p:cNvPr id="3" name="Immagine 2">
            <a:extLst>
              <a:ext uri="{FF2B5EF4-FFF2-40B4-BE49-F238E27FC236}">
                <a16:creationId xmlns:a16="http://schemas.microsoft.com/office/drawing/2014/main" id="{993D9A1F-169F-4F01-96C8-557530AF37FF}"/>
              </a:ext>
            </a:extLst>
          </p:cNvPr>
          <p:cNvPicPr>
            <a:picLocks noChangeAspect="1"/>
          </p:cNvPicPr>
          <p:nvPr/>
        </p:nvPicPr>
        <p:blipFill>
          <a:blip r:embed="rId3" cstate="print"/>
          <a:stretch>
            <a:fillRect/>
          </a:stretch>
        </p:blipFill>
        <p:spPr>
          <a:xfrm>
            <a:off x="6840388" y="1568661"/>
            <a:ext cx="3143250" cy="1457325"/>
          </a:xfrm>
          <a:prstGeom prst="rect">
            <a:avLst/>
          </a:prstGeom>
        </p:spPr>
      </p:pic>
      <p:pic>
        <p:nvPicPr>
          <p:cNvPr id="4" name="Immagine 3">
            <a:extLst>
              <a:ext uri="{FF2B5EF4-FFF2-40B4-BE49-F238E27FC236}">
                <a16:creationId xmlns:a16="http://schemas.microsoft.com/office/drawing/2014/main" id="{E7C8DF85-D5C8-4F2A-B735-6B0F64F96897}"/>
              </a:ext>
            </a:extLst>
          </p:cNvPr>
          <p:cNvPicPr>
            <a:picLocks noChangeAspect="1"/>
          </p:cNvPicPr>
          <p:nvPr/>
        </p:nvPicPr>
        <p:blipFill>
          <a:blip r:embed="rId4" cstate="print"/>
          <a:stretch>
            <a:fillRect/>
          </a:stretch>
        </p:blipFill>
        <p:spPr>
          <a:xfrm>
            <a:off x="6038850" y="3832015"/>
            <a:ext cx="4640552" cy="19332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634923" y="448172"/>
            <a:ext cx="8306847" cy="769441"/>
          </a:xfrm>
          <a:prstGeom prst="rect">
            <a:avLst/>
          </a:prstGeom>
          <a:noFill/>
          <a:ln w="9525" algn="ctr">
            <a:noFill/>
            <a:miter lim="800000"/>
            <a:headEnd/>
            <a:tailEnd/>
          </a:ln>
        </p:spPr>
        <p:txBody>
          <a:bodyPr wrap="square">
            <a:spAutoFit/>
          </a:bodyPr>
          <a:lstStyle/>
          <a:p>
            <a:r>
              <a:rPr lang="it-IT" sz="4400">
                <a:solidFill>
                  <a:srgbClr val="C00000"/>
                </a:solidFill>
              </a:rPr>
              <a:t>IL RIVELATORE ALL’ESTERNO</a:t>
            </a:r>
          </a:p>
        </p:txBody>
      </p:sp>
      <p:pic>
        <p:nvPicPr>
          <p:cNvPr id="17411" name="Picture 4" descr="alice-setu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56138" y="2093913"/>
            <a:ext cx="5040312" cy="3783012"/>
          </a:xfrm>
          <a:prstGeom prst="rect">
            <a:avLst/>
          </a:prstGeom>
          <a:noFill/>
          <a:ln w="9525">
            <a:noFill/>
            <a:miter lim="800000"/>
            <a:headEnd/>
            <a:tailEnd/>
          </a:ln>
        </p:spPr>
      </p:pic>
      <p:sp>
        <p:nvSpPr>
          <p:cNvPr id="17412" name="Oval 5"/>
          <p:cNvSpPr>
            <a:spLocks noChangeArrowheads="1"/>
          </p:cNvSpPr>
          <p:nvPr/>
        </p:nvSpPr>
        <p:spPr bwMode="auto">
          <a:xfrm>
            <a:off x="5591175" y="3068638"/>
            <a:ext cx="1657350" cy="647700"/>
          </a:xfrm>
          <a:prstGeom prst="ellipse">
            <a:avLst/>
          </a:prstGeom>
          <a:noFill/>
          <a:ln w="28575">
            <a:solidFill>
              <a:srgbClr val="0070C0"/>
            </a:solidFill>
            <a:round/>
            <a:headEnd/>
            <a:tailEnd/>
          </a:ln>
        </p:spPr>
        <p:txBody>
          <a:bodyPr wrap="none" anchor="ctr"/>
          <a:lstStyle/>
          <a:p>
            <a:endParaRPr lang="it-IT"/>
          </a:p>
        </p:txBody>
      </p:sp>
      <p:sp>
        <p:nvSpPr>
          <p:cNvPr id="17413" name="Line 6"/>
          <p:cNvSpPr>
            <a:spLocks noChangeShapeType="1"/>
          </p:cNvSpPr>
          <p:nvPr/>
        </p:nvSpPr>
        <p:spPr bwMode="auto">
          <a:xfrm flipH="1" flipV="1">
            <a:off x="4656138" y="2638426"/>
            <a:ext cx="1006475" cy="647699"/>
          </a:xfrm>
          <a:prstGeom prst="line">
            <a:avLst/>
          </a:prstGeom>
          <a:noFill/>
          <a:ln w="38100">
            <a:solidFill>
              <a:srgbClr val="0070C0"/>
            </a:solidFill>
            <a:round/>
            <a:headEnd/>
            <a:tailEnd/>
          </a:ln>
        </p:spPr>
        <p:txBody>
          <a:bodyPr/>
          <a:lstStyle/>
          <a:p>
            <a:endParaRPr lang="it-IT"/>
          </a:p>
        </p:txBody>
      </p:sp>
      <p:pic>
        <p:nvPicPr>
          <p:cNvPr id="2" name="Immagine 1">
            <a:extLst>
              <a:ext uri="{FF2B5EF4-FFF2-40B4-BE49-F238E27FC236}">
                <a16:creationId xmlns:a16="http://schemas.microsoft.com/office/drawing/2014/main" id="{54EAA0DD-1177-43B2-923A-B66CCC331E72}"/>
              </a:ext>
            </a:extLst>
          </p:cNvPr>
          <p:cNvPicPr>
            <a:picLocks noChangeAspect="1"/>
          </p:cNvPicPr>
          <p:nvPr/>
        </p:nvPicPr>
        <p:blipFill>
          <a:blip r:embed="rId3" cstate="print"/>
          <a:stretch>
            <a:fillRect/>
          </a:stretch>
        </p:blipFill>
        <p:spPr>
          <a:xfrm>
            <a:off x="2082007" y="1533525"/>
            <a:ext cx="2609850" cy="1752600"/>
          </a:xfrm>
          <a:prstGeom prst="rect">
            <a:avLst/>
          </a:prstGeom>
        </p:spPr>
      </p:pic>
      <p:sp>
        <p:nvSpPr>
          <p:cNvPr id="3" name="Rettangolo 2">
            <a:extLst>
              <a:ext uri="{FF2B5EF4-FFF2-40B4-BE49-F238E27FC236}">
                <a16:creationId xmlns:a16="http://schemas.microsoft.com/office/drawing/2014/main" id="{40510EA3-60E5-4AEB-AA2C-2800504911FF}"/>
              </a:ext>
            </a:extLst>
          </p:cNvPr>
          <p:cNvSpPr/>
          <p:nvPr/>
        </p:nvSpPr>
        <p:spPr>
          <a:xfrm>
            <a:off x="2082007" y="1533525"/>
            <a:ext cx="2609850" cy="17526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slow" p14:dur="1250">
        <p14:ferris dir="l"/>
      </p:transition>
    </mc:Choice>
    <mc:Fallback xmlns="">
      <p:transition spd="slow">
        <p:fade/>
      </p:transition>
    </mc:Fallback>
  </mc:AlternateContent>
</p:sld>
</file>

<file path=ppt/theme/theme1.xml><?xml version="1.0" encoding="utf-8"?>
<a:theme xmlns:a="http://schemas.openxmlformats.org/drawingml/2006/main" name="Gocci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Gocci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Goccia</Template>
  <TotalTime>1</TotalTime>
  <Words>773</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Antique Olive Compact</vt:lpstr>
      <vt:lpstr>Arial</vt:lpstr>
      <vt:lpstr>Tw Cen MT</vt:lpstr>
      <vt:lpstr>Wingdings</vt:lpstr>
      <vt:lpstr>Goccia</vt:lpstr>
      <vt:lpstr>ALICE</vt:lpstr>
      <vt:lpstr>UNO DEI RIVELATORI DEL Large Hadron Collider</vt:lpstr>
      <vt:lpstr>Presentazione standard di PowerPoint</vt:lpstr>
      <vt:lpstr>Presentazione standard di PowerPoint</vt:lpstr>
      <vt:lpstr>STRUTTURA</vt:lpstr>
      <vt:lpstr>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ALICE</dc:title>
  <dc:creator>rob gio</dc:creator>
  <cp:lastModifiedBy>rob gio</cp:lastModifiedBy>
  <cp:revision>151</cp:revision>
  <dcterms:created xsi:type="dcterms:W3CDTF">2020-03-22T16:13:48Z</dcterms:created>
  <dcterms:modified xsi:type="dcterms:W3CDTF">2020-03-26T08:49:30Z</dcterms:modified>
</cp:coreProperties>
</file>