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70" r:id="rId7"/>
    <p:sldId id="261" r:id="rId8"/>
    <p:sldId id="262" r:id="rId9"/>
    <p:sldId id="266" r:id="rId10"/>
    <p:sldId id="263" r:id="rId11"/>
    <p:sldId id="271" r:id="rId12"/>
    <p:sldId id="264" r:id="rId13"/>
    <p:sldId id="265"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Barbagallo" initials="RB" lastIdx="1" clrIdx="0">
    <p:extLst>
      <p:ext uri="{19B8F6BF-5375-455C-9EA6-DF929625EA0E}">
        <p15:presenceInfo xmlns:p15="http://schemas.microsoft.com/office/powerpoint/2012/main" xmlns="" userId="ed22e9edbd0364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69" d="100"/>
          <a:sy n="69" d="100"/>
        </p:scale>
        <p:origin x="-642"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dirty="0"/>
              <a:pPr/>
              <a:t>5/19/2019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pPr/>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pPr/>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pPr/>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5/19/2019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5/19/2019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pPr/>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796027F-7875-4030-9381-8BD8C4F21935}" type="datetimeFigureOut">
              <a:rPr lang="en-US" dirty="0"/>
              <a:pPr/>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5/19/2019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5/19/2019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5/19/2019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5/19/2019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4509A250-FF31-4206-8172-F9D3106AACB1}" type="datetimeFigureOut">
              <a:rPr lang="en-US" dirty="0"/>
              <a:pPr/>
              <a:t>5/19/2019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dirty="0"/>
              <a:pPr/>
              <a:t>5/19/2019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5/19/2019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reccani.it/enciclopedia/sicilia/" TargetMode="External"/><Relationship Id="rId2" Type="http://schemas.openxmlformats.org/officeDocument/2006/relationships/hyperlink" Target="http://www.treccani.it/enciclopedia/nilo/"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www.treccani.it/enciclopedia/il-paes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focusjunior.it/scuola/storia/egitto/i-segreti-degli-egizi-gli-ultimi-misteri-di-questa-antica-civilta-sorta-sulle-rive-del-nilo/"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ocusjunior.it/scuola/matematica/14-marzo-il-p-greco-conquista-la-scena-mondiale/" TargetMode="External"/><Relationship Id="rId2" Type="http://schemas.openxmlformats.org/officeDocument/2006/relationships/hyperlink" Target="https://www.focusjunior.it/scienza/come-mai-i-corpi-sono-piu-leggeri-in-acqua/"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BB9F621-CFB4-4C64-AC39-6914E6EF28A3}"/>
              </a:ext>
            </a:extLst>
          </p:cNvPr>
          <p:cNvSpPr>
            <a:spLocks noGrp="1"/>
          </p:cNvSpPr>
          <p:nvPr>
            <p:ph type="ctrTitle"/>
          </p:nvPr>
        </p:nvSpPr>
        <p:spPr>
          <a:xfrm>
            <a:off x="719328" y="1804416"/>
            <a:ext cx="10826495" cy="1938528"/>
          </a:xfrm>
        </p:spPr>
        <p:txBody>
          <a:bodyPr/>
          <a:lstStyle/>
          <a:p>
            <a:pPr algn="ctr"/>
            <a:r>
              <a:rPr lang="it-IT" sz="6000" dirty="0"/>
              <a:t>L’arte Greco </a:t>
            </a:r>
            <a:r>
              <a:rPr lang="it-IT" sz="6000" dirty="0" smtClean="0"/>
              <a:t>Romana</a:t>
            </a:r>
            <a:br>
              <a:rPr lang="it-IT" sz="6000" dirty="0" smtClean="0"/>
            </a:br>
            <a:r>
              <a:rPr lang="it-IT" sz="6000" dirty="0" smtClean="0"/>
              <a:t>a Catania</a:t>
            </a:r>
            <a:endParaRPr lang="it-IT" sz="6000" dirty="0"/>
          </a:p>
        </p:txBody>
      </p:sp>
      <p:sp>
        <p:nvSpPr>
          <p:cNvPr id="3" name="Sottotitolo 2">
            <a:extLst>
              <a:ext uri="{FF2B5EF4-FFF2-40B4-BE49-F238E27FC236}">
                <a16:creationId xmlns:a16="http://schemas.microsoft.com/office/drawing/2014/main" xmlns="" id="{F6CC5BD1-7106-40C2-97E7-84FD39BA7E68}"/>
              </a:ext>
            </a:extLst>
          </p:cNvPr>
          <p:cNvSpPr>
            <a:spLocks noGrp="1"/>
          </p:cNvSpPr>
          <p:nvPr>
            <p:ph type="subTitle" idx="1"/>
          </p:nvPr>
        </p:nvSpPr>
        <p:spPr>
          <a:xfrm>
            <a:off x="694944" y="4777380"/>
            <a:ext cx="10838687" cy="1696572"/>
          </a:xfrm>
        </p:spPr>
        <p:txBody>
          <a:bodyPr>
            <a:normAutofit fontScale="92500" lnSpcReduction="10000"/>
          </a:bodyPr>
          <a:lstStyle/>
          <a:p>
            <a:pPr algn="just"/>
            <a:endParaRPr lang="it-IT" dirty="0" smtClean="0"/>
          </a:p>
          <a:p>
            <a:pPr algn="just"/>
            <a:endParaRPr lang="it-IT" dirty="0" smtClean="0"/>
          </a:p>
          <a:p>
            <a:pPr algn="just"/>
            <a:endParaRPr lang="it-IT" dirty="0" smtClean="0"/>
          </a:p>
          <a:p>
            <a:pPr algn="just"/>
            <a:r>
              <a:rPr lang="it-IT" sz="2800" dirty="0" smtClean="0"/>
              <a:t>Lavoro </a:t>
            </a:r>
            <a:r>
              <a:rPr lang="it-IT" sz="2800" dirty="0"/>
              <a:t>a cura di: </a:t>
            </a:r>
            <a:r>
              <a:rPr lang="it-IT" sz="2800" dirty="0" smtClean="0"/>
              <a:t>Augello</a:t>
            </a:r>
            <a:r>
              <a:rPr lang="it-IT" sz="2800" dirty="0"/>
              <a:t>, Barbagallo, guardo, </a:t>
            </a:r>
            <a:r>
              <a:rPr lang="it-IT" sz="2800" dirty="0" smtClean="0"/>
              <a:t>ridolfo</a:t>
            </a:r>
            <a:endParaRPr lang="it-IT" sz="2800" dirty="0"/>
          </a:p>
        </p:txBody>
      </p:sp>
    </p:spTree>
    <p:extLst>
      <p:ext uri="{BB962C8B-B14F-4D97-AF65-F5344CB8AC3E}">
        <p14:creationId xmlns:p14="http://schemas.microsoft.com/office/powerpoint/2010/main" xmlns="" val="3646639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C73DF2E-E27A-4FB8-AFD7-C44E11C65D2F}"/>
              </a:ext>
            </a:extLst>
          </p:cNvPr>
          <p:cNvSpPr>
            <a:spLocks noGrp="1"/>
          </p:cNvSpPr>
          <p:nvPr>
            <p:ph type="title"/>
          </p:nvPr>
        </p:nvSpPr>
        <p:spPr>
          <a:xfrm>
            <a:off x="512761" y="572055"/>
            <a:ext cx="8174039" cy="976032"/>
          </a:xfrm>
        </p:spPr>
        <p:txBody>
          <a:bodyPr/>
          <a:lstStyle/>
          <a:p>
            <a:r>
              <a:rPr lang="it-IT" dirty="0"/>
              <a:t>Papiro </a:t>
            </a:r>
          </a:p>
        </p:txBody>
      </p:sp>
      <p:sp>
        <p:nvSpPr>
          <p:cNvPr id="3" name="Segnaposto contenuto 2">
            <a:extLst>
              <a:ext uri="{FF2B5EF4-FFF2-40B4-BE49-F238E27FC236}">
                <a16:creationId xmlns:a16="http://schemas.microsoft.com/office/drawing/2014/main" xmlns="" id="{F3E19D88-02CA-43AD-B3EB-FA7B6B5FD074}"/>
              </a:ext>
            </a:extLst>
          </p:cNvPr>
          <p:cNvSpPr>
            <a:spLocks noGrp="1"/>
          </p:cNvSpPr>
          <p:nvPr>
            <p:ph idx="1"/>
          </p:nvPr>
        </p:nvSpPr>
        <p:spPr>
          <a:xfrm>
            <a:off x="512761" y="1748473"/>
            <a:ext cx="5926139" cy="4537472"/>
          </a:xfrm>
        </p:spPr>
        <p:txBody>
          <a:bodyPr>
            <a:normAutofit fontScale="92500" lnSpcReduction="10000"/>
          </a:bodyPr>
          <a:lstStyle/>
          <a:p>
            <a:pPr marL="0" indent="0">
              <a:buNone/>
            </a:pPr>
            <a:r>
              <a:rPr lang="it-IT" b="1" dirty="0"/>
              <a:t>Il papiro</a:t>
            </a:r>
            <a:r>
              <a:rPr lang="it-IT" dirty="0"/>
              <a:t> è una Pianta palustre (</a:t>
            </a:r>
            <a:r>
              <a:rPr lang="it-IT" i="1" dirty="0" err="1"/>
              <a:t>Cyperus</a:t>
            </a:r>
            <a:r>
              <a:rPr lang="it-IT" i="1" dirty="0"/>
              <a:t> </a:t>
            </a:r>
            <a:r>
              <a:rPr lang="it-IT" i="1" dirty="0" err="1"/>
              <a:t>papyrus</a:t>
            </a:r>
            <a:r>
              <a:rPr lang="it-IT" dirty="0"/>
              <a:t>) della famiglia delle Ciperacee, con fusto alto da 3 a 5 m, a sezione triangolare, che termina con un’ampia infiorescenza a ciuffo. Cresceva spontaneamente nell’antico Egitto, lungo le rive del </a:t>
            </a:r>
            <a:r>
              <a:rPr lang="it-IT" dirty="0">
                <a:hlinkClick r:id="rId2">
                  <a:extLst>
                    <a:ext uri="{A12FA001-AC4F-418D-AE19-62706E023703}">
                      <ahyp:hlinkClr xmlns:ahyp="http://schemas.microsoft.com/office/drawing/2018/hyperlinkcolor" xmlns="" val="tx"/>
                    </a:ext>
                  </a:extLst>
                </a:hlinkClick>
              </a:rPr>
              <a:t>Nilo</a:t>
            </a:r>
            <a:r>
              <a:rPr lang="it-IT" dirty="0"/>
              <a:t> e nelle paludi del suo delta, dove però è in seguito quasi scomparso. Rimane nell’Africa tropicale e in </a:t>
            </a:r>
            <a:r>
              <a:rPr lang="it-IT" dirty="0">
                <a:hlinkClick r:id="rId3">
                  <a:extLst>
                    <a:ext uri="{A12FA001-AC4F-418D-AE19-62706E023703}">
                      <ahyp:hlinkClr xmlns:ahyp="http://schemas.microsoft.com/office/drawing/2018/hyperlinkcolor" xmlns="" val="tx"/>
                    </a:ext>
                  </a:extLst>
                </a:hlinkClick>
              </a:rPr>
              <a:t>Sicilia</a:t>
            </a:r>
            <a:r>
              <a:rPr lang="it-IT" dirty="0"/>
              <a:t> orientale, dove secondo alcuni è originario, secondo altri fu importato dagli Arabi nel 9° secolo. Si coltiva anche in vasche a scopo ornamentale.</a:t>
            </a:r>
          </a:p>
          <a:p>
            <a:pPr marL="0" indent="0">
              <a:buNone/>
            </a:pPr>
            <a:r>
              <a:rPr lang="it-IT" dirty="0"/>
              <a:t>Nell’antico Egitto dal p. si ricavavano cibo, combustibile, cordami, farmaci, vesti, calzature e piccole imbarcazioni, oltre al materiale scrittorio omonimo, di cui il </a:t>
            </a:r>
            <a:r>
              <a:rPr lang="it-IT" dirty="0">
                <a:hlinkClick r:id="rId4">
                  <a:extLst>
                    <a:ext uri="{A12FA001-AC4F-418D-AE19-62706E023703}">
                      <ahyp:hlinkClr xmlns:ahyp="http://schemas.microsoft.com/office/drawing/2018/hyperlinkcolor" xmlns="" val="tx"/>
                    </a:ext>
                  </a:extLst>
                </a:hlinkClick>
              </a:rPr>
              <a:t>paese</a:t>
            </a:r>
            <a:r>
              <a:rPr lang="it-IT" dirty="0"/>
              <a:t> era l’unico produttore e anche esportatore.</a:t>
            </a:r>
          </a:p>
          <a:p>
            <a:endParaRPr lang="it-IT" dirty="0"/>
          </a:p>
        </p:txBody>
      </p:sp>
      <p:pic>
        <p:nvPicPr>
          <p:cNvPr id="2050" name="Picture 2" descr="Risultati immagini per papiro">
            <a:extLst>
              <a:ext uri="{FF2B5EF4-FFF2-40B4-BE49-F238E27FC236}">
                <a16:creationId xmlns:a16="http://schemas.microsoft.com/office/drawing/2014/main" xmlns="" id="{CD27A400-7F78-49A6-9CB7-907C1207A22B}"/>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43332" y="1352550"/>
            <a:ext cx="2873899" cy="215265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Immagine 6">
            <a:extLst>
              <a:ext uri="{FF2B5EF4-FFF2-40B4-BE49-F238E27FC236}">
                <a16:creationId xmlns:a16="http://schemas.microsoft.com/office/drawing/2014/main" xmlns="" id="{C162FF55-9335-4171-86B8-8A35C832E3F6}"/>
              </a:ext>
            </a:extLst>
          </p:cNvPr>
          <p:cNvPicPr>
            <a:picLocks noChangeAspect="1"/>
          </p:cNvPicPr>
          <p:nvPr/>
        </p:nvPicPr>
        <p:blipFill>
          <a:blip r:embed="rId6"/>
          <a:stretch>
            <a:fillRect/>
          </a:stretch>
        </p:blipFill>
        <p:spPr>
          <a:xfrm>
            <a:off x="7981951" y="4027647"/>
            <a:ext cx="3414712" cy="2030052"/>
          </a:xfrm>
          <a:prstGeom prst="rect">
            <a:avLst/>
          </a:prstGeom>
        </p:spPr>
      </p:pic>
    </p:spTree>
    <p:extLst>
      <p:ext uri="{BB962C8B-B14F-4D97-AF65-F5344CB8AC3E}">
        <p14:creationId xmlns:p14="http://schemas.microsoft.com/office/powerpoint/2010/main" xmlns="" val="3971984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3784F095-7C3C-4E4D-A197-2DA3C3C02371}"/>
              </a:ext>
            </a:extLst>
          </p:cNvPr>
          <p:cNvSpPr/>
          <p:nvPr/>
        </p:nvSpPr>
        <p:spPr>
          <a:xfrm>
            <a:off x="581024" y="1171009"/>
            <a:ext cx="8272031" cy="5493812"/>
          </a:xfrm>
          <a:prstGeom prst="rect">
            <a:avLst/>
          </a:prstGeom>
        </p:spPr>
        <p:txBody>
          <a:bodyPr wrap="square">
            <a:spAutoFit/>
          </a:bodyPr>
          <a:lstStyle/>
          <a:p>
            <a:pPr algn="just">
              <a:lnSpc>
                <a:spcPct val="150000"/>
              </a:lnSpc>
            </a:pPr>
            <a:r>
              <a:rPr lang="it-IT" dirty="0">
                <a:latin typeface="+mj-lt"/>
              </a:rPr>
              <a:t>Il </a:t>
            </a:r>
            <a:r>
              <a:rPr lang="it-IT" b="1" dirty="0">
                <a:latin typeface="+mj-lt"/>
              </a:rPr>
              <a:t>falso papiro</a:t>
            </a:r>
            <a:r>
              <a:rPr lang="it-IT" dirty="0">
                <a:latin typeface="+mj-lt"/>
              </a:rPr>
              <a:t> (</a:t>
            </a:r>
            <a:r>
              <a:rPr lang="it-IT" i="1" dirty="0" err="1">
                <a:latin typeface="+mj-lt"/>
              </a:rPr>
              <a:t>Cyperus</a:t>
            </a:r>
            <a:r>
              <a:rPr lang="it-IT" i="1" dirty="0">
                <a:latin typeface="+mj-lt"/>
              </a:rPr>
              <a:t> </a:t>
            </a:r>
            <a:r>
              <a:rPr lang="it-IT" i="1" dirty="0" err="1">
                <a:latin typeface="+mj-lt"/>
              </a:rPr>
              <a:t>alternifolius</a:t>
            </a:r>
            <a:r>
              <a:rPr lang="it-IT" dirty="0">
                <a:latin typeface="+mj-lt"/>
              </a:rPr>
              <a:t>) è una pianta acquatica perenne appartenente alla famiglia delle </a:t>
            </a:r>
            <a:r>
              <a:rPr lang="it-IT" i="1" dirty="0" err="1">
                <a:latin typeface="+mj-lt"/>
              </a:rPr>
              <a:t>Cyperaceae</a:t>
            </a:r>
            <a:r>
              <a:rPr lang="it-IT" dirty="0">
                <a:latin typeface="+mj-lt"/>
              </a:rPr>
              <a:t>, la stessa del </a:t>
            </a:r>
            <a:r>
              <a:rPr lang="it-IT" b="1" dirty="0">
                <a:latin typeface="+mj-lt"/>
              </a:rPr>
              <a:t>papiro</a:t>
            </a:r>
            <a:r>
              <a:rPr lang="it-IT" dirty="0">
                <a:latin typeface="+mj-lt"/>
              </a:rPr>
              <a:t> propriamente detto (</a:t>
            </a:r>
            <a:r>
              <a:rPr lang="it-IT" i="1" dirty="0" err="1">
                <a:latin typeface="+mj-lt"/>
              </a:rPr>
              <a:t>Cyperus</a:t>
            </a:r>
            <a:r>
              <a:rPr lang="it-IT" i="1" dirty="0">
                <a:latin typeface="+mj-lt"/>
              </a:rPr>
              <a:t> </a:t>
            </a:r>
            <a:r>
              <a:rPr lang="it-IT" i="1" dirty="0" err="1">
                <a:latin typeface="+mj-lt"/>
              </a:rPr>
              <a:t>papyrus</a:t>
            </a:r>
            <a:r>
              <a:rPr lang="it-IT" dirty="0">
                <a:latin typeface="+mj-lt"/>
              </a:rPr>
              <a:t>). Cresce allo stato spontaneo nelle zone umide e paludose di sud America, Asia ed Europa ma è molto comune trovarlo come ornamentale in laghetti, fontane e stagni; lo si riconosce per via dei fusti alti e sottili che portano foglie a raggiera </a:t>
            </a:r>
            <a:r>
              <a:rPr lang="it-IT" dirty="0" smtClean="0">
                <a:latin typeface="+mj-lt"/>
              </a:rPr>
              <a:t>durante </a:t>
            </a:r>
            <a:r>
              <a:rPr lang="it-IT" dirty="0">
                <a:latin typeface="+mj-lt"/>
              </a:rPr>
              <a:t>la bella stagione, </a:t>
            </a:r>
            <a:r>
              <a:rPr lang="it-IT" dirty="0" smtClean="0">
                <a:latin typeface="+mj-lt"/>
              </a:rPr>
              <a:t>ornate </a:t>
            </a:r>
            <a:r>
              <a:rPr lang="it-IT" dirty="0" smtClean="0">
                <a:latin typeface="+mj-lt"/>
              </a:rPr>
              <a:t>da </a:t>
            </a:r>
            <a:r>
              <a:rPr lang="it-IT" dirty="0">
                <a:latin typeface="+mj-lt"/>
              </a:rPr>
              <a:t>infiorescenze raccolte in spighe. Il </a:t>
            </a:r>
            <a:r>
              <a:rPr lang="it-IT" i="1" dirty="0">
                <a:latin typeface="+mj-lt"/>
              </a:rPr>
              <a:t>falso papiro</a:t>
            </a:r>
            <a:r>
              <a:rPr lang="it-IT" dirty="0">
                <a:latin typeface="+mj-lt"/>
              </a:rPr>
              <a:t> può essere coltivato con successo anche in vaso, a patto di assicurargli le condizioni ottimali di umidità e irrigazioni abbondanti e può essere quindi considerato a pieno titolo una </a:t>
            </a:r>
            <a:r>
              <a:rPr lang="it-IT" b="1" dirty="0">
                <a:latin typeface="+mj-lt"/>
              </a:rPr>
              <a:t>pianta da appartamento</a:t>
            </a:r>
            <a:r>
              <a:rPr lang="it-IT" dirty="0">
                <a:latin typeface="+mj-lt"/>
              </a:rPr>
              <a:t>. Sopravvive </a:t>
            </a:r>
            <a:r>
              <a:rPr lang="it-IT" dirty="0" smtClean="0">
                <a:latin typeface="+mj-lt"/>
              </a:rPr>
              <a:t>all’aperto </a:t>
            </a:r>
            <a:r>
              <a:rPr lang="it-IT" dirty="0">
                <a:latin typeface="+mj-lt"/>
              </a:rPr>
              <a:t>in contenitore o nel </a:t>
            </a:r>
            <a:r>
              <a:rPr lang="it-IT" dirty="0" smtClean="0">
                <a:latin typeface="+mj-lt"/>
              </a:rPr>
              <a:t>laghetto </a:t>
            </a:r>
            <a:r>
              <a:rPr lang="it-IT" dirty="0">
                <a:latin typeface="+mj-lt"/>
              </a:rPr>
              <a:t>solo in regioni a clima mite, mentre dove l’inverno è più rigido va coltivata in casa o comunque posta al riparo durante i mesi più freddi.</a:t>
            </a:r>
          </a:p>
        </p:txBody>
      </p:sp>
      <p:pic>
        <p:nvPicPr>
          <p:cNvPr id="5" name="Immagine 4">
            <a:extLst>
              <a:ext uri="{FF2B5EF4-FFF2-40B4-BE49-F238E27FC236}">
                <a16:creationId xmlns:a16="http://schemas.microsoft.com/office/drawing/2014/main" xmlns="" id="{48B08209-54DA-4653-80C6-43391069EFE8}"/>
              </a:ext>
            </a:extLst>
          </p:cNvPr>
          <p:cNvPicPr>
            <a:picLocks noChangeAspect="1"/>
          </p:cNvPicPr>
          <p:nvPr/>
        </p:nvPicPr>
        <p:blipFill>
          <a:blip r:embed="rId2"/>
          <a:stretch>
            <a:fillRect/>
          </a:stretch>
        </p:blipFill>
        <p:spPr>
          <a:xfrm>
            <a:off x="8962439" y="1184864"/>
            <a:ext cx="2672781" cy="4744581"/>
          </a:xfrm>
          <a:prstGeom prst="rect">
            <a:avLst/>
          </a:prstGeom>
        </p:spPr>
      </p:pic>
      <p:sp>
        <p:nvSpPr>
          <p:cNvPr id="6" name="CasellaDiTesto 5">
            <a:extLst>
              <a:ext uri="{FF2B5EF4-FFF2-40B4-BE49-F238E27FC236}">
                <a16:creationId xmlns:a16="http://schemas.microsoft.com/office/drawing/2014/main" xmlns="" id="{EDAADA3E-D4F7-42D7-8FC8-8C80B7FE3FB8}"/>
              </a:ext>
            </a:extLst>
          </p:cNvPr>
          <p:cNvSpPr txBox="1"/>
          <p:nvPr/>
        </p:nvSpPr>
        <p:spPr>
          <a:xfrm>
            <a:off x="581025" y="331679"/>
            <a:ext cx="3706892" cy="738664"/>
          </a:xfrm>
          <a:prstGeom prst="rect">
            <a:avLst/>
          </a:prstGeom>
          <a:noFill/>
        </p:spPr>
        <p:txBody>
          <a:bodyPr wrap="square" rtlCol="0">
            <a:spAutoFit/>
          </a:bodyPr>
          <a:lstStyle/>
          <a:p>
            <a:pPr algn="just"/>
            <a:r>
              <a:rPr lang="it-IT" sz="4200" dirty="0"/>
              <a:t>Falso Papiro</a:t>
            </a:r>
          </a:p>
        </p:txBody>
      </p:sp>
    </p:spTree>
    <p:extLst>
      <p:ext uri="{BB962C8B-B14F-4D97-AF65-F5344CB8AC3E}">
        <p14:creationId xmlns:p14="http://schemas.microsoft.com/office/powerpoint/2010/main" xmlns="" val="596731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35FE902-C0BB-4B82-B851-830DF52578CC}"/>
              </a:ext>
            </a:extLst>
          </p:cNvPr>
          <p:cNvSpPr>
            <a:spLocks noGrp="1"/>
          </p:cNvSpPr>
          <p:nvPr>
            <p:ph type="title"/>
          </p:nvPr>
        </p:nvSpPr>
        <p:spPr>
          <a:xfrm>
            <a:off x="798511" y="414618"/>
            <a:ext cx="9404723" cy="1400530"/>
          </a:xfrm>
        </p:spPr>
        <p:txBody>
          <a:bodyPr/>
          <a:lstStyle/>
          <a:p>
            <a:r>
              <a:rPr lang="it-IT" dirty="0"/>
              <a:t>Acanto</a:t>
            </a:r>
          </a:p>
        </p:txBody>
      </p:sp>
      <p:sp>
        <p:nvSpPr>
          <p:cNvPr id="3" name="Segnaposto contenuto 2">
            <a:extLst>
              <a:ext uri="{FF2B5EF4-FFF2-40B4-BE49-F238E27FC236}">
                <a16:creationId xmlns:a16="http://schemas.microsoft.com/office/drawing/2014/main" xmlns="" id="{19A20296-4358-4003-AC90-FEFC502756D0}"/>
              </a:ext>
            </a:extLst>
          </p:cNvPr>
          <p:cNvSpPr>
            <a:spLocks noGrp="1"/>
          </p:cNvSpPr>
          <p:nvPr>
            <p:ph idx="1"/>
          </p:nvPr>
        </p:nvSpPr>
        <p:spPr>
          <a:xfrm>
            <a:off x="734291" y="1243012"/>
            <a:ext cx="8908473" cy="4719637"/>
          </a:xfrm>
        </p:spPr>
        <p:txBody>
          <a:bodyPr>
            <a:noAutofit/>
          </a:bodyPr>
          <a:lstStyle/>
          <a:p>
            <a:pPr marL="0" indent="0" algn="just">
              <a:lnSpc>
                <a:spcPct val="150000"/>
              </a:lnSpc>
              <a:spcBef>
                <a:spcPts val="0"/>
              </a:spcBef>
              <a:buNone/>
            </a:pPr>
            <a:r>
              <a:rPr lang="it-IT" sz="1800" dirty="0"/>
              <a:t>L’</a:t>
            </a:r>
            <a:r>
              <a:rPr lang="it-IT" sz="1800" b="1" dirty="0"/>
              <a:t>acanto</a:t>
            </a:r>
            <a:r>
              <a:rPr lang="it-IT" sz="1800" dirty="0"/>
              <a:t>, </a:t>
            </a:r>
            <a:r>
              <a:rPr lang="it-IT" sz="1800" dirty="0" err="1"/>
              <a:t>a</a:t>
            </a:r>
            <a:r>
              <a:rPr lang="it-IT" sz="1800" i="1" dirty="0" err="1"/>
              <a:t>canthus</a:t>
            </a:r>
            <a:r>
              <a:rPr lang="it-IT" sz="1800" i="1" dirty="0"/>
              <a:t>,</a:t>
            </a:r>
            <a:r>
              <a:rPr lang="it-IT" sz="1800" dirty="0"/>
              <a:t> è una pianta </a:t>
            </a:r>
            <a:r>
              <a:rPr lang="it-IT" sz="1800" dirty="0" smtClean="0"/>
              <a:t>mediterranea </a:t>
            </a:r>
            <a:r>
              <a:rPr lang="it-IT" sz="1800" dirty="0"/>
              <a:t>il cui nome deriva dal </a:t>
            </a:r>
            <a:r>
              <a:rPr lang="it-IT" sz="1800" dirty="0" smtClean="0"/>
              <a:t>greco </a:t>
            </a:r>
            <a:r>
              <a:rPr lang="it-IT" sz="1800" dirty="0"/>
              <a:t>antico </a:t>
            </a:r>
            <a:r>
              <a:rPr lang="it-IT" sz="1800" i="1" dirty="0" err="1" smtClean="0"/>
              <a:t>acanthòs</a:t>
            </a:r>
            <a:r>
              <a:rPr lang="it-IT" sz="1800" i="1" dirty="0" smtClean="0"/>
              <a:t>,</a:t>
            </a:r>
            <a:r>
              <a:rPr lang="it-IT" sz="1800" dirty="0"/>
              <a:t>  che significa fiore spinoso. Fra le specie di acanto presenti in natura le due più diffuse sono l’</a:t>
            </a:r>
            <a:r>
              <a:rPr lang="it-IT" sz="1800" dirty="0" err="1"/>
              <a:t>acanthus</a:t>
            </a:r>
            <a:r>
              <a:rPr lang="it-IT" sz="1800" dirty="0"/>
              <a:t> </a:t>
            </a:r>
            <a:r>
              <a:rPr lang="it-IT" sz="1800" dirty="0" err="1"/>
              <a:t>spinosus</a:t>
            </a:r>
            <a:r>
              <a:rPr lang="it-IT" sz="1800" dirty="0"/>
              <a:t> e </a:t>
            </a:r>
            <a:r>
              <a:rPr lang="it-IT" sz="1800" dirty="0" smtClean="0"/>
              <a:t>il </a:t>
            </a:r>
            <a:r>
              <a:rPr lang="it-IT" sz="1800" dirty="0" err="1"/>
              <a:t>mollis</a:t>
            </a:r>
            <a:r>
              <a:rPr lang="it-IT" sz="1800" dirty="0"/>
              <a:t>. L’</a:t>
            </a:r>
            <a:r>
              <a:rPr lang="it-IT" sz="1800" b="1" dirty="0" err="1"/>
              <a:t>acanthus</a:t>
            </a:r>
            <a:r>
              <a:rPr lang="it-IT" sz="1800" b="1" dirty="0"/>
              <a:t> </a:t>
            </a:r>
            <a:r>
              <a:rPr lang="it-IT" sz="1800" b="1" dirty="0" err="1"/>
              <a:t>spinosus</a:t>
            </a:r>
            <a:r>
              <a:rPr lang="it-IT" sz="1800" dirty="0"/>
              <a:t> ha delle foglie, che possono raggiungere il metro di lunghezza di colore verde molto intenso, con la particolare caratteristica di avere delle profonde incisioni che arrivano fino alla nervatura principale, inoltre hanno i margini spinosi. </a:t>
            </a:r>
            <a:r>
              <a:rPr lang="it-IT" sz="1800" dirty="0" smtClean="0"/>
              <a:t>I fiori</a:t>
            </a:r>
            <a:r>
              <a:rPr lang="it-IT" sz="1800" dirty="0"/>
              <a:t>, che sbocciano in primavera, </a:t>
            </a:r>
            <a:r>
              <a:rPr lang="it-IT" sz="1800" dirty="0" smtClean="0"/>
              <a:t>si </a:t>
            </a:r>
            <a:r>
              <a:rPr lang="it-IT" sz="1800" dirty="0"/>
              <a:t>sviluppano su un lungo stelo </a:t>
            </a:r>
            <a:r>
              <a:rPr lang="it-IT" sz="1800" dirty="0" err="1"/>
              <a:t>fioriero</a:t>
            </a:r>
            <a:r>
              <a:rPr lang="it-IT" sz="1800" dirty="0"/>
              <a:t>, sono di colore </a:t>
            </a:r>
            <a:r>
              <a:rPr lang="it-IT" sz="1800" dirty="0" smtClean="0"/>
              <a:t>bianco, </a:t>
            </a:r>
            <a:r>
              <a:rPr lang="it-IT" sz="1800" dirty="0"/>
              <a:t>attorniati da brattee di colore rosso. L’</a:t>
            </a:r>
            <a:r>
              <a:rPr lang="it-IT" sz="1800" b="1" dirty="0" err="1"/>
              <a:t>acanthus</a:t>
            </a:r>
            <a:r>
              <a:rPr lang="it-IT" sz="1800" b="1" dirty="0"/>
              <a:t> </a:t>
            </a:r>
            <a:r>
              <a:rPr lang="it-IT" sz="1800" b="1" dirty="0" err="1"/>
              <a:t>mollis</a:t>
            </a:r>
            <a:r>
              <a:rPr lang="it-IT" sz="1800" i="1" dirty="0"/>
              <a:t>,</a:t>
            </a:r>
            <a:r>
              <a:rPr lang="it-IT" sz="1800" dirty="0"/>
              <a:t> </a:t>
            </a:r>
            <a:r>
              <a:rPr lang="it-IT" sz="1800" dirty="0" smtClean="0"/>
              <a:t>è </a:t>
            </a:r>
            <a:r>
              <a:rPr lang="it-IT" sz="1800" dirty="0"/>
              <a:t>caratterizzato da grandi foglie che raggiungono il metro di lunghezza di colore verde </a:t>
            </a:r>
            <a:r>
              <a:rPr lang="it-IT" sz="1800" dirty="0" smtClean="0"/>
              <a:t>scuro, </a:t>
            </a:r>
            <a:r>
              <a:rPr lang="it-IT" sz="1800" dirty="0"/>
              <a:t>suddivise in lobi da diverse venature. I </a:t>
            </a:r>
            <a:r>
              <a:rPr lang="it-IT" sz="1800" dirty="0" smtClean="0"/>
              <a:t>fiori</a:t>
            </a:r>
            <a:r>
              <a:rPr lang="it-IT" sz="1800" dirty="0"/>
              <a:t>, </a:t>
            </a:r>
            <a:r>
              <a:rPr lang="it-IT" sz="1800" dirty="0" smtClean="0"/>
              <a:t>bianchi, </a:t>
            </a:r>
            <a:r>
              <a:rPr lang="it-IT" sz="1800" dirty="0"/>
              <a:t>si sviluppano su fusti </a:t>
            </a:r>
            <a:r>
              <a:rPr lang="it-IT" sz="1800" dirty="0" err="1" smtClean="0"/>
              <a:t>fiorieri</a:t>
            </a:r>
            <a:r>
              <a:rPr lang="it-IT" sz="1800" dirty="0" smtClean="0"/>
              <a:t>, </a:t>
            </a:r>
            <a:r>
              <a:rPr lang="it-IT" sz="1800" dirty="0"/>
              <a:t>attorniati da brattee rossastre, che sbocciano sul finire della bella stagione. E’ una pianta molto utilizzata come ornamento da giardino, adatta per riempire gli angoli freschi ed ombrosi.</a:t>
            </a:r>
          </a:p>
        </p:txBody>
      </p:sp>
      <p:pic>
        <p:nvPicPr>
          <p:cNvPr id="4098" name="Picture 2" descr="Risultati immagini per acanto">
            <a:extLst>
              <a:ext uri="{FF2B5EF4-FFF2-40B4-BE49-F238E27FC236}">
                <a16:creationId xmlns:a16="http://schemas.microsoft.com/office/drawing/2014/main" xmlns="" id="{937992E4-FA27-4BA1-AC6D-F2E3C90EA2D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61419" y="698509"/>
            <a:ext cx="1953492" cy="334803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mmagine 4">
            <a:extLst>
              <a:ext uri="{FF2B5EF4-FFF2-40B4-BE49-F238E27FC236}">
                <a16:creationId xmlns:a16="http://schemas.microsoft.com/office/drawing/2014/main" xmlns="" id="{B3444259-439A-4117-AB6F-A84215196D94}"/>
              </a:ext>
            </a:extLst>
          </p:cNvPr>
          <p:cNvPicPr>
            <a:picLocks noChangeAspect="1"/>
          </p:cNvPicPr>
          <p:nvPr/>
        </p:nvPicPr>
        <p:blipFill>
          <a:blip r:embed="rId3"/>
          <a:stretch>
            <a:fillRect/>
          </a:stretch>
        </p:blipFill>
        <p:spPr>
          <a:xfrm>
            <a:off x="9924616" y="4280902"/>
            <a:ext cx="2009775" cy="2276475"/>
          </a:xfrm>
          <a:prstGeom prst="rect">
            <a:avLst/>
          </a:prstGeom>
        </p:spPr>
      </p:pic>
    </p:spTree>
    <p:extLst>
      <p:ext uri="{BB962C8B-B14F-4D97-AF65-F5344CB8AC3E}">
        <p14:creationId xmlns:p14="http://schemas.microsoft.com/office/powerpoint/2010/main" xmlns="" val="1015759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29FDD5D-6865-4D3A-9089-8FAD41BA0851}"/>
              </a:ext>
            </a:extLst>
          </p:cNvPr>
          <p:cNvSpPr>
            <a:spLocks noGrp="1"/>
          </p:cNvSpPr>
          <p:nvPr>
            <p:ph type="title"/>
          </p:nvPr>
        </p:nvSpPr>
        <p:spPr>
          <a:xfrm>
            <a:off x="741361" y="652388"/>
            <a:ext cx="10785621" cy="968594"/>
          </a:xfrm>
        </p:spPr>
        <p:txBody>
          <a:bodyPr/>
          <a:lstStyle/>
          <a:p>
            <a:r>
              <a:rPr lang="it-IT" dirty="0"/>
              <a:t>Acanto</a:t>
            </a:r>
          </a:p>
        </p:txBody>
      </p:sp>
      <p:sp>
        <p:nvSpPr>
          <p:cNvPr id="3" name="Segnaposto contenuto 2">
            <a:extLst>
              <a:ext uri="{FF2B5EF4-FFF2-40B4-BE49-F238E27FC236}">
                <a16:creationId xmlns:a16="http://schemas.microsoft.com/office/drawing/2014/main" xmlns="" id="{0F26CC88-9790-4363-8DFA-2F72BB438A8C}"/>
              </a:ext>
            </a:extLst>
          </p:cNvPr>
          <p:cNvSpPr>
            <a:spLocks noGrp="1"/>
          </p:cNvSpPr>
          <p:nvPr>
            <p:ph idx="1"/>
          </p:nvPr>
        </p:nvSpPr>
        <p:spPr>
          <a:xfrm>
            <a:off x="741361" y="1719543"/>
            <a:ext cx="10771766" cy="4195481"/>
          </a:xfrm>
        </p:spPr>
        <p:txBody>
          <a:bodyPr>
            <a:noAutofit/>
          </a:bodyPr>
          <a:lstStyle/>
          <a:p>
            <a:pPr marL="0" indent="0" algn="just">
              <a:lnSpc>
                <a:spcPct val="150000"/>
              </a:lnSpc>
              <a:spcBef>
                <a:spcPts val="0"/>
              </a:spcBef>
              <a:buNone/>
            </a:pPr>
            <a:r>
              <a:rPr lang="it-IT" sz="1800" b="1" dirty="0"/>
              <a:t>Storia e simbologia</a:t>
            </a:r>
          </a:p>
          <a:p>
            <a:pPr marL="0" indent="0" algn="just">
              <a:lnSpc>
                <a:spcPct val="150000"/>
              </a:lnSpc>
              <a:spcBef>
                <a:spcPts val="0"/>
              </a:spcBef>
              <a:buNone/>
            </a:pPr>
            <a:r>
              <a:rPr lang="it-IT" sz="1800" dirty="0"/>
              <a:t>Narra la  mitologia greca che Acanto fosse una ninfa desiderata dal divino Apollo, ma che non ne ricambiava l’amore. Un giorno Apollo decise di rapirla, ma essa reagì tentando la fuga, quando il Dio del Sole la raggiunse la povera Acanto tentò di divincolarsi graffiando il volto del bellissimo Apollo, questi decise quindi di punirla e di trasformarla in una pianta “amata dal sole”. fu una Ninfa che accolse Apollo e fu dal Dio mutata nel fiore omonimo.  </a:t>
            </a:r>
          </a:p>
          <a:p>
            <a:pPr marL="0" indent="0" algn="just">
              <a:lnSpc>
                <a:spcPct val="150000"/>
              </a:lnSpc>
              <a:spcBef>
                <a:spcPts val="0"/>
              </a:spcBef>
              <a:buNone/>
            </a:pPr>
            <a:r>
              <a:rPr lang="it-IT" sz="1800" dirty="0"/>
              <a:t>Nel </a:t>
            </a:r>
            <a:r>
              <a:rPr lang="it-IT" sz="1800" b="1" dirty="0"/>
              <a:t>linguaggio dei fiori e delle piante</a:t>
            </a:r>
            <a:r>
              <a:rPr lang="it-IT" sz="1800" dirty="0"/>
              <a:t> rappresenta il </a:t>
            </a:r>
            <a:r>
              <a:rPr lang="it-IT" sz="1800" b="1" dirty="0"/>
              <a:t>prestigio</a:t>
            </a:r>
            <a:r>
              <a:rPr lang="it-IT" sz="1800" dirty="0"/>
              <a:t> ed il </a:t>
            </a:r>
            <a:r>
              <a:rPr lang="it-IT" sz="1800" b="1" dirty="0"/>
              <a:t>benessere materiale</a:t>
            </a:r>
            <a:r>
              <a:rPr lang="it-IT" sz="1800" dirty="0"/>
              <a:t>, perché in passato veniva utilizzata per adornare le vesti dei personaggi più illustri. Ma è anche considerata il simbolo della </a:t>
            </a:r>
            <a:r>
              <a:rPr lang="it-IT" sz="1800" b="1" dirty="0"/>
              <a:t>verginità</a:t>
            </a:r>
            <a:r>
              <a:rPr lang="it-IT" sz="1800" dirty="0"/>
              <a:t>, poiché è una pianta spontanea che nasce e cresce in terre non coltivate</a:t>
            </a:r>
          </a:p>
        </p:txBody>
      </p:sp>
    </p:spTree>
    <p:extLst>
      <p:ext uri="{BB962C8B-B14F-4D97-AF65-F5344CB8AC3E}">
        <p14:creationId xmlns:p14="http://schemas.microsoft.com/office/powerpoint/2010/main" xmlns="" val="1137801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FBDA719-6BCC-4FDA-AC82-19CF1FA7FD88}"/>
              </a:ext>
            </a:extLst>
          </p:cNvPr>
          <p:cNvSpPr>
            <a:spLocks noGrp="1"/>
          </p:cNvSpPr>
          <p:nvPr>
            <p:ph type="title"/>
          </p:nvPr>
        </p:nvSpPr>
        <p:spPr>
          <a:xfrm>
            <a:off x="646111" y="452718"/>
            <a:ext cx="10839307" cy="1400530"/>
          </a:xfrm>
        </p:spPr>
        <p:txBody>
          <a:bodyPr/>
          <a:lstStyle/>
          <a:p>
            <a:r>
              <a:rPr lang="it-IT" dirty="0"/>
              <a:t>Santuario S. Agata al Carcere</a:t>
            </a:r>
            <a:br>
              <a:rPr lang="it-IT" dirty="0"/>
            </a:br>
            <a:r>
              <a:rPr lang="it-IT" dirty="0"/>
              <a:t> </a:t>
            </a:r>
            <a:br>
              <a:rPr lang="it-IT" dirty="0"/>
            </a:br>
            <a:endParaRPr lang="it-IT" dirty="0"/>
          </a:p>
        </p:txBody>
      </p:sp>
      <p:sp>
        <p:nvSpPr>
          <p:cNvPr id="3" name="Segnaposto contenuto 2">
            <a:extLst>
              <a:ext uri="{FF2B5EF4-FFF2-40B4-BE49-F238E27FC236}">
                <a16:creationId xmlns:a16="http://schemas.microsoft.com/office/drawing/2014/main" xmlns="" id="{844355D8-F434-4D94-822C-4169229C65C7}"/>
              </a:ext>
            </a:extLst>
          </p:cNvPr>
          <p:cNvSpPr>
            <a:spLocks noGrp="1"/>
          </p:cNvSpPr>
          <p:nvPr>
            <p:ph idx="1"/>
          </p:nvPr>
        </p:nvSpPr>
        <p:spPr>
          <a:xfrm>
            <a:off x="3131128" y="1296698"/>
            <a:ext cx="8437418" cy="3012065"/>
          </a:xfrm>
        </p:spPr>
        <p:txBody>
          <a:bodyPr>
            <a:noAutofit/>
          </a:bodyPr>
          <a:lstStyle/>
          <a:p>
            <a:pPr marL="0" indent="0" algn="just">
              <a:lnSpc>
                <a:spcPct val="150000"/>
              </a:lnSpc>
              <a:spcBef>
                <a:spcPts val="0"/>
              </a:spcBef>
              <a:buNone/>
            </a:pPr>
            <a:r>
              <a:rPr lang="it-IT" sz="1800" dirty="0"/>
              <a:t>Il Carcere è uno dei luoghi centrali attorno al quale ruota la vicenda della giovane e nobile Agata, secondo il racconto tramandato dagli Atti del Martirio. Qui la futura patrona di Catania viene richiusa dopo i 30 giorni trascorsi nella casa della matrona Afrodisia; qui verrà riportata dopo il martirio delle mammelle e avrà la visita di San Pietro e dell’angelo; qui, infine, si conclude la vicenda terrena di Agata, il 5 Febbraio 251, dopo l’ultimo martirio della fornace.</a:t>
            </a:r>
          </a:p>
          <a:p>
            <a:pPr marL="0" indent="0" algn="just">
              <a:lnSpc>
                <a:spcPct val="170000"/>
              </a:lnSpc>
              <a:spcBef>
                <a:spcPts val="0"/>
              </a:spcBef>
              <a:buNone/>
            </a:pPr>
            <a:endParaRPr lang="it-IT" sz="1800" dirty="0"/>
          </a:p>
          <a:p>
            <a:pPr marL="0" indent="0">
              <a:buNone/>
            </a:pPr>
            <a:endParaRPr lang="it-IT" dirty="0"/>
          </a:p>
        </p:txBody>
      </p:sp>
      <p:pic>
        <p:nvPicPr>
          <p:cNvPr id="5" name="Immagine 4">
            <a:extLst>
              <a:ext uri="{FF2B5EF4-FFF2-40B4-BE49-F238E27FC236}">
                <a16:creationId xmlns:a16="http://schemas.microsoft.com/office/drawing/2014/main" xmlns="" id="{D64E62E5-CD0E-4597-897F-CB2A740D6C2C}"/>
              </a:ext>
            </a:extLst>
          </p:cNvPr>
          <p:cNvPicPr>
            <a:picLocks noChangeAspect="1"/>
          </p:cNvPicPr>
          <p:nvPr/>
        </p:nvPicPr>
        <p:blipFill>
          <a:blip r:embed="rId2"/>
          <a:stretch>
            <a:fillRect/>
          </a:stretch>
        </p:blipFill>
        <p:spPr>
          <a:xfrm>
            <a:off x="722926" y="1331102"/>
            <a:ext cx="2172673" cy="2896898"/>
          </a:xfrm>
          <a:prstGeom prst="rect">
            <a:avLst/>
          </a:prstGeom>
        </p:spPr>
      </p:pic>
      <p:sp>
        <p:nvSpPr>
          <p:cNvPr id="6" name="Rettangolo 5"/>
          <p:cNvSpPr/>
          <p:nvPr/>
        </p:nvSpPr>
        <p:spPr>
          <a:xfrm>
            <a:off x="637308" y="4189458"/>
            <a:ext cx="10834255" cy="2585323"/>
          </a:xfrm>
          <a:prstGeom prst="rect">
            <a:avLst/>
          </a:prstGeom>
        </p:spPr>
        <p:txBody>
          <a:bodyPr wrap="square">
            <a:spAutoFit/>
          </a:bodyPr>
          <a:lstStyle/>
          <a:p>
            <a:pPr algn="just">
              <a:lnSpc>
                <a:spcPct val="150000"/>
              </a:lnSpc>
            </a:pPr>
            <a:r>
              <a:rPr lang="it-IT" dirty="0" smtClean="0"/>
              <a:t>Per questi motivi il luogo </a:t>
            </a:r>
            <a:r>
              <a:rPr lang="it-IT" dirty="0" smtClean="0"/>
              <a:t>conosciuto come </a:t>
            </a:r>
            <a:r>
              <a:rPr lang="it-IT" dirty="0" smtClean="0"/>
              <a:t>il Carcere della Martire, ha </a:t>
            </a:r>
            <a:r>
              <a:rPr lang="it-IT" dirty="0" smtClean="0"/>
              <a:t>avuto da sempre un </a:t>
            </a:r>
            <a:r>
              <a:rPr lang="it-IT" dirty="0" smtClean="0"/>
              <a:t>ruolo </a:t>
            </a:r>
            <a:r>
              <a:rPr lang="it-IT" dirty="0" smtClean="0"/>
              <a:t>importante </a:t>
            </a:r>
            <a:r>
              <a:rPr lang="it-IT" dirty="0" smtClean="0"/>
              <a:t>nella devozione </a:t>
            </a:r>
            <a:r>
              <a:rPr lang="it-IT" dirty="0" smtClean="0"/>
              <a:t>dei </a:t>
            </a:r>
            <a:r>
              <a:rPr lang="it-IT" dirty="0" smtClean="0"/>
              <a:t>catanesi, che ogni anno </a:t>
            </a:r>
            <a:r>
              <a:rPr lang="it-IT" dirty="0" smtClean="0"/>
              <a:t>si recano e radunano in pellegrinaggio </a:t>
            </a:r>
            <a:r>
              <a:rPr lang="it-IT" dirty="0" smtClean="0"/>
              <a:t>al </a:t>
            </a:r>
            <a:r>
              <a:rPr lang="it-IT" dirty="0" smtClean="0"/>
              <a:t>Santuario e, </a:t>
            </a:r>
            <a:r>
              <a:rPr lang="it-IT" dirty="0" smtClean="0"/>
              <a:t>durante tutto </a:t>
            </a:r>
            <a:r>
              <a:rPr lang="it-IT" dirty="0" smtClean="0"/>
              <a:t>l’anno, </a:t>
            </a:r>
            <a:r>
              <a:rPr lang="it-IT" dirty="0" smtClean="0"/>
              <a:t>non mancano mai di fermarsi per una preghiera o, passando dalla piazza, di alzare gli occhi alla finestrella del Carcere. Il Santuario </a:t>
            </a:r>
            <a:r>
              <a:rPr lang="it-IT" dirty="0" smtClean="0"/>
              <a:t>rappresenta non solo la memoria </a:t>
            </a:r>
            <a:r>
              <a:rPr lang="it-IT" dirty="0" smtClean="0"/>
              <a:t>del </a:t>
            </a:r>
            <a:r>
              <a:rPr lang="it-IT" dirty="0" smtClean="0"/>
              <a:t>Martirio </a:t>
            </a:r>
            <a:r>
              <a:rPr lang="it-IT" dirty="0" smtClean="0"/>
              <a:t>e della tradizione </a:t>
            </a:r>
            <a:r>
              <a:rPr lang="it-IT" dirty="0" smtClean="0"/>
              <a:t>ma anche uno scrigno </a:t>
            </a:r>
            <a:r>
              <a:rPr lang="it-IT" dirty="0" smtClean="0"/>
              <a:t>di storia e di arte che </a:t>
            </a:r>
            <a:r>
              <a:rPr lang="it-IT" dirty="0" smtClean="0"/>
              <a:t>narra </a:t>
            </a:r>
            <a:r>
              <a:rPr lang="it-IT" dirty="0" smtClean="0"/>
              <a:t>a catanesi e turisti il culto della Patrona e la vita </a:t>
            </a:r>
            <a:r>
              <a:rPr lang="it-IT" dirty="0" smtClean="0"/>
              <a:t>della </a:t>
            </a:r>
            <a:r>
              <a:rPr lang="it-IT" dirty="0" smtClean="0"/>
              <a:t>città attraverso i millenni.</a:t>
            </a:r>
            <a:endParaRPr lang="it-IT" dirty="0"/>
          </a:p>
        </p:txBody>
      </p:sp>
    </p:spTree>
    <p:extLst>
      <p:ext uri="{BB962C8B-B14F-4D97-AF65-F5344CB8AC3E}">
        <p14:creationId xmlns:p14="http://schemas.microsoft.com/office/powerpoint/2010/main" xmlns="" val="2508885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54C91B3-3E88-4A1B-8D1E-F4EC863D09DE}"/>
              </a:ext>
            </a:extLst>
          </p:cNvPr>
          <p:cNvSpPr>
            <a:spLocks noGrp="1"/>
          </p:cNvSpPr>
          <p:nvPr>
            <p:ph type="title"/>
          </p:nvPr>
        </p:nvSpPr>
        <p:spPr>
          <a:xfrm>
            <a:off x="914400" y="609601"/>
            <a:ext cx="10557164" cy="1023657"/>
          </a:xfrm>
        </p:spPr>
        <p:txBody>
          <a:bodyPr/>
          <a:lstStyle/>
          <a:p>
            <a:r>
              <a:rPr lang="it-IT" dirty="0"/>
              <a:t>Catania </a:t>
            </a:r>
            <a:r>
              <a:rPr lang="it-IT" dirty="0" err="1"/>
              <a:t>as</a:t>
            </a:r>
            <a:r>
              <a:rPr lang="it-IT" dirty="0"/>
              <a:t> a </a:t>
            </a:r>
            <a:r>
              <a:rPr lang="it-IT" dirty="0" err="1"/>
              <a:t>Greek</a:t>
            </a:r>
            <a:r>
              <a:rPr lang="it-IT" dirty="0"/>
              <a:t> </a:t>
            </a:r>
            <a:r>
              <a:rPr lang="it-IT" dirty="0" err="1"/>
              <a:t>colony</a:t>
            </a:r>
            <a:endParaRPr lang="it-IT" dirty="0"/>
          </a:p>
        </p:txBody>
      </p:sp>
      <p:sp>
        <p:nvSpPr>
          <p:cNvPr id="3" name="Segnaposto contenuto 2">
            <a:extLst>
              <a:ext uri="{FF2B5EF4-FFF2-40B4-BE49-F238E27FC236}">
                <a16:creationId xmlns:a16="http://schemas.microsoft.com/office/drawing/2014/main" xmlns="" id="{351FFC62-93A4-4F74-AFE1-FF18189BA282}"/>
              </a:ext>
            </a:extLst>
          </p:cNvPr>
          <p:cNvSpPr>
            <a:spLocks noGrp="1"/>
          </p:cNvSpPr>
          <p:nvPr>
            <p:ph idx="1"/>
          </p:nvPr>
        </p:nvSpPr>
        <p:spPr>
          <a:xfrm>
            <a:off x="720436" y="2052918"/>
            <a:ext cx="10820400" cy="4195481"/>
          </a:xfrm>
        </p:spPr>
        <p:txBody>
          <a:bodyPr/>
          <a:lstStyle/>
          <a:p>
            <a:pPr algn="just">
              <a:lnSpc>
                <a:spcPct val="150000"/>
              </a:lnSpc>
              <a:spcBef>
                <a:spcPts val="0"/>
              </a:spcBef>
            </a:pPr>
            <a:r>
              <a:rPr lang="it-IT" sz="1800" dirty="0"/>
              <a:t>Catania </a:t>
            </a:r>
            <a:r>
              <a:rPr lang="it-IT" sz="1800" dirty="0" err="1"/>
              <a:t>was</a:t>
            </a:r>
            <a:r>
              <a:rPr lang="it-IT" sz="1800" dirty="0"/>
              <a:t> a </a:t>
            </a:r>
            <a:r>
              <a:rPr lang="it-IT" sz="1800" dirty="0" err="1"/>
              <a:t>Greek</a:t>
            </a:r>
            <a:r>
              <a:rPr lang="it-IT" sz="1800" dirty="0"/>
              <a:t> </a:t>
            </a:r>
            <a:r>
              <a:rPr lang="it-IT" sz="1800" dirty="0" err="1"/>
              <a:t>colony</a:t>
            </a:r>
            <a:r>
              <a:rPr lang="it-IT" sz="1800" dirty="0"/>
              <a:t> from 729 BC and in 476 BC Gerone </a:t>
            </a:r>
            <a:r>
              <a:rPr lang="it-IT" sz="1800" dirty="0" err="1"/>
              <a:t>conquered</a:t>
            </a:r>
            <a:r>
              <a:rPr lang="it-IT" sz="1800" dirty="0"/>
              <a:t> </a:t>
            </a:r>
            <a:r>
              <a:rPr lang="it-IT" sz="1800" dirty="0" err="1"/>
              <a:t>it</a:t>
            </a:r>
            <a:r>
              <a:rPr lang="it-IT" sz="1800" dirty="0"/>
              <a:t> and </a:t>
            </a:r>
            <a:r>
              <a:rPr lang="it-IT" sz="1800" dirty="0" err="1"/>
              <a:t>it</a:t>
            </a:r>
            <a:r>
              <a:rPr lang="it-IT" sz="1800" dirty="0"/>
              <a:t> </a:t>
            </a:r>
            <a:r>
              <a:rPr lang="it-IT" sz="1800" dirty="0" err="1"/>
              <a:t>began</a:t>
            </a:r>
            <a:r>
              <a:rPr lang="it-IT" sz="1800" dirty="0"/>
              <a:t> part of the small </a:t>
            </a:r>
            <a:r>
              <a:rPr lang="it-IT" sz="1800" dirty="0" err="1"/>
              <a:t>reign</a:t>
            </a:r>
            <a:r>
              <a:rPr lang="it-IT" sz="1800" dirty="0"/>
              <a:t> of Syracuse. </a:t>
            </a:r>
            <a:r>
              <a:rPr lang="it-IT" sz="1800" dirty="0" err="1"/>
              <a:t>It</a:t>
            </a:r>
            <a:r>
              <a:rPr lang="it-IT" sz="1800" dirty="0"/>
              <a:t> </a:t>
            </a:r>
            <a:r>
              <a:rPr lang="it-IT" sz="1800" dirty="0" err="1"/>
              <a:t>saw</a:t>
            </a:r>
            <a:r>
              <a:rPr lang="it-IT" sz="1800" dirty="0"/>
              <a:t> </a:t>
            </a:r>
            <a:r>
              <a:rPr lang="it-IT" sz="1800" dirty="0" err="1"/>
              <a:t>all</a:t>
            </a:r>
            <a:r>
              <a:rPr lang="it-IT" sz="1800" dirty="0"/>
              <a:t> the </a:t>
            </a:r>
            <a:r>
              <a:rPr lang="it-IT" sz="1800" dirty="0" err="1"/>
              <a:t>populations</a:t>
            </a:r>
            <a:r>
              <a:rPr lang="it-IT" sz="1800" dirty="0"/>
              <a:t> </a:t>
            </a:r>
            <a:r>
              <a:rPr lang="it-IT" sz="1800" dirty="0" err="1"/>
              <a:t>that</a:t>
            </a:r>
            <a:r>
              <a:rPr lang="it-IT" sz="1800" dirty="0"/>
              <a:t> </a:t>
            </a:r>
            <a:r>
              <a:rPr lang="it-IT" sz="1800" dirty="0" err="1"/>
              <a:t>we</a:t>
            </a:r>
            <a:r>
              <a:rPr lang="it-IT" sz="1800" dirty="0"/>
              <a:t> </a:t>
            </a:r>
            <a:r>
              <a:rPr lang="it-IT" sz="1800" dirty="0" err="1"/>
              <a:t>talked</a:t>
            </a:r>
            <a:r>
              <a:rPr lang="it-IT" sz="1800" dirty="0"/>
              <a:t> </a:t>
            </a:r>
            <a:r>
              <a:rPr lang="it-IT" sz="1800" dirty="0" err="1"/>
              <a:t>about</a:t>
            </a:r>
            <a:r>
              <a:rPr lang="it-IT" sz="1800" dirty="0"/>
              <a:t> in the </a:t>
            </a:r>
            <a:r>
              <a:rPr lang="it-IT" sz="1800" dirty="0" err="1"/>
              <a:t>previous</a:t>
            </a:r>
            <a:r>
              <a:rPr lang="it-IT" sz="1800" dirty="0"/>
              <a:t> slides, so </a:t>
            </a:r>
            <a:r>
              <a:rPr lang="it-IT" sz="1800" dirty="0" err="1"/>
              <a:t>all</a:t>
            </a:r>
            <a:r>
              <a:rPr lang="it-IT" sz="1800" dirty="0"/>
              <a:t> the </a:t>
            </a:r>
            <a:r>
              <a:rPr lang="it-IT" sz="1800" dirty="0" err="1"/>
              <a:t>monuments</a:t>
            </a:r>
            <a:r>
              <a:rPr lang="it-IT" sz="1800" dirty="0"/>
              <a:t> </a:t>
            </a:r>
            <a:r>
              <a:rPr lang="it-IT" sz="1800" dirty="0" err="1"/>
              <a:t>were</a:t>
            </a:r>
            <a:r>
              <a:rPr lang="it-IT" sz="1800" dirty="0"/>
              <a:t> </a:t>
            </a:r>
            <a:r>
              <a:rPr lang="it-IT" sz="1800" dirty="0" err="1"/>
              <a:t>built</a:t>
            </a:r>
            <a:r>
              <a:rPr lang="it-IT" sz="1800" dirty="0"/>
              <a:t> over the </a:t>
            </a:r>
            <a:r>
              <a:rPr lang="it-IT" sz="1800" dirty="0" err="1"/>
              <a:t>previous</a:t>
            </a:r>
            <a:r>
              <a:rPr lang="it-IT" sz="1800" dirty="0"/>
              <a:t> </a:t>
            </a:r>
            <a:r>
              <a:rPr lang="it-IT" sz="1800" dirty="0" err="1"/>
              <a:t>ones</a:t>
            </a:r>
            <a:r>
              <a:rPr lang="it-IT" sz="1800" dirty="0"/>
              <a:t>, </a:t>
            </a:r>
            <a:r>
              <a:rPr lang="it-IT" sz="1800" dirty="0" err="1"/>
              <a:t>even</a:t>
            </a:r>
            <a:r>
              <a:rPr lang="it-IT" sz="1800" dirty="0"/>
              <a:t> </a:t>
            </a:r>
            <a:r>
              <a:rPr lang="it-IT" sz="1800" dirty="0" err="1"/>
              <a:t>if</a:t>
            </a:r>
            <a:r>
              <a:rPr lang="it-IT" sz="1800" dirty="0"/>
              <a:t> the </a:t>
            </a:r>
            <a:r>
              <a:rPr lang="it-IT" sz="1800" dirty="0" err="1"/>
              <a:t>ancient</a:t>
            </a:r>
            <a:r>
              <a:rPr lang="it-IT" sz="1800" dirty="0"/>
              <a:t> </a:t>
            </a:r>
            <a:r>
              <a:rPr lang="it-IT" sz="1800" dirty="0" err="1"/>
              <a:t>rest</a:t>
            </a:r>
            <a:r>
              <a:rPr lang="it-IT" sz="1800" dirty="0"/>
              <a:t> are </a:t>
            </a:r>
            <a:r>
              <a:rPr lang="it-IT" sz="1800" dirty="0" err="1"/>
              <a:t>still</a:t>
            </a:r>
            <a:r>
              <a:rPr lang="it-IT" sz="1800" dirty="0"/>
              <a:t> </a:t>
            </a:r>
            <a:r>
              <a:rPr lang="it-IT" sz="1800" dirty="0" err="1"/>
              <a:t>visibe</a:t>
            </a:r>
            <a:r>
              <a:rPr lang="it-IT" sz="1800" dirty="0"/>
              <a:t> (</a:t>
            </a:r>
            <a:r>
              <a:rPr lang="it-IT" sz="1800" dirty="0" err="1"/>
              <a:t>at</a:t>
            </a:r>
            <a:r>
              <a:rPr lang="it-IT" sz="1800" dirty="0"/>
              <a:t> </a:t>
            </a:r>
            <a:r>
              <a:rPr lang="it-IT" sz="1800" dirty="0" err="1"/>
              <a:t>least</a:t>
            </a:r>
            <a:r>
              <a:rPr lang="it-IT" sz="1800" dirty="0"/>
              <a:t> for the </a:t>
            </a:r>
            <a:r>
              <a:rPr lang="it-IT" sz="1800" dirty="0" err="1"/>
              <a:t>most</a:t>
            </a:r>
            <a:r>
              <a:rPr lang="it-IT" sz="1800" dirty="0"/>
              <a:t>).</a:t>
            </a:r>
          </a:p>
          <a:p>
            <a:endParaRPr lang="it-IT" dirty="0"/>
          </a:p>
        </p:txBody>
      </p:sp>
    </p:spTree>
    <p:extLst>
      <p:ext uri="{BB962C8B-B14F-4D97-AF65-F5344CB8AC3E}">
        <p14:creationId xmlns:p14="http://schemas.microsoft.com/office/powerpoint/2010/main" xmlns="" val="3531631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562AE30-8785-4F5D-833A-3646778DFDE2}"/>
              </a:ext>
            </a:extLst>
          </p:cNvPr>
          <p:cNvSpPr>
            <a:spLocks noGrp="1"/>
          </p:cNvSpPr>
          <p:nvPr>
            <p:ph type="title"/>
          </p:nvPr>
        </p:nvSpPr>
        <p:spPr>
          <a:xfrm>
            <a:off x="646111" y="452718"/>
            <a:ext cx="10850945" cy="1400530"/>
          </a:xfrm>
        </p:spPr>
        <p:txBody>
          <a:bodyPr/>
          <a:lstStyle/>
          <a:p>
            <a:r>
              <a:rPr lang="it-IT" dirty="0" smtClean="0"/>
              <a:t>Le </a:t>
            </a:r>
            <a:r>
              <a:rPr lang="it-IT" dirty="0"/>
              <a:t>terme della Rotonda</a:t>
            </a:r>
          </a:p>
        </p:txBody>
      </p:sp>
      <p:sp>
        <p:nvSpPr>
          <p:cNvPr id="8" name="Segnaposto contenuto 7">
            <a:extLst>
              <a:ext uri="{FF2B5EF4-FFF2-40B4-BE49-F238E27FC236}">
                <a16:creationId xmlns:a16="http://schemas.microsoft.com/office/drawing/2014/main" xmlns="" id="{5CD8F549-7E69-405A-94DD-632E0C368BA0}"/>
              </a:ext>
            </a:extLst>
          </p:cNvPr>
          <p:cNvSpPr>
            <a:spLocks noGrp="1"/>
          </p:cNvSpPr>
          <p:nvPr>
            <p:ph idx="1"/>
          </p:nvPr>
        </p:nvSpPr>
        <p:spPr>
          <a:xfrm>
            <a:off x="536382" y="1328066"/>
            <a:ext cx="10948481" cy="1636345"/>
          </a:xfrm>
          <a:prstGeom prst="rect">
            <a:avLst/>
          </a:prstGeom>
        </p:spPr>
        <p:txBody>
          <a:bodyPr wrap="square">
            <a:spAutoFit/>
          </a:bodyPr>
          <a:lstStyle/>
          <a:p>
            <a:pPr marL="0" indent="0" algn="just">
              <a:buNone/>
            </a:pPr>
            <a:r>
              <a:rPr lang="it-IT" sz="2400" dirty="0"/>
              <a:t>Le Terme della Rotonda sono delle strutture termali di epoca romana, </a:t>
            </a:r>
            <a:r>
              <a:rPr lang="it-IT" sz="2400" dirty="0" smtClean="0"/>
              <a:t>del </a:t>
            </a:r>
            <a:r>
              <a:rPr lang="it-IT" sz="2400" dirty="0"/>
              <a:t>I-II secolo d</a:t>
            </a:r>
            <a:r>
              <a:rPr lang="it-IT" sz="2400" dirty="0" smtClean="0"/>
              <a:t>. C., </a:t>
            </a:r>
            <a:r>
              <a:rPr lang="it-IT" sz="2400" dirty="0"/>
              <a:t>site nel centro storico di Catania, trasformate </a:t>
            </a:r>
            <a:r>
              <a:rPr lang="it-IT" sz="2400" dirty="0" smtClean="0"/>
              <a:t>nel 44 d.C. in </a:t>
            </a:r>
            <a:r>
              <a:rPr lang="it-IT" sz="2400" dirty="0"/>
              <a:t>chiesa </a:t>
            </a:r>
            <a:r>
              <a:rPr lang="it-IT" sz="2400" dirty="0" smtClean="0"/>
              <a:t>dedicata alla Vergine </a:t>
            </a:r>
            <a:r>
              <a:rPr lang="it-IT" sz="2400" dirty="0" smtClean="0"/>
              <a:t>Maria, durante l’</a:t>
            </a:r>
            <a:r>
              <a:rPr lang="it-IT" sz="2400" dirty="0" smtClean="0"/>
              <a:t>epoca bizantina.</a:t>
            </a:r>
            <a:endParaRPr lang="it-IT" sz="2400" dirty="0"/>
          </a:p>
          <a:p>
            <a:pPr marL="0" indent="0">
              <a:buNone/>
            </a:pPr>
            <a:endParaRPr lang="it-IT" dirty="0"/>
          </a:p>
        </p:txBody>
      </p:sp>
      <p:sp>
        <p:nvSpPr>
          <p:cNvPr id="9" name="Rettangolo 8">
            <a:extLst>
              <a:ext uri="{FF2B5EF4-FFF2-40B4-BE49-F238E27FC236}">
                <a16:creationId xmlns:a16="http://schemas.microsoft.com/office/drawing/2014/main" xmlns="" id="{425AF16B-D7FB-4505-991C-BAE9AED378B2}"/>
              </a:ext>
            </a:extLst>
          </p:cNvPr>
          <p:cNvSpPr/>
          <p:nvPr/>
        </p:nvSpPr>
        <p:spPr>
          <a:xfrm>
            <a:off x="3324706" y="2510594"/>
            <a:ext cx="8184541" cy="3416320"/>
          </a:xfrm>
          <a:prstGeom prst="rect">
            <a:avLst/>
          </a:prstGeom>
        </p:spPr>
        <p:txBody>
          <a:bodyPr wrap="square">
            <a:spAutoFit/>
          </a:bodyPr>
          <a:lstStyle/>
          <a:p>
            <a:pPr algn="just"/>
            <a:r>
              <a:rPr lang="it-IT" sz="2400" dirty="0" smtClean="0"/>
              <a:t>La struttura termale conobbe </a:t>
            </a:r>
            <a:r>
              <a:rPr lang="it-IT" sz="2400" dirty="0"/>
              <a:t>una fase di monumentalizzazione intorno al III secolo d.C., durante un'epoca di notevole arricchimento della città di Catania, per poi essere abbandonata e quindi trasformata in chiesa verso la fine del VI d</a:t>
            </a:r>
            <a:r>
              <a:rPr lang="it-IT" sz="2400" dirty="0" smtClean="0"/>
              <a:t>. C..</a:t>
            </a:r>
          </a:p>
          <a:p>
            <a:pPr algn="just"/>
            <a:r>
              <a:rPr lang="it-IT" sz="2400" dirty="0" smtClean="0"/>
              <a:t>La </a:t>
            </a:r>
            <a:r>
              <a:rPr lang="it-IT" sz="2400" dirty="0"/>
              <a:t>chiesa venne successivamente adeguata a cappella funebre per figure alto-borghesi, forse </a:t>
            </a:r>
            <a:r>
              <a:rPr lang="it-IT" sz="2400" dirty="0" smtClean="0"/>
              <a:t>anche come cappella </a:t>
            </a:r>
            <a:r>
              <a:rPr lang="it-IT" sz="2400" dirty="0"/>
              <a:t>cavalleresca della guardia di Federico II.</a:t>
            </a:r>
          </a:p>
        </p:txBody>
      </p:sp>
      <p:pic>
        <p:nvPicPr>
          <p:cNvPr id="10" name="Immagine 4">
            <a:extLst>
              <a:ext uri="{FF2B5EF4-FFF2-40B4-BE49-F238E27FC236}">
                <a16:creationId xmlns:a16="http://schemas.microsoft.com/office/drawing/2014/main" xmlns="" id="{60A8ED90-DBF5-4CE4-B7D8-DB7EACA9E08E}"/>
              </a:ext>
            </a:extLst>
          </p:cNvPr>
          <p:cNvPicPr>
            <a:picLocks noChangeAspect="1"/>
          </p:cNvPicPr>
          <p:nvPr/>
        </p:nvPicPr>
        <p:blipFill>
          <a:blip r:embed="rId2"/>
          <a:stretch>
            <a:fillRect/>
          </a:stretch>
        </p:blipFill>
        <p:spPr>
          <a:xfrm>
            <a:off x="595056" y="2518943"/>
            <a:ext cx="2573340" cy="2577313"/>
          </a:xfrm>
          <a:prstGeom prst="rect">
            <a:avLst/>
          </a:prstGeom>
        </p:spPr>
      </p:pic>
      <p:pic>
        <p:nvPicPr>
          <p:cNvPr id="11" name="Immagine 6">
            <a:extLst>
              <a:ext uri="{FF2B5EF4-FFF2-40B4-BE49-F238E27FC236}">
                <a16:creationId xmlns:a16="http://schemas.microsoft.com/office/drawing/2014/main" xmlns="" id="{B377F5BC-5C85-4070-8B01-5E1C34A79A76}"/>
              </a:ext>
            </a:extLst>
          </p:cNvPr>
          <p:cNvPicPr>
            <a:picLocks noChangeAspect="1"/>
          </p:cNvPicPr>
          <p:nvPr/>
        </p:nvPicPr>
        <p:blipFill>
          <a:blip r:embed="rId3"/>
          <a:stretch>
            <a:fillRect/>
          </a:stretch>
        </p:blipFill>
        <p:spPr>
          <a:xfrm>
            <a:off x="611017" y="5245570"/>
            <a:ext cx="2510135" cy="1338110"/>
          </a:xfrm>
          <a:prstGeom prst="rect">
            <a:avLst/>
          </a:prstGeom>
        </p:spPr>
      </p:pic>
    </p:spTree>
    <p:extLst>
      <p:ext uri="{BB962C8B-B14F-4D97-AF65-F5344CB8AC3E}">
        <p14:creationId xmlns:p14="http://schemas.microsoft.com/office/powerpoint/2010/main" xmlns="" val="316811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53A7C4A-A1B6-4096-BED4-DC29A5FF1F87}"/>
              </a:ext>
            </a:extLst>
          </p:cNvPr>
          <p:cNvSpPr>
            <a:spLocks noGrp="1"/>
          </p:cNvSpPr>
          <p:nvPr>
            <p:ph type="title"/>
          </p:nvPr>
        </p:nvSpPr>
        <p:spPr>
          <a:xfrm>
            <a:off x="646111" y="452718"/>
            <a:ext cx="10863137" cy="1400530"/>
          </a:xfrm>
        </p:spPr>
        <p:txBody>
          <a:bodyPr/>
          <a:lstStyle/>
          <a:p>
            <a:r>
              <a:rPr lang="it-IT" dirty="0"/>
              <a:t>Le terme della Rotonda</a:t>
            </a:r>
          </a:p>
        </p:txBody>
      </p:sp>
      <p:sp>
        <p:nvSpPr>
          <p:cNvPr id="3" name="Segnaposto contenuto 2">
            <a:extLst>
              <a:ext uri="{FF2B5EF4-FFF2-40B4-BE49-F238E27FC236}">
                <a16:creationId xmlns:a16="http://schemas.microsoft.com/office/drawing/2014/main" xmlns="" id="{D0A91C1D-DC39-47F7-8598-F261A2823EE7}"/>
              </a:ext>
            </a:extLst>
          </p:cNvPr>
          <p:cNvSpPr>
            <a:spLocks noGrp="1"/>
          </p:cNvSpPr>
          <p:nvPr>
            <p:ph idx="1"/>
          </p:nvPr>
        </p:nvSpPr>
        <p:spPr>
          <a:xfrm>
            <a:off x="670495" y="1347372"/>
            <a:ext cx="10875329" cy="4195481"/>
          </a:xfrm>
        </p:spPr>
        <p:txBody>
          <a:bodyPr>
            <a:noAutofit/>
          </a:bodyPr>
          <a:lstStyle/>
          <a:p>
            <a:pPr marL="0" indent="0" algn="just">
              <a:buNone/>
            </a:pPr>
            <a:r>
              <a:rPr lang="it-IT" sz="2400" dirty="0"/>
              <a:t>L'edificio, ritenuto il più antico tempio di culto a Catania, era stimato come un Pantheon </a:t>
            </a:r>
            <a:r>
              <a:rPr lang="it-IT" sz="2400" dirty="0" smtClean="0"/>
              <a:t>pagano, riconvertito solo successivamente in </a:t>
            </a:r>
            <a:r>
              <a:rPr lang="it-IT" sz="2400" dirty="0"/>
              <a:t>luogo di culto </a:t>
            </a:r>
            <a:r>
              <a:rPr lang="it-IT" sz="2400" dirty="0" smtClean="0"/>
              <a:t>cristiano. Intorno al V-VI secolo d.C. venne ripartito in più ambienti di minori dimensioni.</a:t>
            </a:r>
            <a:endParaRPr lang="it-IT" sz="2400" dirty="0" smtClean="0"/>
          </a:p>
          <a:p>
            <a:pPr marL="0" indent="0" algn="just">
              <a:buNone/>
            </a:pPr>
            <a:r>
              <a:rPr lang="it-IT" sz="2400" dirty="0" smtClean="0"/>
              <a:t>Il </a:t>
            </a:r>
            <a:r>
              <a:rPr lang="it-IT" sz="2400" dirty="0"/>
              <a:t>bombardamento aereo del </a:t>
            </a:r>
            <a:r>
              <a:rPr lang="it-IT" sz="2400" dirty="0" smtClean="0"/>
              <a:t>1943 rovinò </a:t>
            </a:r>
            <a:r>
              <a:rPr lang="it-IT" sz="2400" dirty="0"/>
              <a:t>pesantemente la </a:t>
            </a:r>
            <a:r>
              <a:rPr lang="it-IT" sz="2400" dirty="0" smtClean="0"/>
              <a:t>struttura che subì per tali ragioni intorno al 1950 una </a:t>
            </a:r>
            <a:r>
              <a:rPr lang="it-IT" sz="2400" dirty="0"/>
              <a:t>serie di lavori di </a:t>
            </a:r>
            <a:r>
              <a:rPr lang="it-IT" sz="2400" dirty="0" smtClean="0"/>
              <a:t>consolidamento. </a:t>
            </a:r>
            <a:r>
              <a:rPr lang="it-IT" sz="2400" dirty="0"/>
              <a:t>La direzione dei lavori fu affidata a Guido Libertini il </a:t>
            </a:r>
            <a:r>
              <a:rPr lang="it-IT" sz="2400" dirty="0" smtClean="0"/>
              <a:t>quale, </a:t>
            </a:r>
            <a:r>
              <a:rPr lang="it-IT" sz="2400" dirty="0" smtClean="0"/>
              <a:t>per mettere in luce le strutture </a:t>
            </a:r>
            <a:r>
              <a:rPr lang="it-IT" sz="2400" dirty="0" smtClean="0"/>
              <a:t>romane, </a:t>
            </a:r>
            <a:r>
              <a:rPr lang="it-IT" sz="2400" dirty="0" smtClean="0"/>
              <a:t>non </a:t>
            </a:r>
            <a:r>
              <a:rPr lang="it-IT" sz="2400" dirty="0"/>
              <a:t>risparmiò le </a:t>
            </a:r>
            <a:r>
              <a:rPr lang="it-IT" sz="2400" dirty="0" smtClean="0"/>
              <a:t>costruzioni ecclesiastiche con alcuni </a:t>
            </a:r>
            <a:r>
              <a:rPr lang="it-IT" sz="2400" dirty="0"/>
              <a:t>preziosi </a:t>
            </a:r>
            <a:r>
              <a:rPr lang="it-IT" sz="2400" dirty="0" smtClean="0"/>
              <a:t>affreschi. </a:t>
            </a:r>
            <a:endParaRPr lang="it-IT" sz="2400" dirty="0"/>
          </a:p>
        </p:txBody>
      </p:sp>
      <p:pic>
        <p:nvPicPr>
          <p:cNvPr id="4" name="Immagine 5">
            <a:extLst>
              <a:ext uri="{FF2B5EF4-FFF2-40B4-BE49-F238E27FC236}">
                <a16:creationId xmlns:a16="http://schemas.microsoft.com/office/drawing/2014/main" xmlns="" id="{D08296C4-91E0-4AFD-B474-A519ED2627FA}"/>
              </a:ext>
            </a:extLst>
          </p:cNvPr>
          <p:cNvPicPr>
            <a:picLocks noChangeAspect="1"/>
          </p:cNvPicPr>
          <p:nvPr/>
        </p:nvPicPr>
        <p:blipFill>
          <a:blip r:embed="rId2"/>
          <a:stretch>
            <a:fillRect/>
          </a:stretch>
        </p:blipFill>
        <p:spPr>
          <a:xfrm>
            <a:off x="2348103" y="5032588"/>
            <a:ext cx="7539609" cy="1502324"/>
          </a:xfrm>
          <a:prstGeom prst="rect">
            <a:avLst/>
          </a:prstGeom>
        </p:spPr>
      </p:pic>
    </p:spTree>
    <p:extLst>
      <p:ext uri="{BB962C8B-B14F-4D97-AF65-F5344CB8AC3E}">
        <p14:creationId xmlns:p14="http://schemas.microsoft.com/office/powerpoint/2010/main" xmlns="" val="164677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394BF1A-227F-4E31-ACF8-CDF1BB947C8D}"/>
              </a:ext>
            </a:extLst>
          </p:cNvPr>
          <p:cNvSpPr>
            <a:spLocks noGrp="1"/>
          </p:cNvSpPr>
          <p:nvPr>
            <p:ph type="title"/>
          </p:nvPr>
        </p:nvSpPr>
        <p:spPr>
          <a:xfrm>
            <a:off x="646111" y="452718"/>
            <a:ext cx="10875329" cy="851296"/>
          </a:xfrm>
        </p:spPr>
        <p:txBody>
          <a:bodyPr/>
          <a:lstStyle/>
          <a:p>
            <a:pPr algn="just"/>
            <a:r>
              <a:rPr lang="it-IT" sz="4400" dirty="0" smtClean="0"/>
              <a:t>I </a:t>
            </a:r>
            <a:r>
              <a:rPr lang="it-IT" sz="4400" dirty="0"/>
              <a:t>bagni degli antichi Romani</a:t>
            </a:r>
          </a:p>
        </p:txBody>
      </p:sp>
      <p:sp>
        <p:nvSpPr>
          <p:cNvPr id="3" name="Segnaposto contenuto 2">
            <a:extLst>
              <a:ext uri="{FF2B5EF4-FFF2-40B4-BE49-F238E27FC236}">
                <a16:creationId xmlns:a16="http://schemas.microsoft.com/office/drawing/2014/main" xmlns="" id="{1BC963B3-9C4E-47BD-AE5B-A03EABFB3960}"/>
              </a:ext>
            </a:extLst>
          </p:cNvPr>
          <p:cNvSpPr>
            <a:spLocks noGrp="1"/>
          </p:cNvSpPr>
          <p:nvPr>
            <p:ph idx="1"/>
          </p:nvPr>
        </p:nvSpPr>
        <p:spPr>
          <a:xfrm>
            <a:off x="6071616" y="1432560"/>
            <a:ext cx="5449823" cy="5425440"/>
          </a:xfrm>
        </p:spPr>
        <p:txBody>
          <a:bodyPr>
            <a:noAutofit/>
          </a:bodyPr>
          <a:lstStyle/>
          <a:p>
            <a:pPr marL="0" indent="0">
              <a:lnSpc>
                <a:spcPct val="160000"/>
              </a:lnSpc>
              <a:spcBef>
                <a:spcPts val="0"/>
              </a:spcBef>
              <a:buNone/>
            </a:pPr>
            <a:r>
              <a:rPr lang="it-IT" sz="1200" b="1" dirty="0" smtClean="0"/>
              <a:t>Versione Italiana</a:t>
            </a:r>
          </a:p>
          <a:p>
            <a:pPr marL="0" indent="0" algn="just">
              <a:lnSpc>
                <a:spcPct val="160000"/>
              </a:lnSpc>
              <a:spcBef>
                <a:spcPts val="0"/>
              </a:spcBef>
              <a:buNone/>
            </a:pPr>
            <a:r>
              <a:rPr lang="it-IT" sz="1200" dirty="0" smtClean="0"/>
              <a:t>Di quanta rozzezza alcuni accusano oggi Scipione perché nel suo bagno non penetrava la luce da ampie finestre, perché non si cuoceva al sole e non aspettava di digerire in bagno! Sventurato! Non sapeva vivere. L'acqua con cui si lavava non era filtrata, anzi spesso era torbida e quando pioveva con più violenza, era quasi fangosa. E non gli importava molto di lavarsi in questo modo; andava a detergersi il sudore, non gli oli profumati. </a:t>
            </a:r>
            <a:endParaRPr lang="it-IT" sz="1200" dirty="0" smtClean="0"/>
          </a:p>
          <a:p>
            <a:pPr marL="0" indent="0" algn="just">
              <a:lnSpc>
                <a:spcPct val="160000"/>
              </a:lnSpc>
              <a:spcBef>
                <a:spcPts val="0"/>
              </a:spcBef>
              <a:buNone/>
            </a:pPr>
            <a:r>
              <a:rPr lang="it-IT" sz="1200" dirty="0" smtClean="0"/>
              <a:t>Cosa pensi che dirà ora qualcuno? "Non invidio Scipione: è davvero vissuto in esilio uno che si lavava così." Anzi, se vuoi saperlo, non si lavava neppure tutti i giorni; secondo il racconto degli scrittori che ci hanno tramandato i costumi arcaici di Roma, i nostri antenati si lavavano le braccia e le gambe tutti i giorni, perché ovviamente lavorando si insudiciavano, mentre il resto del corpo se lo lavavano una volta alla settimana. Qualcuno a questo punto dirà: "È chiaro che erano molto sporchi." Secondo te che odore avevano? Di guerra, di fatica, di uomo. Dopo l'invenzione di questi bagni eleganti, c'è gente più sudicia.</a:t>
            </a:r>
            <a:endParaRPr lang="it-IT" sz="1200" dirty="0"/>
          </a:p>
        </p:txBody>
      </p:sp>
      <p:sp>
        <p:nvSpPr>
          <p:cNvPr id="4" name="CasellaDiTesto 3">
            <a:extLst>
              <a:ext uri="{FF2B5EF4-FFF2-40B4-BE49-F238E27FC236}">
                <a16:creationId xmlns:a16="http://schemas.microsoft.com/office/drawing/2014/main" xmlns="" id="{2124FBC3-D578-4331-8A48-1815911D4C62}"/>
              </a:ext>
            </a:extLst>
          </p:cNvPr>
          <p:cNvSpPr txBox="1"/>
          <p:nvPr/>
        </p:nvSpPr>
        <p:spPr>
          <a:xfrm>
            <a:off x="569842" y="1499616"/>
            <a:ext cx="5221358" cy="4212243"/>
          </a:xfrm>
          <a:prstGeom prst="rect">
            <a:avLst/>
          </a:prstGeom>
          <a:noFill/>
        </p:spPr>
        <p:txBody>
          <a:bodyPr wrap="square" rtlCol="0">
            <a:spAutoFit/>
          </a:bodyPr>
          <a:lstStyle/>
          <a:p>
            <a:pPr>
              <a:lnSpc>
                <a:spcPct val="150000"/>
              </a:lnSpc>
            </a:pPr>
            <a:r>
              <a:rPr lang="it-IT" sz="1200" b="1" dirty="0" smtClean="0"/>
              <a:t>Versione originale</a:t>
            </a:r>
          </a:p>
          <a:p>
            <a:pPr algn="just">
              <a:lnSpc>
                <a:spcPct val="150000"/>
              </a:lnSpc>
            </a:pPr>
            <a:r>
              <a:rPr lang="it-IT" sz="1200" dirty="0" err="1" smtClean="0"/>
              <a:t>Quantae</a:t>
            </a:r>
            <a:r>
              <a:rPr lang="it-IT" sz="1200" dirty="0" smtClean="0"/>
              <a:t> </a:t>
            </a:r>
            <a:r>
              <a:rPr lang="it-IT" sz="1200" dirty="0" err="1" smtClean="0"/>
              <a:t>nunc</a:t>
            </a:r>
            <a:r>
              <a:rPr lang="it-IT" sz="1200" dirty="0" smtClean="0"/>
              <a:t> </a:t>
            </a:r>
            <a:r>
              <a:rPr lang="it-IT" sz="1200" dirty="0" err="1" smtClean="0"/>
              <a:t>aliqui</a:t>
            </a:r>
            <a:r>
              <a:rPr lang="it-IT" sz="1200" dirty="0" smtClean="0"/>
              <a:t> </a:t>
            </a:r>
            <a:r>
              <a:rPr lang="it-IT" sz="1200" dirty="0" err="1" smtClean="0"/>
              <a:t>rusticitatis</a:t>
            </a:r>
            <a:r>
              <a:rPr lang="it-IT" sz="1200" dirty="0" smtClean="0"/>
              <a:t> </a:t>
            </a:r>
            <a:r>
              <a:rPr lang="it-IT" sz="1200" dirty="0" err="1" smtClean="0"/>
              <a:t>damnant</a:t>
            </a:r>
            <a:r>
              <a:rPr lang="it-IT" sz="1200" dirty="0" smtClean="0"/>
              <a:t> </a:t>
            </a:r>
            <a:r>
              <a:rPr lang="it-IT" sz="1200" dirty="0" err="1" smtClean="0"/>
              <a:t>Scipionem</a:t>
            </a:r>
            <a:r>
              <a:rPr lang="it-IT" sz="1200" dirty="0" smtClean="0"/>
              <a:t> </a:t>
            </a:r>
            <a:r>
              <a:rPr lang="it-IT" sz="1200" dirty="0" err="1" smtClean="0"/>
              <a:t>quod</a:t>
            </a:r>
            <a:r>
              <a:rPr lang="it-IT" sz="1200" dirty="0" smtClean="0"/>
              <a:t> non in </a:t>
            </a:r>
            <a:r>
              <a:rPr lang="it-IT" sz="1200" dirty="0" err="1" smtClean="0"/>
              <a:t>caldarium</a:t>
            </a:r>
            <a:r>
              <a:rPr lang="it-IT" sz="1200" dirty="0" smtClean="0"/>
              <a:t> </a:t>
            </a:r>
            <a:r>
              <a:rPr lang="it-IT" sz="1200" dirty="0" err="1" smtClean="0"/>
              <a:t>suum</a:t>
            </a:r>
            <a:r>
              <a:rPr lang="it-IT" sz="1200" dirty="0" smtClean="0"/>
              <a:t> </a:t>
            </a:r>
            <a:r>
              <a:rPr lang="it-IT" sz="1200" dirty="0" err="1" smtClean="0"/>
              <a:t>latis</a:t>
            </a:r>
            <a:r>
              <a:rPr lang="it-IT" sz="1200" dirty="0" smtClean="0"/>
              <a:t> </a:t>
            </a:r>
            <a:r>
              <a:rPr lang="it-IT" sz="1200" dirty="0" err="1" smtClean="0"/>
              <a:t>specularibus</a:t>
            </a:r>
            <a:r>
              <a:rPr lang="it-IT" sz="1200" dirty="0" smtClean="0"/>
              <a:t> </a:t>
            </a:r>
            <a:r>
              <a:rPr lang="it-IT" sz="1200" dirty="0" err="1" smtClean="0"/>
              <a:t>diem</a:t>
            </a:r>
            <a:r>
              <a:rPr lang="it-IT" sz="1200" dirty="0" smtClean="0"/>
              <a:t> </a:t>
            </a:r>
            <a:r>
              <a:rPr lang="it-IT" sz="1200" dirty="0" err="1" smtClean="0"/>
              <a:t>admiserat</a:t>
            </a:r>
            <a:r>
              <a:rPr lang="it-IT" sz="1200" dirty="0" smtClean="0"/>
              <a:t>, </a:t>
            </a:r>
            <a:r>
              <a:rPr lang="it-IT" sz="1200" dirty="0" err="1" smtClean="0"/>
              <a:t>quod</a:t>
            </a:r>
            <a:r>
              <a:rPr lang="it-IT" sz="1200" dirty="0" smtClean="0"/>
              <a:t> non in multa luce </a:t>
            </a:r>
            <a:r>
              <a:rPr lang="it-IT" sz="1200" dirty="0" err="1" smtClean="0"/>
              <a:t>decoquebatur</a:t>
            </a:r>
            <a:r>
              <a:rPr lang="it-IT" sz="1200" dirty="0" smtClean="0"/>
              <a:t> </a:t>
            </a:r>
            <a:r>
              <a:rPr lang="it-IT" sz="1200" dirty="0" err="1" smtClean="0"/>
              <a:t>et</a:t>
            </a:r>
            <a:r>
              <a:rPr lang="it-IT" sz="1200" dirty="0" smtClean="0"/>
              <a:t> </a:t>
            </a:r>
            <a:r>
              <a:rPr lang="it-IT" sz="1200" dirty="0" err="1" smtClean="0"/>
              <a:t>expectabat</a:t>
            </a:r>
            <a:r>
              <a:rPr lang="it-IT" sz="1200" dirty="0" smtClean="0"/>
              <a:t> </a:t>
            </a:r>
            <a:r>
              <a:rPr lang="it-IT" sz="1200" dirty="0" err="1" smtClean="0"/>
              <a:t>ut</a:t>
            </a:r>
            <a:r>
              <a:rPr lang="it-IT" sz="1200" dirty="0" smtClean="0"/>
              <a:t> in balneo </a:t>
            </a:r>
            <a:r>
              <a:rPr lang="it-IT" sz="1200" dirty="0" err="1" smtClean="0"/>
              <a:t>concoqueret</a:t>
            </a:r>
            <a:r>
              <a:rPr lang="it-IT" sz="1200" dirty="0" smtClean="0"/>
              <a:t>! O </a:t>
            </a:r>
            <a:r>
              <a:rPr lang="it-IT" sz="1200" dirty="0" err="1" smtClean="0"/>
              <a:t>hominem</a:t>
            </a:r>
            <a:r>
              <a:rPr lang="it-IT" sz="1200" dirty="0" smtClean="0"/>
              <a:t> </a:t>
            </a:r>
            <a:r>
              <a:rPr lang="it-IT" sz="1200" dirty="0" err="1" smtClean="0"/>
              <a:t>calamitosum</a:t>
            </a:r>
            <a:r>
              <a:rPr lang="it-IT" sz="1200" dirty="0" smtClean="0"/>
              <a:t>! </a:t>
            </a:r>
            <a:r>
              <a:rPr lang="it-IT" sz="1200" dirty="0" err="1" smtClean="0"/>
              <a:t>nesciit</a:t>
            </a:r>
            <a:r>
              <a:rPr lang="it-IT" sz="1200" dirty="0" smtClean="0"/>
              <a:t> vivere. Non saccata </a:t>
            </a:r>
            <a:r>
              <a:rPr lang="it-IT" sz="1200" dirty="0" err="1" smtClean="0"/>
              <a:t>aqua</a:t>
            </a:r>
            <a:r>
              <a:rPr lang="it-IT" sz="1200" dirty="0" smtClean="0"/>
              <a:t> </a:t>
            </a:r>
            <a:r>
              <a:rPr lang="it-IT" sz="1200" dirty="0" err="1" smtClean="0"/>
              <a:t>lavabatur</a:t>
            </a:r>
            <a:r>
              <a:rPr lang="it-IT" sz="1200" dirty="0" smtClean="0"/>
              <a:t> </a:t>
            </a:r>
            <a:r>
              <a:rPr lang="it-IT" sz="1200" dirty="0" err="1" smtClean="0"/>
              <a:t>sed</a:t>
            </a:r>
            <a:r>
              <a:rPr lang="it-IT" sz="1200" dirty="0" smtClean="0"/>
              <a:t> </a:t>
            </a:r>
            <a:r>
              <a:rPr lang="it-IT" sz="1200" dirty="0" err="1" smtClean="0"/>
              <a:t>saepe</a:t>
            </a:r>
            <a:r>
              <a:rPr lang="it-IT" sz="1200" dirty="0" smtClean="0"/>
              <a:t> </a:t>
            </a:r>
            <a:r>
              <a:rPr lang="it-IT" sz="1200" dirty="0" err="1" smtClean="0"/>
              <a:t>turbida</a:t>
            </a:r>
            <a:r>
              <a:rPr lang="it-IT" sz="1200" dirty="0" smtClean="0"/>
              <a:t> </a:t>
            </a:r>
            <a:r>
              <a:rPr lang="it-IT" sz="1200" dirty="0" err="1" smtClean="0"/>
              <a:t>et</a:t>
            </a:r>
            <a:r>
              <a:rPr lang="it-IT" sz="1200" dirty="0" smtClean="0"/>
              <a:t>, </a:t>
            </a:r>
            <a:r>
              <a:rPr lang="it-IT" sz="1200" dirty="0" err="1" smtClean="0"/>
              <a:t>cum</a:t>
            </a:r>
            <a:r>
              <a:rPr lang="it-IT" sz="1200" dirty="0" smtClean="0"/>
              <a:t> </a:t>
            </a:r>
            <a:r>
              <a:rPr lang="it-IT" sz="1200" dirty="0" err="1" smtClean="0"/>
              <a:t>plueret</a:t>
            </a:r>
            <a:r>
              <a:rPr lang="it-IT" sz="1200" dirty="0" smtClean="0"/>
              <a:t> </a:t>
            </a:r>
            <a:r>
              <a:rPr lang="it-IT" sz="1200" dirty="0" err="1" smtClean="0"/>
              <a:t>vehementius</a:t>
            </a:r>
            <a:r>
              <a:rPr lang="it-IT" sz="1200" dirty="0" smtClean="0"/>
              <a:t>, </a:t>
            </a:r>
            <a:r>
              <a:rPr lang="it-IT" sz="1200" dirty="0" err="1" smtClean="0"/>
              <a:t>paene</a:t>
            </a:r>
            <a:r>
              <a:rPr lang="it-IT" sz="1200" dirty="0" smtClean="0"/>
              <a:t> lutulenta. Nec </a:t>
            </a:r>
            <a:r>
              <a:rPr lang="it-IT" sz="1200" dirty="0" err="1" smtClean="0"/>
              <a:t>multum</a:t>
            </a:r>
            <a:r>
              <a:rPr lang="it-IT" sz="1200" dirty="0" smtClean="0"/>
              <a:t> </a:t>
            </a:r>
            <a:r>
              <a:rPr lang="it-IT" sz="1200" dirty="0" err="1" smtClean="0"/>
              <a:t>eius</a:t>
            </a:r>
            <a:r>
              <a:rPr lang="it-IT" sz="1200" dirty="0" smtClean="0"/>
              <a:t> </a:t>
            </a:r>
            <a:r>
              <a:rPr lang="it-IT" sz="1200" dirty="0" err="1" smtClean="0"/>
              <a:t>intererat</a:t>
            </a:r>
            <a:r>
              <a:rPr lang="it-IT" sz="1200" dirty="0" smtClean="0"/>
              <a:t> </a:t>
            </a:r>
            <a:r>
              <a:rPr lang="it-IT" sz="1200" dirty="0" err="1" smtClean="0"/>
              <a:t>an</a:t>
            </a:r>
            <a:r>
              <a:rPr lang="it-IT" sz="1200" dirty="0" smtClean="0"/>
              <a:t> sic </a:t>
            </a:r>
            <a:r>
              <a:rPr lang="it-IT" sz="1200" dirty="0" err="1" smtClean="0"/>
              <a:t>lavaretur</a:t>
            </a:r>
            <a:r>
              <a:rPr lang="it-IT" sz="1200" dirty="0" smtClean="0"/>
              <a:t>; </a:t>
            </a:r>
            <a:r>
              <a:rPr lang="it-IT" sz="1200" dirty="0" err="1" smtClean="0"/>
              <a:t>veniebat</a:t>
            </a:r>
            <a:r>
              <a:rPr lang="it-IT" sz="1200" dirty="0" smtClean="0"/>
              <a:t> </a:t>
            </a:r>
            <a:r>
              <a:rPr lang="it-IT" sz="1200" dirty="0" err="1" smtClean="0"/>
              <a:t>enim</a:t>
            </a:r>
            <a:r>
              <a:rPr lang="it-IT" sz="1200" dirty="0" smtClean="0"/>
              <a:t> </a:t>
            </a:r>
            <a:r>
              <a:rPr lang="it-IT" sz="1200" dirty="0" err="1" smtClean="0"/>
              <a:t>ut</a:t>
            </a:r>
            <a:r>
              <a:rPr lang="it-IT" sz="1200" dirty="0" smtClean="0"/>
              <a:t> </a:t>
            </a:r>
            <a:r>
              <a:rPr lang="it-IT" sz="1200" dirty="0" err="1" smtClean="0"/>
              <a:t>sudorem</a:t>
            </a:r>
            <a:r>
              <a:rPr lang="it-IT" sz="1200" dirty="0" smtClean="0"/>
              <a:t> </a:t>
            </a:r>
            <a:r>
              <a:rPr lang="it-IT" sz="1200" dirty="0" err="1" smtClean="0"/>
              <a:t>illic</a:t>
            </a:r>
            <a:r>
              <a:rPr lang="it-IT" sz="1200" dirty="0" smtClean="0"/>
              <a:t> </a:t>
            </a:r>
            <a:r>
              <a:rPr lang="it-IT" sz="1200" dirty="0" err="1" smtClean="0"/>
              <a:t>ablueret</a:t>
            </a:r>
            <a:r>
              <a:rPr lang="it-IT" sz="1200" dirty="0" smtClean="0"/>
              <a:t>, non </a:t>
            </a:r>
            <a:r>
              <a:rPr lang="it-IT" sz="1200" dirty="0" err="1" smtClean="0"/>
              <a:t>ut</a:t>
            </a:r>
            <a:r>
              <a:rPr lang="it-IT" sz="1200" dirty="0" smtClean="0"/>
              <a:t> </a:t>
            </a:r>
            <a:r>
              <a:rPr lang="it-IT" sz="1200" dirty="0" err="1" smtClean="0"/>
              <a:t>unguentum</a:t>
            </a:r>
            <a:r>
              <a:rPr lang="it-IT" sz="1200" dirty="0" smtClean="0"/>
              <a:t>. [12] </a:t>
            </a:r>
            <a:r>
              <a:rPr lang="it-IT" sz="1200" dirty="0" err="1" smtClean="0"/>
              <a:t>Quas</a:t>
            </a:r>
            <a:r>
              <a:rPr lang="it-IT" sz="1200" dirty="0" smtClean="0"/>
              <a:t> </a:t>
            </a:r>
            <a:r>
              <a:rPr lang="it-IT" sz="1200" dirty="0" err="1" smtClean="0"/>
              <a:t>nunc</a:t>
            </a:r>
            <a:r>
              <a:rPr lang="it-IT" sz="1200" dirty="0" smtClean="0"/>
              <a:t> </a:t>
            </a:r>
            <a:r>
              <a:rPr lang="it-IT" sz="1200" dirty="0" err="1" smtClean="0"/>
              <a:t>quorundam</a:t>
            </a:r>
            <a:r>
              <a:rPr lang="it-IT" sz="1200" dirty="0" smtClean="0"/>
              <a:t> </a:t>
            </a:r>
            <a:r>
              <a:rPr lang="it-IT" sz="1200" dirty="0" err="1" smtClean="0"/>
              <a:t>voces</a:t>
            </a:r>
            <a:r>
              <a:rPr lang="it-IT" sz="1200" dirty="0" smtClean="0"/>
              <a:t> </a:t>
            </a:r>
            <a:r>
              <a:rPr lang="it-IT" sz="1200" dirty="0" err="1" smtClean="0"/>
              <a:t>futuras</a:t>
            </a:r>
            <a:r>
              <a:rPr lang="it-IT" sz="1200" dirty="0" smtClean="0"/>
              <a:t> </a:t>
            </a:r>
            <a:r>
              <a:rPr lang="it-IT" sz="1200" dirty="0" err="1" smtClean="0"/>
              <a:t>credis</a:t>
            </a:r>
            <a:r>
              <a:rPr lang="it-IT" sz="1200" dirty="0" smtClean="0"/>
              <a:t>? 'Non </a:t>
            </a:r>
            <a:r>
              <a:rPr lang="it-IT" sz="1200" dirty="0" err="1" smtClean="0"/>
              <a:t>invideo</a:t>
            </a:r>
            <a:r>
              <a:rPr lang="it-IT" sz="1200" dirty="0" smtClean="0"/>
              <a:t> Scipioni: vere in </a:t>
            </a:r>
            <a:r>
              <a:rPr lang="it-IT" sz="1200" dirty="0" err="1" smtClean="0"/>
              <a:t>exilio</a:t>
            </a:r>
            <a:r>
              <a:rPr lang="it-IT" sz="1200" dirty="0" smtClean="0"/>
              <a:t> </a:t>
            </a:r>
            <a:r>
              <a:rPr lang="it-IT" sz="1200" dirty="0" err="1" smtClean="0"/>
              <a:t>vixit</a:t>
            </a:r>
            <a:r>
              <a:rPr lang="it-IT" sz="1200" dirty="0" smtClean="0"/>
              <a:t> qui sic </a:t>
            </a:r>
            <a:r>
              <a:rPr lang="it-IT" sz="1200" dirty="0" err="1" smtClean="0"/>
              <a:t>lavabatur</a:t>
            </a:r>
            <a:r>
              <a:rPr lang="it-IT" sz="1200" dirty="0" smtClean="0"/>
              <a:t>.' </a:t>
            </a:r>
            <a:r>
              <a:rPr lang="it-IT" sz="1200" dirty="0" err="1" smtClean="0"/>
              <a:t>Immo</a:t>
            </a:r>
            <a:r>
              <a:rPr lang="it-IT" sz="1200" dirty="0" smtClean="0"/>
              <a:t>, si </a:t>
            </a:r>
            <a:r>
              <a:rPr lang="it-IT" sz="1200" dirty="0" err="1" smtClean="0"/>
              <a:t>scias</a:t>
            </a:r>
            <a:r>
              <a:rPr lang="it-IT" sz="1200" dirty="0" smtClean="0"/>
              <a:t>, non </a:t>
            </a:r>
            <a:r>
              <a:rPr lang="it-IT" sz="1200" dirty="0" err="1" smtClean="0"/>
              <a:t>cotidie</a:t>
            </a:r>
            <a:r>
              <a:rPr lang="it-IT" sz="1200" dirty="0" smtClean="0"/>
              <a:t> </a:t>
            </a:r>
            <a:r>
              <a:rPr lang="it-IT" sz="1200" dirty="0" err="1" smtClean="0"/>
              <a:t>lavabatur</a:t>
            </a:r>
            <a:r>
              <a:rPr lang="it-IT" sz="1200" dirty="0" smtClean="0"/>
              <a:t>; </a:t>
            </a:r>
            <a:r>
              <a:rPr lang="it-IT" sz="1200" dirty="0" err="1" smtClean="0"/>
              <a:t>nam</a:t>
            </a:r>
            <a:r>
              <a:rPr lang="it-IT" sz="1200" dirty="0" smtClean="0"/>
              <a:t>, </a:t>
            </a:r>
            <a:r>
              <a:rPr lang="it-IT" sz="1200" dirty="0" err="1" smtClean="0"/>
              <a:t>ut</a:t>
            </a:r>
            <a:r>
              <a:rPr lang="it-IT" sz="1200" dirty="0" smtClean="0"/>
              <a:t> </a:t>
            </a:r>
            <a:r>
              <a:rPr lang="it-IT" sz="1200" dirty="0" err="1" smtClean="0"/>
              <a:t>aiunt</a:t>
            </a:r>
            <a:r>
              <a:rPr lang="it-IT" sz="1200" dirty="0" smtClean="0"/>
              <a:t> qui </a:t>
            </a:r>
            <a:r>
              <a:rPr lang="it-IT" sz="1200" dirty="0" err="1" smtClean="0"/>
              <a:t>priscos</a:t>
            </a:r>
            <a:r>
              <a:rPr lang="it-IT" sz="1200" dirty="0" smtClean="0"/>
              <a:t> </a:t>
            </a:r>
            <a:r>
              <a:rPr lang="it-IT" sz="1200" dirty="0" err="1" smtClean="0"/>
              <a:t>mores</a:t>
            </a:r>
            <a:r>
              <a:rPr lang="it-IT" sz="1200" dirty="0" smtClean="0"/>
              <a:t> urbis </a:t>
            </a:r>
            <a:r>
              <a:rPr lang="it-IT" sz="1200" dirty="0" err="1" smtClean="0"/>
              <a:t>tradiderunt</a:t>
            </a:r>
            <a:r>
              <a:rPr lang="it-IT" sz="1200" dirty="0" smtClean="0"/>
              <a:t>, </a:t>
            </a:r>
            <a:r>
              <a:rPr lang="it-IT" sz="1200" dirty="0" err="1" smtClean="0"/>
              <a:t>brachia</a:t>
            </a:r>
            <a:r>
              <a:rPr lang="it-IT" sz="1200" dirty="0" smtClean="0"/>
              <a:t> </a:t>
            </a:r>
            <a:r>
              <a:rPr lang="it-IT" sz="1200" dirty="0" err="1" smtClean="0"/>
              <a:t>et</a:t>
            </a:r>
            <a:r>
              <a:rPr lang="it-IT" sz="1200" dirty="0" smtClean="0"/>
              <a:t> </a:t>
            </a:r>
            <a:r>
              <a:rPr lang="it-IT" sz="1200" dirty="0" err="1" smtClean="0"/>
              <a:t>crura</a:t>
            </a:r>
            <a:r>
              <a:rPr lang="it-IT" sz="1200" dirty="0" smtClean="0"/>
              <a:t> </a:t>
            </a:r>
            <a:r>
              <a:rPr lang="it-IT" sz="1200" dirty="0" err="1" smtClean="0"/>
              <a:t>cotidie</a:t>
            </a:r>
            <a:r>
              <a:rPr lang="it-IT" sz="1200" dirty="0" smtClean="0"/>
              <a:t> </a:t>
            </a:r>
            <a:r>
              <a:rPr lang="it-IT" sz="1200" dirty="0" err="1" smtClean="0"/>
              <a:t>abluebant</a:t>
            </a:r>
            <a:r>
              <a:rPr lang="it-IT" sz="1200" dirty="0" smtClean="0"/>
              <a:t>, </a:t>
            </a:r>
            <a:r>
              <a:rPr lang="it-IT" sz="1200" dirty="0" err="1" smtClean="0"/>
              <a:t>quae</a:t>
            </a:r>
            <a:r>
              <a:rPr lang="it-IT" sz="1200" dirty="0" smtClean="0"/>
              <a:t> </a:t>
            </a:r>
            <a:r>
              <a:rPr lang="it-IT" sz="1200" dirty="0" err="1" smtClean="0"/>
              <a:t>scilicet</a:t>
            </a:r>
            <a:r>
              <a:rPr lang="it-IT" sz="1200" dirty="0" smtClean="0"/>
              <a:t> </a:t>
            </a:r>
            <a:r>
              <a:rPr lang="it-IT" sz="1200" dirty="0" err="1" smtClean="0"/>
              <a:t>sordes</a:t>
            </a:r>
            <a:r>
              <a:rPr lang="it-IT" sz="1200" dirty="0" smtClean="0"/>
              <a:t> opere </a:t>
            </a:r>
            <a:r>
              <a:rPr lang="it-IT" sz="1200" dirty="0" err="1" smtClean="0"/>
              <a:t>collegerant</a:t>
            </a:r>
            <a:r>
              <a:rPr lang="it-IT" sz="1200" dirty="0" smtClean="0"/>
              <a:t>, </a:t>
            </a:r>
            <a:r>
              <a:rPr lang="it-IT" sz="1200" dirty="0" err="1" smtClean="0"/>
              <a:t>ceterum</a:t>
            </a:r>
            <a:r>
              <a:rPr lang="it-IT" sz="1200" dirty="0" smtClean="0"/>
              <a:t> </a:t>
            </a:r>
            <a:r>
              <a:rPr lang="it-IT" sz="1200" dirty="0" err="1" smtClean="0"/>
              <a:t>toti</a:t>
            </a:r>
            <a:r>
              <a:rPr lang="it-IT" sz="1200" dirty="0" smtClean="0"/>
              <a:t> </a:t>
            </a:r>
            <a:r>
              <a:rPr lang="it-IT" sz="1200" dirty="0" err="1" smtClean="0"/>
              <a:t>nundinis</a:t>
            </a:r>
            <a:r>
              <a:rPr lang="it-IT" sz="1200" dirty="0" smtClean="0"/>
              <a:t> </a:t>
            </a:r>
            <a:r>
              <a:rPr lang="it-IT" sz="1200" dirty="0" err="1" smtClean="0"/>
              <a:t>lavabantur</a:t>
            </a:r>
            <a:r>
              <a:rPr lang="it-IT" sz="1200" dirty="0" smtClean="0"/>
              <a:t>. Hoc loco </a:t>
            </a:r>
            <a:r>
              <a:rPr lang="it-IT" sz="1200" dirty="0" err="1" smtClean="0"/>
              <a:t>dicet</a:t>
            </a:r>
            <a:r>
              <a:rPr lang="it-IT" sz="1200" dirty="0" smtClean="0"/>
              <a:t> </a:t>
            </a:r>
            <a:r>
              <a:rPr lang="it-IT" sz="1200" dirty="0" err="1" smtClean="0"/>
              <a:t>aliquis</a:t>
            </a:r>
            <a:r>
              <a:rPr lang="it-IT" sz="1200" dirty="0" smtClean="0"/>
              <a:t>: '</a:t>
            </a:r>
            <a:r>
              <a:rPr lang="it-IT" sz="1200" dirty="0" err="1" smtClean="0"/>
              <a:t>liquet</a:t>
            </a:r>
            <a:r>
              <a:rPr lang="it-IT" sz="1200" dirty="0" smtClean="0"/>
              <a:t> </a:t>
            </a:r>
            <a:r>
              <a:rPr lang="it-IT" sz="1200" dirty="0" err="1" smtClean="0"/>
              <a:t>mihi</a:t>
            </a:r>
            <a:r>
              <a:rPr lang="it-IT" sz="1200" dirty="0" smtClean="0"/>
              <a:t> </a:t>
            </a:r>
            <a:r>
              <a:rPr lang="it-IT" sz="1200" dirty="0" err="1" smtClean="0"/>
              <a:t>inmundissimos</a:t>
            </a:r>
            <a:r>
              <a:rPr lang="it-IT" sz="1200" dirty="0" smtClean="0"/>
              <a:t> </a:t>
            </a:r>
            <a:r>
              <a:rPr lang="it-IT" sz="1200" dirty="0" err="1" smtClean="0"/>
              <a:t>fuisse</a:t>
            </a:r>
            <a:r>
              <a:rPr lang="it-IT" sz="1200" dirty="0" smtClean="0"/>
              <a:t>'. Quid </a:t>
            </a:r>
            <a:r>
              <a:rPr lang="it-IT" sz="1200" dirty="0" err="1" smtClean="0"/>
              <a:t>putas</a:t>
            </a:r>
            <a:r>
              <a:rPr lang="it-IT" sz="1200" dirty="0" smtClean="0"/>
              <a:t> </a:t>
            </a:r>
            <a:r>
              <a:rPr lang="it-IT" sz="1200" dirty="0" err="1" smtClean="0"/>
              <a:t>illos</a:t>
            </a:r>
            <a:r>
              <a:rPr lang="it-IT" sz="1200" dirty="0" smtClean="0"/>
              <a:t> </a:t>
            </a:r>
            <a:r>
              <a:rPr lang="it-IT" sz="1200" dirty="0" err="1" smtClean="0"/>
              <a:t>oluisse</a:t>
            </a:r>
            <a:r>
              <a:rPr lang="it-IT" sz="1200" dirty="0" smtClean="0"/>
              <a:t>? </a:t>
            </a:r>
            <a:r>
              <a:rPr lang="it-IT" sz="1200" dirty="0" err="1" smtClean="0"/>
              <a:t>militiam</a:t>
            </a:r>
            <a:r>
              <a:rPr lang="it-IT" sz="1200" dirty="0" smtClean="0"/>
              <a:t>, </a:t>
            </a:r>
            <a:r>
              <a:rPr lang="it-IT" sz="1200" dirty="0" err="1" smtClean="0"/>
              <a:t>laborem</a:t>
            </a:r>
            <a:r>
              <a:rPr lang="it-IT" sz="1200" dirty="0" smtClean="0"/>
              <a:t>, </a:t>
            </a:r>
            <a:r>
              <a:rPr lang="it-IT" sz="1200" dirty="0" err="1" smtClean="0"/>
              <a:t>virum</a:t>
            </a:r>
            <a:r>
              <a:rPr lang="it-IT" sz="1200" dirty="0" smtClean="0"/>
              <a:t>. </a:t>
            </a:r>
            <a:r>
              <a:rPr lang="it-IT" sz="1200" dirty="0" err="1" smtClean="0"/>
              <a:t>Postquam</a:t>
            </a:r>
            <a:r>
              <a:rPr lang="it-IT" sz="1200" dirty="0" smtClean="0"/>
              <a:t> </a:t>
            </a:r>
            <a:r>
              <a:rPr lang="it-IT" sz="1200" dirty="0" err="1" smtClean="0"/>
              <a:t>munda</a:t>
            </a:r>
            <a:r>
              <a:rPr lang="it-IT" sz="1200" dirty="0" smtClean="0"/>
              <a:t> </a:t>
            </a:r>
            <a:r>
              <a:rPr lang="it-IT" sz="1200" dirty="0" err="1" smtClean="0"/>
              <a:t>balnea</a:t>
            </a:r>
            <a:r>
              <a:rPr lang="it-IT" sz="1200" dirty="0" smtClean="0"/>
              <a:t> inventa </a:t>
            </a:r>
            <a:r>
              <a:rPr lang="it-IT" sz="1200" dirty="0" err="1" smtClean="0"/>
              <a:t>sunt</a:t>
            </a:r>
            <a:r>
              <a:rPr lang="it-IT" sz="1200" dirty="0" smtClean="0"/>
              <a:t>, </a:t>
            </a:r>
            <a:r>
              <a:rPr lang="it-IT" sz="1200" dirty="0" err="1" smtClean="0"/>
              <a:t>spurciores</a:t>
            </a:r>
            <a:r>
              <a:rPr lang="it-IT" sz="1200" dirty="0" smtClean="0"/>
              <a:t> </a:t>
            </a:r>
            <a:r>
              <a:rPr lang="it-IT" sz="1200" dirty="0" err="1" smtClean="0"/>
              <a:t>sunt</a:t>
            </a:r>
            <a:r>
              <a:rPr lang="it-IT" sz="1200" dirty="0" smtClean="0"/>
              <a:t>.</a:t>
            </a:r>
            <a:endParaRPr lang="it-IT" sz="1200" dirty="0"/>
          </a:p>
        </p:txBody>
      </p:sp>
    </p:spTree>
    <p:extLst>
      <p:ext uri="{BB962C8B-B14F-4D97-AF65-F5344CB8AC3E}">
        <p14:creationId xmlns:p14="http://schemas.microsoft.com/office/powerpoint/2010/main" xmlns="" val="51762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03B017-733F-4BF6-9165-2454A42CBE2B}"/>
              </a:ext>
            </a:extLst>
          </p:cNvPr>
          <p:cNvSpPr>
            <a:spLocks noGrp="1"/>
          </p:cNvSpPr>
          <p:nvPr>
            <p:ph type="title"/>
          </p:nvPr>
        </p:nvSpPr>
        <p:spPr>
          <a:xfrm>
            <a:off x="785260" y="428864"/>
            <a:ext cx="10736180" cy="938760"/>
          </a:xfrm>
        </p:spPr>
        <p:txBody>
          <a:bodyPr/>
          <a:lstStyle/>
          <a:p>
            <a:r>
              <a:rPr lang="it-IT" dirty="0"/>
              <a:t>Archimede</a:t>
            </a:r>
          </a:p>
        </p:txBody>
      </p:sp>
      <p:sp>
        <p:nvSpPr>
          <p:cNvPr id="3" name="Segnaposto contenuto 2">
            <a:extLst>
              <a:ext uri="{FF2B5EF4-FFF2-40B4-BE49-F238E27FC236}">
                <a16:creationId xmlns:a16="http://schemas.microsoft.com/office/drawing/2014/main" xmlns="" id="{6D0E2C6B-936D-4175-9D6B-A781B3FFB2F7}"/>
              </a:ext>
            </a:extLst>
          </p:cNvPr>
          <p:cNvSpPr>
            <a:spLocks noGrp="1"/>
          </p:cNvSpPr>
          <p:nvPr>
            <p:ph idx="1"/>
          </p:nvPr>
        </p:nvSpPr>
        <p:spPr>
          <a:xfrm>
            <a:off x="785260" y="1512229"/>
            <a:ext cx="10711796" cy="2815931"/>
          </a:xfrm>
        </p:spPr>
        <p:txBody>
          <a:bodyPr/>
          <a:lstStyle/>
          <a:p>
            <a:pPr marL="0" indent="0" algn="just">
              <a:buNone/>
            </a:pPr>
            <a:r>
              <a:rPr lang="it-IT" dirty="0">
                <a:latin typeface="Century Gothic" panose="020B0502020202020204" pitchFamily="34" charset="0"/>
              </a:rPr>
              <a:t>Archimede, considerato uno dei più grandi scienziati e matematici della storia, nacque a Siracusa nel 287 a.C. e morì nel 212 a.C.. Figlio di un astronomo di nome Fidia, ha compiuto molti dei suoi studi in Alessandria d'Egitto con i successori di Euclide, e tornato a Siracusa, ha mantenuto contatti con i matematici alessandrini. </a:t>
            </a:r>
          </a:p>
          <a:p>
            <a:pPr marL="0" indent="0" algn="just">
              <a:buNone/>
            </a:pPr>
            <a:r>
              <a:rPr lang="it-IT" dirty="0">
                <a:latin typeface="Century Gothic" panose="020B0502020202020204" pitchFamily="34" charset="0"/>
              </a:rPr>
              <a:t>I contributi di Archimede spaziano dalla geometria </a:t>
            </a:r>
            <a:r>
              <a:rPr lang="it-IT" dirty="0" smtClean="0">
                <a:latin typeface="Century Gothic" panose="020B0502020202020204" pitchFamily="34" charset="0"/>
              </a:rPr>
              <a:t>all'idrostatica</a:t>
            </a:r>
            <a:r>
              <a:rPr lang="it-IT" dirty="0">
                <a:latin typeface="Century Gothic" panose="020B0502020202020204" pitchFamily="34" charset="0"/>
              </a:rPr>
              <a:t>, dall'ottica alla meccanica; ad esempio fu in grado di calcolare la superficie e il volume della sfera e intuì le leggi che regolano il galleggiamento dei corpi; in campo ingegneristico invece scoprì e sfruttò i principi di funzionamento delle leve. </a:t>
            </a:r>
          </a:p>
          <a:p>
            <a:pPr marL="0" indent="0" algn="just">
              <a:buNone/>
            </a:pPr>
            <a:endParaRPr lang="it-IT" dirty="0"/>
          </a:p>
        </p:txBody>
      </p:sp>
      <p:pic>
        <p:nvPicPr>
          <p:cNvPr id="12290" name="Picture 2" descr="Risultati immagini per opere di archimede a catania"/>
          <p:cNvPicPr>
            <a:picLocks noChangeAspect="1" noChangeArrowheads="1"/>
          </p:cNvPicPr>
          <p:nvPr/>
        </p:nvPicPr>
        <p:blipFill>
          <a:blip r:embed="rId2"/>
          <a:srcRect/>
          <a:stretch>
            <a:fillRect/>
          </a:stretch>
        </p:blipFill>
        <p:spPr bwMode="auto">
          <a:xfrm>
            <a:off x="850519" y="4230624"/>
            <a:ext cx="3587369" cy="2396362"/>
          </a:xfrm>
          <a:prstGeom prst="rect">
            <a:avLst/>
          </a:prstGeom>
          <a:noFill/>
        </p:spPr>
      </p:pic>
      <p:pic>
        <p:nvPicPr>
          <p:cNvPr id="12292" name="Picture 4" descr="Risultati immagini per opere di archimede a catania"/>
          <p:cNvPicPr>
            <a:picLocks noChangeAspect="1" noChangeArrowheads="1"/>
          </p:cNvPicPr>
          <p:nvPr/>
        </p:nvPicPr>
        <p:blipFill>
          <a:blip r:embed="rId3"/>
          <a:srcRect/>
          <a:stretch>
            <a:fillRect/>
          </a:stretch>
        </p:blipFill>
        <p:spPr bwMode="auto">
          <a:xfrm>
            <a:off x="4556887" y="4219638"/>
            <a:ext cx="4550537" cy="2430167"/>
          </a:xfrm>
          <a:prstGeom prst="rect">
            <a:avLst/>
          </a:prstGeom>
          <a:noFill/>
        </p:spPr>
      </p:pic>
      <p:pic>
        <p:nvPicPr>
          <p:cNvPr id="12294" name="Picture 6" descr="Risultati immagini per tangram"/>
          <p:cNvPicPr>
            <a:picLocks noChangeAspect="1" noChangeArrowheads="1"/>
          </p:cNvPicPr>
          <p:nvPr/>
        </p:nvPicPr>
        <p:blipFill>
          <a:blip r:embed="rId4"/>
          <a:srcRect/>
          <a:stretch>
            <a:fillRect/>
          </a:stretch>
        </p:blipFill>
        <p:spPr bwMode="auto">
          <a:xfrm>
            <a:off x="9177654" y="4230623"/>
            <a:ext cx="2453513" cy="2453513"/>
          </a:xfrm>
          <a:prstGeom prst="rect">
            <a:avLst/>
          </a:prstGeom>
          <a:noFill/>
        </p:spPr>
      </p:pic>
    </p:spTree>
    <p:extLst>
      <p:ext uri="{BB962C8B-B14F-4D97-AF65-F5344CB8AC3E}">
        <p14:creationId xmlns:p14="http://schemas.microsoft.com/office/powerpoint/2010/main" xmlns="" val="3226526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3B2B329-1402-4980-94A6-FF6050545273}"/>
              </a:ext>
            </a:extLst>
          </p:cNvPr>
          <p:cNvSpPr>
            <a:spLocks noGrp="1"/>
          </p:cNvSpPr>
          <p:nvPr>
            <p:ph type="title"/>
          </p:nvPr>
        </p:nvSpPr>
        <p:spPr>
          <a:xfrm>
            <a:off x="707136" y="452718"/>
            <a:ext cx="10789920" cy="1400530"/>
          </a:xfrm>
        </p:spPr>
        <p:txBody>
          <a:bodyPr/>
          <a:lstStyle/>
          <a:p>
            <a:r>
              <a:rPr lang="it-IT" dirty="0">
                <a:solidFill>
                  <a:schemeClr val="tx1"/>
                </a:solidFill>
                <a:latin typeface="Century Gothic" panose="020B0502020202020204" pitchFamily="34" charset="0"/>
              </a:rPr>
              <a:t>Turbina a vite</a:t>
            </a:r>
            <a:br>
              <a:rPr lang="it-IT" dirty="0">
                <a:solidFill>
                  <a:schemeClr val="tx1"/>
                </a:solidFill>
                <a:latin typeface="Century Gothic" panose="020B0502020202020204" pitchFamily="34" charset="0"/>
              </a:rPr>
            </a:br>
            <a:endParaRPr lang="it-IT" dirty="0">
              <a:solidFill>
                <a:schemeClr val="tx1"/>
              </a:solidFill>
              <a:latin typeface="Century Gothic" panose="020B0502020202020204" pitchFamily="34" charset="0"/>
            </a:endParaRPr>
          </a:p>
        </p:txBody>
      </p:sp>
      <p:sp>
        <p:nvSpPr>
          <p:cNvPr id="3" name="Segnaposto contenuto 2">
            <a:extLst>
              <a:ext uri="{FF2B5EF4-FFF2-40B4-BE49-F238E27FC236}">
                <a16:creationId xmlns:a16="http://schemas.microsoft.com/office/drawing/2014/main" xmlns="" id="{B519CCF5-DFA4-4A66-B9A3-87A051D2AE2B}"/>
              </a:ext>
            </a:extLst>
          </p:cNvPr>
          <p:cNvSpPr>
            <a:spLocks noGrp="1"/>
          </p:cNvSpPr>
          <p:nvPr>
            <p:ph idx="1"/>
          </p:nvPr>
        </p:nvSpPr>
        <p:spPr>
          <a:xfrm>
            <a:off x="694945" y="1548093"/>
            <a:ext cx="9126798" cy="2623857"/>
          </a:xfrm>
        </p:spPr>
        <p:txBody>
          <a:bodyPr>
            <a:normAutofit/>
          </a:bodyPr>
          <a:lstStyle/>
          <a:p>
            <a:pPr marL="0" indent="0" algn="just">
              <a:buNone/>
            </a:pPr>
            <a:r>
              <a:rPr lang="it-IT" sz="1800" dirty="0" smtClean="0">
                <a:latin typeface="Century Gothic" panose="020B0502020202020204" pitchFamily="34" charset="0"/>
              </a:rPr>
              <a:t>Non sempre la </a:t>
            </a:r>
            <a:r>
              <a:rPr lang="it-IT" sz="1800" dirty="0">
                <a:latin typeface="Century Gothic" panose="020B0502020202020204" pitchFamily="34" charset="0"/>
              </a:rPr>
              <a:t>storia dell'energia rinnovabile è </a:t>
            </a:r>
            <a:r>
              <a:rPr lang="it-IT" sz="1800" dirty="0" smtClean="0">
                <a:latin typeface="Century Gothic" panose="020B0502020202020204" pitchFamily="34" charset="0"/>
              </a:rPr>
              <a:t>legata a tecnologie </a:t>
            </a:r>
            <a:r>
              <a:rPr lang="it-IT" sz="1800" dirty="0">
                <a:latin typeface="Century Gothic" panose="020B0502020202020204" pitchFamily="34" charset="0"/>
              </a:rPr>
              <a:t>avanzate e idee </a:t>
            </a:r>
            <a:r>
              <a:rPr lang="it-IT" sz="1800" dirty="0" smtClean="0">
                <a:latin typeface="Century Gothic" panose="020B0502020202020204" pitchFamily="34" charset="0"/>
              </a:rPr>
              <a:t>moderne, un </a:t>
            </a:r>
            <a:r>
              <a:rPr lang="it-IT" sz="1800" dirty="0">
                <a:latin typeface="Century Gothic" panose="020B0502020202020204" pitchFamily="34" charset="0"/>
              </a:rPr>
              <a:t>buon esempio </a:t>
            </a:r>
            <a:r>
              <a:rPr lang="it-IT" sz="1800" dirty="0" smtClean="0">
                <a:latin typeface="Century Gothic" panose="020B0502020202020204" pitchFamily="34" charset="0"/>
              </a:rPr>
              <a:t>infatti, nel </a:t>
            </a:r>
            <a:r>
              <a:rPr lang="it-IT" sz="1800" dirty="0">
                <a:latin typeface="Century Gothic" panose="020B0502020202020204" pitchFamily="34" charset="0"/>
              </a:rPr>
              <a:t>settore </a:t>
            </a:r>
            <a:r>
              <a:rPr lang="it-IT" sz="1800" dirty="0" smtClean="0">
                <a:latin typeface="Century Gothic" panose="020B0502020202020204" pitchFamily="34" charset="0"/>
              </a:rPr>
              <a:t>idroelettrico, è l’impiego della “Vite </a:t>
            </a:r>
            <a:r>
              <a:rPr lang="it-IT" sz="1800" dirty="0">
                <a:latin typeface="Century Gothic" panose="020B0502020202020204" pitchFamily="34" charset="0"/>
              </a:rPr>
              <a:t>di </a:t>
            </a:r>
            <a:r>
              <a:rPr lang="it-IT" sz="1800" dirty="0" smtClean="0">
                <a:latin typeface="Century Gothic" panose="020B0502020202020204" pitchFamily="34" charset="0"/>
              </a:rPr>
              <a:t>Archimede”, detta </a:t>
            </a:r>
            <a:r>
              <a:rPr lang="it-IT" sz="1800" dirty="0">
                <a:latin typeface="Century Gothic" panose="020B0502020202020204" pitchFamily="34" charset="0"/>
              </a:rPr>
              <a:t>anche </a:t>
            </a:r>
            <a:r>
              <a:rPr lang="it-IT" sz="1800" dirty="0" smtClean="0">
                <a:latin typeface="Century Gothic" panose="020B0502020202020204" pitchFamily="34" charset="0"/>
              </a:rPr>
              <a:t>Coclea</a:t>
            </a:r>
            <a:r>
              <a:rPr lang="it-IT" sz="1800" dirty="0" smtClean="0">
                <a:latin typeface="Century Gothic" panose="020B0502020202020204" pitchFamily="34" charset="0"/>
              </a:rPr>
              <a:t>.</a:t>
            </a:r>
          </a:p>
          <a:p>
            <a:pPr marL="0" indent="0" algn="just">
              <a:buNone/>
            </a:pPr>
            <a:r>
              <a:rPr lang="it-IT" sz="1800" dirty="0" smtClean="0">
                <a:latin typeface="Century Gothic" panose="020B0502020202020204" pitchFamily="34" charset="0"/>
              </a:rPr>
              <a:t>La coclea </a:t>
            </a:r>
            <a:r>
              <a:rPr lang="it-IT" sz="1800" dirty="0">
                <a:latin typeface="Century Gothic" panose="020B0502020202020204" pitchFamily="34" charset="0"/>
              </a:rPr>
              <a:t>è un dispositivo meccanico che serve a trasformare l'energia potenziale di un liquido in energia </a:t>
            </a:r>
            <a:r>
              <a:rPr lang="it-IT" sz="1800" dirty="0" smtClean="0">
                <a:latin typeface="Century Gothic" panose="020B0502020202020204" pitchFamily="34" charset="0"/>
              </a:rPr>
              <a:t>meccanica. L’energia meccanica può essere usata a far risalire l'acqua </a:t>
            </a:r>
            <a:r>
              <a:rPr lang="it-IT" sz="1800" dirty="0">
                <a:latin typeface="Century Gothic" panose="020B0502020202020204" pitchFamily="34" charset="0"/>
              </a:rPr>
              <a:t>dal fondo </a:t>
            </a:r>
            <a:r>
              <a:rPr lang="it-IT" sz="1800" dirty="0" smtClean="0">
                <a:latin typeface="Century Gothic" panose="020B0502020202020204" pitchFamily="34" charset="0"/>
              </a:rPr>
              <a:t>alla </a:t>
            </a:r>
            <a:r>
              <a:rPr lang="it-IT" sz="1800" dirty="0">
                <a:latin typeface="Century Gothic" panose="020B0502020202020204" pitchFamily="34" charset="0"/>
              </a:rPr>
              <a:t>superficie, facendo ruotare l'albero centrale.</a:t>
            </a:r>
          </a:p>
          <a:p>
            <a:pPr marL="0" indent="0">
              <a:buNone/>
            </a:pPr>
            <a:endParaRPr lang="it-IT" dirty="0"/>
          </a:p>
        </p:txBody>
      </p:sp>
      <p:sp>
        <p:nvSpPr>
          <p:cNvPr id="5" name="CasellaDiTesto 4">
            <a:extLst>
              <a:ext uri="{FF2B5EF4-FFF2-40B4-BE49-F238E27FC236}">
                <a16:creationId xmlns:a16="http://schemas.microsoft.com/office/drawing/2014/main" xmlns="" id="{9E82965D-1CD4-4D7C-AA76-77439D4D4537}"/>
              </a:ext>
            </a:extLst>
          </p:cNvPr>
          <p:cNvSpPr txBox="1"/>
          <p:nvPr/>
        </p:nvSpPr>
        <p:spPr>
          <a:xfrm>
            <a:off x="4035552" y="3824990"/>
            <a:ext cx="7449312" cy="2862322"/>
          </a:xfrm>
          <a:prstGeom prst="rect">
            <a:avLst/>
          </a:prstGeom>
          <a:noFill/>
        </p:spPr>
        <p:txBody>
          <a:bodyPr wrap="square" rtlCol="0">
            <a:spAutoFit/>
          </a:bodyPr>
          <a:lstStyle/>
          <a:p>
            <a:pPr algn="just"/>
            <a:r>
              <a:rPr lang="it-IT" dirty="0">
                <a:latin typeface="Century Gothic" panose="020B0502020202020204" pitchFamily="34" charset="0"/>
              </a:rPr>
              <a:t>La turbina è costituita da un rotore tubolare </a:t>
            </a:r>
            <a:r>
              <a:rPr lang="it-IT" dirty="0" smtClean="0">
                <a:latin typeface="Century Gothic" panose="020B0502020202020204" pitchFamily="34" charset="0"/>
              </a:rPr>
              <a:t>saldato </a:t>
            </a:r>
            <a:r>
              <a:rPr lang="it-IT" dirty="0">
                <a:latin typeface="Century Gothic" panose="020B0502020202020204" pitchFamily="34" charset="0"/>
              </a:rPr>
              <a:t>con una vite senza fine che ruota in un contenitore metallico semicircolare (</a:t>
            </a:r>
            <a:r>
              <a:rPr lang="it-IT" dirty="0" err="1">
                <a:latin typeface="Century Gothic" panose="020B0502020202020204" pitchFamily="34" charset="0"/>
              </a:rPr>
              <a:t>trigolo</a:t>
            </a:r>
            <a:r>
              <a:rPr lang="it-IT" dirty="0">
                <a:latin typeface="Century Gothic" panose="020B0502020202020204" pitchFamily="34" charset="0"/>
              </a:rPr>
              <a:t>).</a:t>
            </a:r>
          </a:p>
          <a:p>
            <a:pPr algn="just"/>
            <a:r>
              <a:rPr lang="it-IT" dirty="0">
                <a:latin typeface="Century Gothic" panose="020B0502020202020204" pitchFamily="34" charset="0"/>
              </a:rPr>
              <a:t>Il liquido scorre nella turbina e, per gravità, spinge la spirale facendola ruotare su se </a:t>
            </a:r>
            <a:r>
              <a:rPr lang="it-IT" dirty="0" smtClean="0">
                <a:latin typeface="Century Gothic" panose="020B0502020202020204" pitchFamily="34" charset="0"/>
              </a:rPr>
              <a:t>stessa. Questo strumento viene identificato </a:t>
            </a:r>
            <a:r>
              <a:rPr lang="it-IT" dirty="0">
                <a:latin typeface="Century Gothic" panose="020B0502020202020204" pitchFamily="34" charset="0"/>
              </a:rPr>
              <a:t>anche come turbina a gravità, </a:t>
            </a:r>
            <a:r>
              <a:rPr lang="it-IT" dirty="0" smtClean="0">
                <a:latin typeface="Century Gothic" panose="020B0502020202020204" pitchFamily="34" charset="0"/>
              </a:rPr>
              <a:t>poiché </a:t>
            </a:r>
            <a:r>
              <a:rPr lang="it-IT" dirty="0">
                <a:latin typeface="Century Gothic" panose="020B0502020202020204" pitchFamily="34" charset="0"/>
              </a:rPr>
              <a:t>è il peso dell'acqua </a:t>
            </a:r>
            <a:r>
              <a:rPr lang="it-IT" dirty="0" smtClean="0">
                <a:latin typeface="Century Gothic" panose="020B0502020202020204" pitchFamily="34" charset="0"/>
              </a:rPr>
              <a:t>stessa a </a:t>
            </a:r>
            <a:r>
              <a:rPr lang="it-IT" dirty="0">
                <a:latin typeface="Century Gothic" panose="020B0502020202020204" pitchFamily="34" charset="0"/>
              </a:rPr>
              <a:t>generare il movimento. Ciò consente a questa tipologia di turbine di operare senza necessità di essere intubate, ma utilizzando corsi  d’acqua a </a:t>
            </a:r>
            <a:r>
              <a:rPr lang="it-IT" dirty="0" smtClean="0">
                <a:latin typeface="Century Gothic" panose="020B0502020202020204" pitchFamily="34" charset="0"/>
              </a:rPr>
              <a:t>cielo </a:t>
            </a:r>
            <a:r>
              <a:rPr lang="it-IT" dirty="0">
                <a:latin typeface="Century Gothic" panose="020B0502020202020204" pitchFamily="34" charset="0"/>
              </a:rPr>
              <a:t>libero.</a:t>
            </a:r>
          </a:p>
          <a:p>
            <a:endParaRPr lang="it-IT" dirty="0"/>
          </a:p>
        </p:txBody>
      </p:sp>
      <p:pic>
        <p:nvPicPr>
          <p:cNvPr id="6" name="Immagine 5">
            <a:extLst>
              <a:ext uri="{FF2B5EF4-FFF2-40B4-BE49-F238E27FC236}">
                <a16:creationId xmlns:a16="http://schemas.microsoft.com/office/drawing/2014/main" xmlns="" id="{AFB9583A-1F98-4B88-9C39-D39B54BE859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9719" y="3780908"/>
            <a:ext cx="2960375" cy="1973089"/>
          </a:xfrm>
          <a:prstGeom prst="rect">
            <a:avLst/>
          </a:prstGeom>
          <a:ln w="88900" cap="sq" cmpd="thickThin">
            <a:solidFill>
              <a:srgbClr val="000000"/>
            </a:solidFill>
            <a:prstDash val="solid"/>
            <a:miter lim="800000"/>
          </a:ln>
          <a:effectLst>
            <a:innerShdw blurRad="76200">
              <a:srgbClr val="000000"/>
            </a:innerShdw>
          </a:effectLst>
        </p:spPr>
      </p:pic>
      <p:pic>
        <p:nvPicPr>
          <p:cNvPr id="7" name="Immagine 6">
            <a:extLst>
              <a:ext uri="{FF2B5EF4-FFF2-40B4-BE49-F238E27FC236}">
                <a16:creationId xmlns:a16="http://schemas.microsoft.com/office/drawing/2014/main" xmlns="" id="{7D25D4E0-DF46-4137-9BA0-8474AF25F55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967766" y="1626000"/>
            <a:ext cx="1719930" cy="20437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197681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Risultati immagini per pi greco e circonferenza"/>
          <p:cNvPicPr>
            <a:picLocks noChangeAspect="1" noChangeArrowheads="1"/>
          </p:cNvPicPr>
          <p:nvPr/>
        </p:nvPicPr>
        <p:blipFill>
          <a:blip r:embed="rId2"/>
          <a:srcRect/>
          <a:stretch>
            <a:fillRect/>
          </a:stretch>
        </p:blipFill>
        <p:spPr bwMode="auto">
          <a:xfrm>
            <a:off x="9057688" y="0"/>
            <a:ext cx="2103378" cy="2121408"/>
          </a:xfrm>
          <a:prstGeom prst="rect">
            <a:avLst/>
          </a:prstGeom>
          <a:noFill/>
        </p:spPr>
      </p:pic>
      <p:pic>
        <p:nvPicPr>
          <p:cNvPr id="6" name="Immagine 5">
            <a:extLst>
              <a:ext uri="{FF2B5EF4-FFF2-40B4-BE49-F238E27FC236}">
                <a16:creationId xmlns:a16="http://schemas.microsoft.com/office/drawing/2014/main" xmlns="" id="{35A5DF48-FDE5-4F4A-A19B-538D98AA3E80}"/>
              </a:ext>
            </a:extLst>
          </p:cNvPr>
          <p:cNvPicPr>
            <a:picLocks noChangeAspect="1"/>
          </p:cNvPicPr>
          <p:nvPr/>
        </p:nvPicPr>
        <p:blipFill>
          <a:blip r:embed="rId3"/>
          <a:stretch>
            <a:fillRect/>
          </a:stretch>
        </p:blipFill>
        <p:spPr>
          <a:xfrm>
            <a:off x="892149" y="524256"/>
            <a:ext cx="1359180" cy="1315007"/>
          </a:xfrm>
          <a:prstGeom prst="rect">
            <a:avLst/>
          </a:prstGeom>
        </p:spPr>
      </p:pic>
      <p:sp>
        <p:nvSpPr>
          <p:cNvPr id="2" name="Titolo 1">
            <a:extLst>
              <a:ext uri="{FF2B5EF4-FFF2-40B4-BE49-F238E27FC236}">
                <a16:creationId xmlns:a16="http://schemas.microsoft.com/office/drawing/2014/main" xmlns="" id="{FBB1F1A3-E31F-42A9-A480-373B900DD47B}"/>
              </a:ext>
            </a:extLst>
          </p:cNvPr>
          <p:cNvSpPr>
            <a:spLocks noGrp="1"/>
          </p:cNvSpPr>
          <p:nvPr>
            <p:ph type="title"/>
          </p:nvPr>
        </p:nvSpPr>
        <p:spPr>
          <a:xfrm>
            <a:off x="875201" y="721305"/>
            <a:ext cx="9175633" cy="861732"/>
          </a:xfrm>
        </p:spPr>
        <p:txBody>
          <a:bodyPr/>
          <a:lstStyle/>
          <a:p>
            <a:pPr algn="ctr"/>
            <a:r>
              <a:rPr lang="it-IT" dirty="0" err="1"/>
              <a:t>Pi</a:t>
            </a:r>
            <a:r>
              <a:rPr lang="it-IT" dirty="0"/>
              <a:t> Greco</a:t>
            </a:r>
          </a:p>
        </p:txBody>
      </p:sp>
      <p:sp>
        <p:nvSpPr>
          <p:cNvPr id="3" name="Segnaposto contenuto 2">
            <a:extLst>
              <a:ext uri="{FF2B5EF4-FFF2-40B4-BE49-F238E27FC236}">
                <a16:creationId xmlns:a16="http://schemas.microsoft.com/office/drawing/2014/main" xmlns="" id="{8C528FD2-F51D-4157-94B4-CEA6635313DD}"/>
              </a:ext>
            </a:extLst>
          </p:cNvPr>
          <p:cNvSpPr>
            <a:spLocks noGrp="1"/>
          </p:cNvSpPr>
          <p:nvPr>
            <p:ph idx="1"/>
          </p:nvPr>
        </p:nvSpPr>
        <p:spPr>
          <a:xfrm>
            <a:off x="707136" y="1941214"/>
            <a:ext cx="10777728" cy="4195481"/>
          </a:xfrm>
        </p:spPr>
        <p:txBody>
          <a:bodyPr>
            <a:noAutofit/>
          </a:bodyPr>
          <a:lstStyle/>
          <a:p>
            <a:pPr marL="0" indent="0" algn="just">
              <a:lnSpc>
                <a:spcPct val="150000"/>
              </a:lnSpc>
              <a:spcBef>
                <a:spcPts val="0"/>
              </a:spcBef>
              <a:buNone/>
            </a:pPr>
            <a:r>
              <a:rPr lang="it-IT" sz="1800" dirty="0">
                <a:latin typeface="Century Gothic" panose="020B0502020202020204" pitchFamily="34" charset="0"/>
              </a:rPr>
              <a:t>Per calcolare la</a:t>
            </a:r>
            <a:r>
              <a:rPr lang="it-IT" sz="1800" b="1" dirty="0">
                <a:latin typeface="Century Gothic" panose="020B0502020202020204" pitchFamily="34" charset="0"/>
              </a:rPr>
              <a:t> </a:t>
            </a:r>
            <a:r>
              <a:rPr lang="it-IT" sz="1800" dirty="0">
                <a:latin typeface="Century Gothic" panose="020B0502020202020204" pitchFamily="34" charset="0"/>
              </a:rPr>
              <a:t>lunghezza di una circonferenza e l’area di un </a:t>
            </a:r>
            <a:r>
              <a:rPr lang="it-IT" sz="1800" dirty="0" smtClean="0">
                <a:latin typeface="Century Gothic" panose="020B0502020202020204" pitchFamily="34" charset="0"/>
              </a:rPr>
              <a:t>cerchio </a:t>
            </a:r>
            <a:r>
              <a:rPr lang="it-IT" sz="1800" dirty="0">
                <a:latin typeface="Century Gothic" panose="020B0502020202020204" pitchFamily="34" charset="0"/>
              </a:rPr>
              <a:t>è stato inventato uno strano simbolo: </a:t>
            </a:r>
            <a:r>
              <a:rPr lang="el-GR" sz="1800" dirty="0" smtClean="0">
                <a:latin typeface="Century Gothic"/>
              </a:rPr>
              <a:t>π</a:t>
            </a:r>
            <a:r>
              <a:rPr lang="it-IT" sz="1800" dirty="0" smtClean="0">
                <a:latin typeface="Century Gothic"/>
              </a:rPr>
              <a:t>. </a:t>
            </a:r>
            <a:r>
              <a:rPr lang="it-IT" sz="1800" dirty="0" smtClean="0">
                <a:latin typeface="Century Gothic" panose="020B0502020202020204" pitchFamily="34" charset="0"/>
              </a:rPr>
              <a:t>Questo </a:t>
            </a:r>
            <a:r>
              <a:rPr lang="it-IT" sz="1800" dirty="0">
                <a:latin typeface="Century Gothic" panose="020B0502020202020204" pitchFamily="34" charset="0"/>
              </a:rPr>
              <a:t>simbolo è una lettera greca chiamata Pi Greco. È una costante matematica che indica il rapporto tra la lunghezza di una circonferenza e il suo diametro. Infatti se indichiamo con C la lunghezza di una circonferenza e con d il suo diametro, sappiamo che C = d </a:t>
            </a:r>
            <a:r>
              <a:rPr lang="it-IT" sz="1800" dirty="0" smtClean="0">
                <a:latin typeface="Century Gothic" panose="020B0502020202020204" pitchFamily="34" charset="0"/>
              </a:rPr>
              <a:t>x </a:t>
            </a:r>
            <a:r>
              <a:rPr lang="it-IT" sz="1800" dirty="0">
                <a:latin typeface="Century Gothic" panose="020B0502020202020204" pitchFamily="34" charset="0"/>
              </a:rPr>
              <a:t>π. La lunghezza di una circonferenza con diametro uguale a 1 vale proprio π.  </a:t>
            </a:r>
          </a:p>
          <a:p>
            <a:pPr marL="0" indent="0" algn="just">
              <a:lnSpc>
                <a:spcPct val="150000"/>
              </a:lnSpc>
              <a:spcBef>
                <a:spcPts val="0"/>
              </a:spcBef>
              <a:buNone/>
            </a:pPr>
            <a:r>
              <a:rPr lang="it-IT" sz="1800" dirty="0">
                <a:latin typeface="Century Gothic" panose="020B0502020202020204" pitchFamily="34" charset="0"/>
              </a:rPr>
              <a:t>Solitamente approssimiamo il valore di </a:t>
            </a:r>
            <a:r>
              <a:rPr lang="it-IT" sz="1800" dirty="0" err="1">
                <a:latin typeface="Century Gothic" panose="020B0502020202020204" pitchFamily="34" charset="0"/>
              </a:rPr>
              <a:t>Pi</a:t>
            </a:r>
            <a:r>
              <a:rPr lang="it-IT" sz="1800" dirty="0">
                <a:latin typeface="Century Gothic" panose="020B0502020202020204" pitchFamily="34" charset="0"/>
              </a:rPr>
              <a:t> Greco con 3,14 per semplificare i conti. In verità però, π è un numero irrazionale, cioè con infinite cifre dopo la virgola, che non si ripetono mai in modo regolare. I primi a dare un valore a questo numero furono i babilonesi, che lo indicarono con la frazione 25/8, pari a circa 3,125. Gli </a:t>
            </a:r>
            <a:r>
              <a:rPr lang="it-IT" sz="1800" dirty="0">
                <a:latin typeface="Century Gothic" panose="020B0502020202020204" pitchFamily="34" charset="0"/>
                <a:hlinkClick r:id="rId4"/>
              </a:rPr>
              <a:t>Egizi</a:t>
            </a:r>
            <a:r>
              <a:rPr lang="it-IT" sz="1800" dirty="0">
                <a:latin typeface="Century Gothic" panose="020B0502020202020204" pitchFamily="34" charset="0"/>
              </a:rPr>
              <a:t>, invece, avevano approssimato il valore di </a:t>
            </a:r>
            <a:r>
              <a:rPr lang="it-IT" sz="1800" dirty="0" err="1">
                <a:latin typeface="Century Gothic" panose="020B0502020202020204" pitchFamily="34" charset="0"/>
              </a:rPr>
              <a:t>Pi</a:t>
            </a:r>
            <a:r>
              <a:rPr lang="it-IT" sz="1800" dirty="0">
                <a:latin typeface="Century Gothic" panose="020B0502020202020204" pitchFamily="34" charset="0"/>
              </a:rPr>
              <a:t> Greco a circa 3,16. </a:t>
            </a:r>
            <a:endParaRPr lang="it-IT" sz="1800" dirty="0"/>
          </a:p>
        </p:txBody>
      </p:sp>
    </p:spTree>
    <p:extLst>
      <p:ext uri="{BB962C8B-B14F-4D97-AF65-F5344CB8AC3E}">
        <p14:creationId xmlns:p14="http://schemas.microsoft.com/office/powerpoint/2010/main" xmlns="" val="146073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72E88FC-FBEB-4A5F-B0C4-44B46CDC5729}"/>
              </a:ext>
            </a:extLst>
          </p:cNvPr>
          <p:cNvSpPr>
            <a:spLocks noGrp="1"/>
          </p:cNvSpPr>
          <p:nvPr>
            <p:ph type="title"/>
          </p:nvPr>
        </p:nvSpPr>
        <p:spPr>
          <a:xfrm>
            <a:off x="750396" y="509513"/>
            <a:ext cx="9404723" cy="1400530"/>
          </a:xfrm>
        </p:spPr>
        <p:txBody>
          <a:bodyPr/>
          <a:lstStyle/>
          <a:p>
            <a:r>
              <a:rPr lang="it-IT" dirty="0" err="1"/>
              <a:t>Pi</a:t>
            </a:r>
            <a:r>
              <a:rPr lang="it-IT" dirty="0"/>
              <a:t> Greco</a:t>
            </a:r>
          </a:p>
        </p:txBody>
      </p:sp>
      <p:sp>
        <p:nvSpPr>
          <p:cNvPr id="3" name="Segnaposto contenuto 2">
            <a:extLst>
              <a:ext uri="{FF2B5EF4-FFF2-40B4-BE49-F238E27FC236}">
                <a16:creationId xmlns:a16="http://schemas.microsoft.com/office/drawing/2014/main" xmlns="" id="{C2A29E14-6DBE-4CA4-A141-2FF90A9D0288}"/>
              </a:ext>
            </a:extLst>
          </p:cNvPr>
          <p:cNvSpPr>
            <a:spLocks noGrp="1"/>
          </p:cNvSpPr>
          <p:nvPr>
            <p:ph idx="1"/>
          </p:nvPr>
        </p:nvSpPr>
        <p:spPr>
          <a:xfrm>
            <a:off x="750396" y="1352653"/>
            <a:ext cx="10710084" cy="3162197"/>
          </a:xfrm>
        </p:spPr>
        <p:txBody>
          <a:bodyPr>
            <a:normAutofit fontScale="92500" lnSpcReduction="20000"/>
          </a:bodyPr>
          <a:lstStyle/>
          <a:p>
            <a:pPr marL="0" indent="0" algn="just">
              <a:lnSpc>
                <a:spcPct val="150000"/>
              </a:lnSpc>
              <a:spcBef>
                <a:spcPts val="0"/>
              </a:spcBef>
              <a:buNone/>
            </a:pPr>
            <a:r>
              <a:rPr lang="it-IT" sz="1800" dirty="0">
                <a:latin typeface="Century Gothic" panose="020B0502020202020204" pitchFamily="34" charset="0"/>
              </a:rPr>
              <a:t>Il primo a dare una dimostrazione rigorosa del valore di π fu </a:t>
            </a:r>
            <a:r>
              <a:rPr lang="it-IT" sz="1800" dirty="0">
                <a:latin typeface="Century Gothic" panose="020B0502020202020204" pitchFamily="34" charset="0"/>
                <a:hlinkClick r:id="rId2"/>
              </a:rPr>
              <a:t>Archimede</a:t>
            </a:r>
            <a:r>
              <a:rPr lang="it-IT" sz="1800" dirty="0">
                <a:latin typeface="Century Gothic" panose="020B0502020202020204" pitchFamily="34" charset="0"/>
              </a:rPr>
              <a:t>. Inscrivendo e circoscrivendo ad una circonferenza di raggio r = 1 dei poligoni regolari con sempre più lati, riuscì a </a:t>
            </a:r>
            <a:r>
              <a:rPr lang="it-IT" sz="1800" b="1" dirty="0">
                <a:latin typeface="Century Gothic" panose="020B0502020202020204" pitchFamily="34" charset="0"/>
              </a:rPr>
              <a:t>delimitare il valore di </a:t>
            </a:r>
            <a:r>
              <a:rPr lang="it-IT" sz="1800" b="1" dirty="0" err="1">
                <a:latin typeface="Century Gothic" panose="020B0502020202020204" pitchFamily="34" charset="0"/>
              </a:rPr>
              <a:t>Pi</a:t>
            </a:r>
            <a:r>
              <a:rPr lang="it-IT" sz="1800" b="1" dirty="0">
                <a:latin typeface="Century Gothic" panose="020B0502020202020204" pitchFamily="34" charset="0"/>
              </a:rPr>
              <a:t> Greco tra due numeri,</a:t>
            </a:r>
            <a:r>
              <a:rPr lang="it-IT" sz="1800" dirty="0">
                <a:latin typeface="Century Gothic" panose="020B0502020202020204" pitchFamily="34" charset="0"/>
              </a:rPr>
              <a:t> i cosiddetti </a:t>
            </a:r>
            <a:r>
              <a:rPr lang="it-IT" sz="1800" b="1" dirty="0">
                <a:latin typeface="Century Gothic" panose="020B0502020202020204" pitchFamily="34" charset="0"/>
              </a:rPr>
              <a:t>numeri guardiani</a:t>
            </a:r>
            <a:r>
              <a:rPr lang="it-IT" sz="1800" dirty="0">
                <a:latin typeface="Century Gothic" panose="020B0502020202020204" pitchFamily="34" charset="0"/>
              </a:rPr>
              <a:t>:</a:t>
            </a:r>
          </a:p>
          <a:p>
            <a:pPr marL="0" indent="0" algn="just">
              <a:lnSpc>
                <a:spcPct val="150000"/>
              </a:lnSpc>
              <a:spcBef>
                <a:spcPts val="0"/>
              </a:spcBef>
              <a:buNone/>
            </a:pPr>
            <a:r>
              <a:rPr lang="it-IT" sz="1800" b="1" dirty="0">
                <a:latin typeface="Century Gothic" panose="020B0502020202020204" pitchFamily="34" charset="0"/>
              </a:rPr>
              <a:t>3 + 10/71 &lt; π &lt; 3 + 10/70</a:t>
            </a:r>
            <a:endParaRPr lang="it-IT" sz="1800" dirty="0">
              <a:latin typeface="Century Gothic" panose="020B0502020202020204" pitchFamily="34" charset="0"/>
            </a:endParaRPr>
          </a:p>
          <a:p>
            <a:pPr marL="0" indent="0" algn="just">
              <a:lnSpc>
                <a:spcPct val="150000"/>
              </a:lnSpc>
              <a:spcBef>
                <a:spcPts val="0"/>
              </a:spcBef>
              <a:buNone/>
            </a:pPr>
            <a:r>
              <a:rPr lang="it-IT" sz="1800" dirty="0">
                <a:latin typeface="Century Gothic" panose="020B0502020202020204" pitchFamily="34" charset="0"/>
              </a:rPr>
              <a:t>Per questo il numero π è conosciuto anche come </a:t>
            </a:r>
            <a:r>
              <a:rPr lang="it-IT" sz="1800" b="1" dirty="0">
                <a:latin typeface="Century Gothic" panose="020B0502020202020204" pitchFamily="34" charset="0"/>
              </a:rPr>
              <a:t>la costante di Archimede</a:t>
            </a:r>
            <a:r>
              <a:rPr lang="it-IT" sz="1800" dirty="0">
                <a:latin typeface="Century Gothic" panose="020B0502020202020204" pitchFamily="34" charset="0"/>
              </a:rPr>
              <a:t>. Questo numero è così importante da avere un giorno di festa tutto per lui: il </a:t>
            </a:r>
            <a:r>
              <a:rPr lang="it-IT" sz="1800" dirty="0">
                <a:latin typeface="Century Gothic" panose="020B0502020202020204" pitchFamily="34" charset="0"/>
                <a:hlinkClick r:id="rId3"/>
              </a:rPr>
              <a:t>14 marzo è il </a:t>
            </a:r>
            <a:r>
              <a:rPr lang="it-IT" sz="1800" dirty="0" err="1">
                <a:latin typeface="Century Gothic" panose="020B0502020202020204" pitchFamily="34" charset="0"/>
                <a:hlinkClick r:id="rId3"/>
              </a:rPr>
              <a:t>Pi</a:t>
            </a:r>
            <a:r>
              <a:rPr lang="it-IT" sz="1800" dirty="0">
                <a:latin typeface="Century Gothic" panose="020B0502020202020204" pitchFamily="34" charset="0"/>
                <a:hlinkClick r:id="rId3"/>
              </a:rPr>
              <a:t> Greco Day</a:t>
            </a:r>
            <a:r>
              <a:rPr lang="it-IT" sz="1800" dirty="0">
                <a:latin typeface="Century Gothic" panose="020B0502020202020204" pitchFamily="34" charset="0"/>
              </a:rPr>
              <a:t>, una giornata per celebrare la costante di Archimede con tante iniziative in tutto il mondo, anche in Italia! La scelta della data è dovuta al fatto che in formato anglosassone</a:t>
            </a:r>
            <a:r>
              <a:rPr lang="it-IT" sz="1800" b="1" dirty="0">
                <a:latin typeface="Century Gothic" panose="020B0502020202020204" pitchFamily="34" charset="0"/>
              </a:rPr>
              <a:t> il 14 marzo si indica proprio con 3.14</a:t>
            </a:r>
            <a:r>
              <a:rPr lang="it-IT" sz="1800" dirty="0">
                <a:latin typeface="Century Gothic" panose="020B0502020202020204" pitchFamily="34" charset="0"/>
              </a:rPr>
              <a:t>: prima il mese, poi il giorno.</a:t>
            </a:r>
          </a:p>
          <a:p>
            <a:pPr algn="just">
              <a:lnSpc>
                <a:spcPct val="150000"/>
              </a:lnSpc>
              <a:spcBef>
                <a:spcPts val="0"/>
              </a:spcBef>
            </a:pPr>
            <a:endParaRPr lang="it-IT" sz="1800" dirty="0"/>
          </a:p>
        </p:txBody>
      </p:sp>
      <p:pic>
        <p:nvPicPr>
          <p:cNvPr id="5" name="Immagine 4">
            <a:extLst>
              <a:ext uri="{FF2B5EF4-FFF2-40B4-BE49-F238E27FC236}">
                <a16:creationId xmlns:a16="http://schemas.microsoft.com/office/drawing/2014/main" xmlns="" id="{4198ABBE-2A56-44C1-89D2-E4D6D343A662}"/>
              </a:ext>
            </a:extLst>
          </p:cNvPr>
          <p:cNvPicPr>
            <a:picLocks noChangeAspect="1"/>
          </p:cNvPicPr>
          <p:nvPr/>
        </p:nvPicPr>
        <p:blipFill>
          <a:blip r:embed="rId4"/>
          <a:stretch>
            <a:fillRect/>
          </a:stretch>
        </p:blipFill>
        <p:spPr>
          <a:xfrm>
            <a:off x="803910" y="4528844"/>
            <a:ext cx="4819650" cy="1951309"/>
          </a:xfrm>
          <a:prstGeom prst="rect">
            <a:avLst/>
          </a:prstGeom>
        </p:spPr>
      </p:pic>
    </p:spTree>
    <p:extLst>
      <p:ext uri="{BB962C8B-B14F-4D97-AF65-F5344CB8AC3E}">
        <p14:creationId xmlns:p14="http://schemas.microsoft.com/office/powerpoint/2010/main" xmlns="" val="1212624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6FD0970-007F-4EE4-B9DE-8B86D9B0DFB6}"/>
              </a:ext>
            </a:extLst>
          </p:cNvPr>
          <p:cNvSpPr>
            <a:spLocks noGrp="1"/>
          </p:cNvSpPr>
          <p:nvPr>
            <p:ph type="title"/>
          </p:nvPr>
        </p:nvSpPr>
        <p:spPr>
          <a:xfrm>
            <a:off x="719328" y="652388"/>
            <a:ext cx="10789920" cy="944764"/>
          </a:xfrm>
        </p:spPr>
        <p:txBody>
          <a:bodyPr/>
          <a:lstStyle/>
          <a:p>
            <a:r>
              <a:rPr lang="it-IT" dirty="0"/>
              <a:t>Curiosità sul </a:t>
            </a:r>
            <a:r>
              <a:rPr lang="it-IT" dirty="0" err="1"/>
              <a:t>Pi</a:t>
            </a:r>
            <a:r>
              <a:rPr lang="it-IT" dirty="0"/>
              <a:t> Greco</a:t>
            </a:r>
          </a:p>
        </p:txBody>
      </p:sp>
      <p:sp>
        <p:nvSpPr>
          <p:cNvPr id="3" name="Segnaposto contenuto 2">
            <a:extLst>
              <a:ext uri="{FF2B5EF4-FFF2-40B4-BE49-F238E27FC236}">
                <a16:creationId xmlns:a16="http://schemas.microsoft.com/office/drawing/2014/main" xmlns="" id="{6A811C97-922B-432E-9077-282C98CB477C}"/>
              </a:ext>
            </a:extLst>
          </p:cNvPr>
          <p:cNvSpPr>
            <a:spLocks noGrp="1"/>
          </p:cNvSpPr>
          <p:nvPr>
            <p:ph idx="1"/>
          </p:nvPr>
        </p:nvSpPr>
        <p:spPr>
          <a:xfrm>
            <a:off x="414528" y="1504278"/>
            <a:ext cx="11204448" cy="4195481"/>
          </a:xfrm>
        </p:spPr>
        <p:txBody>
          <a:bodyPr>
            <a:noAutofit/>
          </a:bodyPr>
          <a:lstStyle/>
          <a:p>
            <a:pPr marL="182563" indent="-182563" algn="just">
              <a:lnSpc>
                <a:spcPct val="160000"/>
              </a:lnSpc>
              <a:spcBef>
                <a:spcPts val="0"/>
              </a:spcBef>
              <a:buFont typeface="Wingdings" pitchFamily="2" charset="2"/>
              <a:buChar char="Ø"/>
            </a:pPr>
            <a:r>
              <a:rPr lang="it-IT" sz="1800" b="1" dirty="0">
                <a:latin typeface="+mn-lt"/>
              </a:rPr>
              <a:t>Il Pi greco è </a:t>
            </a:r>
            <a:r>
              <a:rPr lang="it-IT" sz="1800" b="1" dirty="0" smtClean="0">
                <a:latin typeface="+mn-lt"/>
              </a:rPr>
              <a:t>dappertutto</a:t>
            </a:r>
            <a:r>
              <a:rPr lang="it-IT" sz="1800" b="1" dirty="0">
                <a:latin typeface="+mn-lt"/>
              </a:rPr>
              <a:t>.  </a:t>
            </a:r>
            <a:r>
              <a:rPr lang="it-IT" sz="1800" dirty="0">
                <a:latin typeface="+mn-lt"/>
              </a:rPr>
              <a:t>Sai quanto dista </a:t>
            </a:r>
            <a:r>
              <a:rPr lang="it-IT" sz="1800" dirty="0" smtClean="0">
                <a:latin typeface="+mn-lt"/>
              </a:rPr>
              <a:t>l’alluce </a:t>
            </a:r>
            <a:r>
              <a:rPr lang="it-IT" sz="1800" dirty="0">
                <a:latin typeface="+mn-lt"/>
              </a:rPr>
              <a:t>dall’ombelico? E quest’ultimo e dalla punta della </a:t>
            </a:r>
            <a:r>
              <a:rPr lang="it-IT" sz="1800" dirty="0" smtClean="0">
                <a:latin typeface="+mn-lt"/>
              </a:rPr>
              <a:t>testa</a:t>
            </a:r>
            <a:r>
              <a:rPr lang="it-IT" sz="1800" dirty="0">
                <a:latin typeface="+mn-lt"/>
              </a:rPr>
              <a:t>? Non pensare a calcoli impossibili perché la risposta è semplice: 3,14. Si, hai capito proprio bene. Ma lo stesso valore lo si trova negli arcobaleni e nei cerchi che si formano quando getti un sasso nell’acqua. </a:t>
            </a:r>
          </a:p>
          <a:p>
            <a:pPr marL="182563" indent="-182563" algn="just">
              <a:lnSpc>
                <a:spcPct val="160000"/>
              </a:lnSpc>
              <a:spcBef>
                <a:spcPts val="0"/>
              </a:spcBef>
              <a:buFont typeface="Wingdings" pitchFamily="2" charset="2"/>
              <a:buChar char="Ø"/>
            </a:pPr>
            <a:r>
              <a:rPr lang="it-IT" sz="1800" b="1" dirty="0">
                <a:latin typeface="+mn-lt"/>
              </a:rPr>
              <a:t> Il </a:t>
            </a:r>
            <a:r>
              <a:rPr lang="it-IT" sz="1800" b="1" dirty="0" smtClean="0">
                <a:latin typeface="+mn-lt"/>
              </a:rPr>
              <a:t>Pi </a:t>
            </a:r>
            <a:r>
              <a:rPr lang="it-IT" sz="1800" b="1" dirty="0">
                <a:latin typeface="+mn-lt"/>
              </a:rPr>
              <a:t>Greco ha in realtà molti nomi</a:t>
            </a:r>
            <a:r>
              <a:rPr lang="it-IT" sz="1800" dirty="0">
                <a:latin typeface="+mn-lt"/>
              </a:rPr>
              <a:t>, </a:t>
            </a:r>
            <a:r>
              <a:rPr lang="it-IT" sz="1800" dirty="0" smtClean="0">
                <a:latin typeface="+mn-lt"/>
              </a:rPr>
              <a:t>perché questo </a:t>
            </a:r>
            <a:r>
              <a:rPr lang="it-IT" sz="1800" dirty="0">
                <a:latin typeface="+mn-lt"/>
              </a:rPr>
              <a:t>onnipresente valore è stato scoperto in contemporanea da vari studiosi. Tra i suoi nomi </a:t>
            </a:r>
            <a:r>
              <a:rPr lang="it-IT" sz="1800" dirty="0" smtClean="0">
                <a:latin typeface="+mn-lt"/>
              </a:rPr>
              <a:t>ci </a:t>
            </a:r>
            <a:r>
              <a:rPr lang="it-IT" sz="1800" dirty="0">
                <a:latin typeface="+mn-lt"/>
              </a:rPr>
              <a:t>sono “</a:t>
            </a:r>
            <a:r>
              <a:rPr lang="it-IT" sz="1800" b="1" dirty="0">
                <a:latin typeface="+mn-lt"/>
              </a:rPr>
              <a:t>Costante di Archimede</a:t>
            </a:r>
            <a:r>
              <a:rPr lang="it-IT" sz="1800" dirty="0">
                <a:latin typeface="+mn-lt"/>
              </a:rPr>
              <a:t>”, perché Archimede per primo stimò il valore della costante, e “</a:t>
            </a:r>
            <a:r>
              <a:rPr lang="it-IT" sz="1800" b="1" dirty="0">
                <a:latin typeface="+mn-lt"/>
              </a:rPr>
              <a:t>Numero di </a:t>
            </a:r>
            <a:r>
              <a:rPr lang="it-IT" sz="1800" b="1" dirty="0" err="1">
                <a:latin typeface="+mn-lt"/>
              </a:rPr>
              <a:t>Ludolph</a:t>
            </a:r>
            <a:r>
              <a:rPr lang="it-IT" sz="1800" dirty="0">
                <a:latin typeface="+mn-lt"/>
              </a:rPr>
              <a:t>”, perché questo matematico tedesco spese la </a:t>
            </a:r>
            <a:r>
              <a:rPr lang="it-IT" sz="1800" dirty="0" smtClean="0">
                <a:latin typeface="+mn-lt"/>
              </a:rPr>
              <a:t>sua </a:t>
            </a:r>
            <a:r>
              <a:rPr lang="it-IT" sz="1800" dirty="0">
                <a:latin typeface="+mn-lt"/>
              </a:rPr>
              <a:t>vita proprio a calcolare le cifre del Pi Greco. </a:t>
            </a:r>
          </a:p>
          <a:p>
            <a:pPr marL="182563" indent="-182563" algn="just">
              <a:lnSpc>
                <a:spcPct val="160000"/>
              </a:lnSpc>
              <a:spcBef>
                <a:spcPts val="0"/>
              </a:spcBef>
              <a:buFont typeface="Wingdings" pitchFamily="2" charset="2"/>
              <a:buChar char="Ø"/>
            </a:pPr>
            <a:r>
              <a:rPr lang="it-IT" sz="1800" dirty="0">
                <a:latin typeface="+mn-lt"/>
              </a:rPr>
              <a:t> </a:t>
            </a:r>
            <a:r>
              <a:rPr lang="it-IT" sz="1800" b="1" dirty="0">
                <a:latin typeface="+mn-lt"/>
              </a:rPr>
              <a:t>Senza di lui non ci sarebbero forno a microonde e lampade abbronzanti! </a:t>
            </a:r>
            <a:r>
              <a:rPr lang="it-IT" sz="1800" dirty="0" smtClean="0">
                <a:latin typeface="+mn-lt"/>
              </a:rPr>
              <a:t>Scienziati e ingegneri</a:t>
            </a:r>
            <a:r>
              <a:rPr lang="it-IT" sz="1800" dirty="0" smtClean="0">
                <a:latin typeface="+mn-lt"/>
              </a:rPr>
              <a:t> </a:t>
            </a:r>
            <a:r>
              <a:rPr lang="it-IT" sz="1800" dirty="0">
                <a:latin typeface="+mn-lt"/>
              </a:rPr>
              <a:t>grazie allo studio Pi greco </a:t>
            </a:r>
            <a:r>
              <a:rPr lang="it-IT" sz="1800" dirty="0" smtClean="0">
                <a:latin typeface="+mn-lt"/>
              </a:rPr>
              <a:t>sono </a:t>
            </a:r>
            <a:r>
              <a:rPr lang="it-IT" sz="1800" dirty="0">
                <a:latin typeface="+mn-lt"/>
              </a:rPr>
              <a:t>riusciti a modellare le onde </a:t>
            </a:r>
            <a:r>
              <a:rPr lang="it-IT" sz="1800" dirty="0" smtClean="0">
                <a:latin typeface="+mn-lt"/>
              </a:rPr>
              <a:t>elettromagnetiche </a:t>
            </a:r>
            <a:r>
              <a:rPr lang="it-IT" sz="1800" dirty="0">
                <a:latin typeface="+mn-lt"/>
              </a:rPr>
              <a:t>utilizzate </a:t>
            </a:r>
            <a:r>
              <a:rPr lang="it-IT" sz="1800" dirty="0" smtClean="0">
                <a:latin typeface="+mn-lt"/>
              </a:rPr>
              <a:t>sia dal </a:t>
            </a:r>
            <a:r>
              <a:rPr lang="it-IT" sz="1800" dirty="0">
                <a:latin typeface="+mn-lt"/>
              </a:rPr>
              <a:t>microonde </a:t>
            </a:r>
            <a:r>
              <a:rPr lang="it-IT" sz="1800" dirty="0" smtClean="0">
                <a:latin typeface="+mn-lt"/>
              </a:rPr>
              <a:t>per scaldare </a:t>
            </a:r>
            <a:r>
              <a:rPr lang="it-IT" sz="1800" dirty="0">
                <a:latin typeface="+mn-lt"/>
              </a:rPr>
              <a:t>il </a:t>
            </a:r>
            <a:r>
              <a:rPr lang="it-IT" sz="1800" dirty="0" smtClean="0">
                <a:latin typeface="+mn-lt"/>
              </a:rPr>
              <a:t>cibo che dalle </a:t>
            </a:r>
            <a:r>
              <a:rPr lang="it-IT" sz="1800" dirty="0">
                <a:latin typeface="+mn-lt"/>
              </a:rPr>
              <a:t>lampade </a:t>
            </a:r>
            <a:r>
              <a:rPr lang="it-IT" sz="1800" dirty="0" smtClean="0">
                <a:latin typeface="+mn-lt"/>
              </a:rPr>
              <a:t>per abbronzatura. Ringraziamo quindi il </a:t>
            </a:r>
            <a:r>
              <a:rPr lang="it-IT" sz="1800" dirty="0">
                <a:latin typeface="+mn-lt"/>
              </a:rPr>
              <a:t>Pi greco </a:t>
            </a:r>
            <a:r>
              <a:rPr lang="it-IT" sz="1800" dirty="0" smtClean="0">
                <a:latin typeface="+mn-lt"/>
              </a:rPr>
              <a:t>se possiamo avere </a:t>
            </a:r>
            <a:r>
              <a:rPr lang="it-IT" sz="1800" dirty="0">
                <a:latin typeface="+mn-lt"/>
              </a:rPr>
              <a:t>la </a:t>
            </a:r>
            <a:r>
              <a:rPr lang="it-IT" sz="1800" dirty="0" smtClean="0">
                <a:latin typeface="+mn-lt"/>
              </a:rPr>
              <a:t>pelle </a:t>
            </a:r>
            <a:r>
              <a:rPr lang="it-IT" sz="1800" dirty="0">
                <a:latin typeface="+mn-lt"/>
              </a:rPr>
              <a:t>scura anche nei mesi invernali! </a:t>
            </a:r>
          </a:p>
          <a:p>
            <a:pPr marL="0" indent="0">
              <a:buNone/>
            </a:pPr>
            <a:endParaRPr lang="it-IT" dirty="0">
              <a:latin typeface="Century Gothic" panose="020B0502020202020204" pitchFamily="34" charset="0"/>
            </a:endParaRPr>
          </a:p>
        </p:txBody>
      </p:sp>
    </p:spTree>
    <p:extLst>
      <p:ext uri="{BB962C8B-B14F-4D97-AF65-F5344CB8AC3E}">
        <p14:creationId xmlns:p14="http://schemas.microsoft.com/office/powerpoint/2010/main" xmlns="" val="12955959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200</TotalTime>
  <Words>1840</Words>
  <Application>Microsoft Office PowerPoint</Application>
  <PresentationFormat>Personalizzato</PresentationFormat>
  <Paragraphs>53</Paragraphs>
  <Slides>15</Slides>
  <Notes>0</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Ione</vt:lpstr>
      <vt:lpstr>L’arte Greco Romana a Catania</vt:lpstr>
      <vt:lpstr>Le terme della Rotonda</vt:lpstr>
      <vt:lpstr>Le terme della Rotonda</vt:lpstr>
      <vt:lpstr>I bagni degli antichi Romani</vt:lpstr>
      <vt:lpstr>Archimede</vt:lpstr>
      <vt:lpstr>Turbina a vite </vt:lpstr>
      <vt:lpstr>Pi Greco</vt:lpstr>
      <vt:lpstr>Pi Greco</vt:lpstr>
      <vt:lpstr>Curiosità sul Pi Greco</vt:lpstr>
      <vt:lpstr>Papiro </vt:lpstr>
      <vt:lpstr>Diapositiva 11</vt:lpstr>
      <vt:lpstr>Acanto</vt:lpstr>
      <vt:lpstr>Acanto</vt:lpstr>
      <vt:lpstr>Santuario S. Agata al Carcere   </vt:lpstr>
      <vt:lpstr>Catania as a Greek colony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L’arte Greco Romana</dc:title>
  <dc:creator>Riccardo Barbagallo</dc:creator>
  <cp:lastModifiedBy>User</cp:lastModifiedBy>
  <cp:revision>22</cp:revision>
  <dcterms:created xsi:type="dcterms:W3CDTF">2019-05-19T14:41:55Z</dcterms:created>
  <dcterms:modified xsi:type="dcterms:W3CDTF">2019-05-19T18:49:54Z</dcterms:modified>
</cp:coreProperties>
</file>