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2" r:id="rId8"/>
    <p:sldId id="264" r:id="rId9"/>
    <p:sldId id="261"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466E7A3E-77C6-4FCE-A53D-75911E46987F}">
          <p14:sldIdLst>
            <p14:sldId id="256"/>
            <p14:sldId id="257"/>
            <p14:sldId id="258"/>
            <p14:sldId id="259"/>
            <p14:sldId id="260"/>
            <p14:sldId id="263"/>
          </p14:sldIdLst>
        </p14:section>
        <p14:section name="Sezione senza titolo" id="{1FF75E43-5EFD-4A96-9618-5969956291F0}">
          <p14:sldIdLst>
            <p14:sldId id="262"/>
            <p14:sldId id="264"/>
            <p14:sldId id="261"/>
            <p14:sldId id="26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UELE CASTORINA" initials="SC" lastIdx="1" clrIdx="0">
    <p:extLst>
      <p:ext uri="{19B8F6BF-5375-455C-9EA6-DF929625EA0E}">
        <p15:presenceInfo xmlns:p15="http://schemas.microsoft.com/office/powerpoint/2012/main" userId="SAMUELE CASTOR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400B67-50D3-4408-841B-B9D3D5E5358B}" v="1232" dt="2020-03-24T10:58:52.992"/>
    <p1510:client id="{C1634418-A76A-4CF2-968B-4971E88C7CF5}" v="2" dt="2020-03-24T11:45:23.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102" d="100"/>
          <a:sy n="102" d="100"/>
        </p:scale>
        <p:origin x="138"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21T19:34:05.770"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304D769-7F26-4296-8751-C40BE6CCE823}" type="datetimeFigureOut">
              <a:rPr lang="it-IT" smtClean="0"/>
              <a:t>24/03/2020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9255346" y="2750337"/>
            <a:ext cx="1171888" cy="1356442"/>
          </a:xfrm>
        </p:spPr>
        <p:txBody>
          <a:bodyPr/>
          <a:lstStyle/>
          <a:p>
            <a:fld id="{F35906AC-A53B-4A5E-A8D6-83E9E7257080}" type="slidenum">
              <a:rPr lang="it-IT" smtClean="0"/>
              <a:t>‹N›</a:t>
            </a:fld>
            <a:endParaRPr lang="it-IT"/>
          </a:p>
        </p:txBody>
      </p:sp>
    </p:spTree>
    <p:extLst>
      <p:ext uri="{BB962C8B-B14F-4D97-AF65-F5344CB8AC3E}">
        <p14:creationId xmlns:p14="http://schemas.microsoft.com/office/powerpoint/2010/main" val="385914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304D769-7F26-4296-8751-C40BE6CCE823}" type="datetimeFigureOut">
              <a:rPr lang="it-IT" smtClean="0"/>
              <a:t>24/03/2020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0729455" y="4711309"/>
            <a:ext cx="1154151" cy="1090789"/>
          </a:xfrm>
        </p:spPr>
        <p:txBody>
          <a:bodyPr/>
          <a:lstStyle/>
          <a:p>
            <a:fld id="{F35906AC-A53B-4A5E-A8D6-83E9E7257080}" type="slidenum">
              <a:rPr lang="it-IT" smtClean="0"/>
              <a:t>‹N›</a:t>
            </a:fld>
            <a:endParaRPr lang="it-IT"/>
          </a:p>
        </p:txBody>
      </p:sp>
    </p:spTree>
    <p:extLst>
      <p:ext uri="{BB962C8B-B14F-4D97-AF65-F5344CB8AC3E}">
        <p14:creationId xmlns:p14="http://schemas.microsoft.com/office/powerpoint/2010/main" val="416245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304D769-7F26-4296-8751-C40BE6CCE823}" type="datetimeFigureOut">
              <a:rPr lang="it-IT" smtClean="0"/>
              <a:t>24/03/2020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0729455" y="4711615"/>
            <a:ext cx="1154151" cy="1090789"/>
          </a:xfrm>
        </p:spPr>
        <p:txBody>
          <a:bodyPr/>
          <a:lstStyle/>
          <a:p>
            <a:fld id="{F35906AC-A53B-4A5E-A8D6-83E9E7257080}" type="slidenum">
              <a:rPr lang="it-IT" smtClean="0"/>
              <a:t>‹N›</a:t>
            </a:fld>
            <a:endParaRPr lang="it-IT"/>
          </a:p>
        </p:txBody>
      </p:sp>
    </p:spTree>
    <p:extLst>
      <p:ext uri="{BB962C8B-B14F-4D97-AF65-F5344CB8AC3E}">
        <p14:creationId xmlns:p14="http://schemas.microsoft.com/office/powerpoint/2010/main" val="5735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304D769-7F26-4296-8751-C40BE6CCE823}" type="datetimeFigureOut">
              <a:rPr lang="it-IT" smtClean="0"/>
              <a:t>24/03/2020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0729455" y="4709925"/>
            <a:ext cx="1154151" cy="1090789"/>
          </a:xfrm>
        </p:spPr>
        <p:txBody>
          <a:bodyPr/>
          <a:lstStyle/>
          <a:p>
            <a:fld id="{F35906AC-A53B-4A5E-A8D6-83E9E7257080}" type="slidenum">
              <a:rPr lang="it-IT" smtClean="0"/>
              <a:t>‹N›</a:t>
            </a:fld>
            <a:endParaRPr lang="it-IT"/>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748253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304D769-7F26-4296-8751-C40BE6CCE823}" type="datetimeFigureOut">
              <a:rPr lang="it-IT" smtClean="0"/>
              <a:t>24/03/2020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0729455" y="4709925"/>
            <a:ext cx="1154151" cy="1090789"/>
          </a:xfrm>
        </p:spPr>
        <p:txBody>
          <a:bodyPr/>
          <a:lstStyle/>
          <a:p>
            <a:fld id="{F35906AC-A53B-4A5E-A8D6-83E9E7257080}" type="slidenum">
              <a:rPr lang="it-IT" smtClean="0"/>
              <a:t>‹N›</a:t>
            </a:fld>
            <a:endParaRPr lang="it-IT"/>
          </a:p>
        </p:txBody>
      </p:sp>
    </p:spTree>
    <p:extLst>
      <p:ext uri="{BB962C8B-B14F-4D97-AF65-F5344CB8AC3E}">
        <p14:creationId xmlns:p14="http://schemas.microsoft.com/office/powerpoint/2010/main" val="2197499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F304D769-7F26-4296-8751-C40BE6CCE823}" type="datetimeFigureOut">
              <a:rPr lang="it-IT" smtClean="0"/>
              <a:t>24/03/2020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35906AC-A53B-4A5E-A8D6-83E9E7257080}" type="slidenum">
              <a:rPr lang="it-IT" smtClean="0"/>
              <a:t>‹N›</a:t>
            </a:fld>
            <a:endParaRPr lang="it-IT"/>
          </a:p>
        </p:txBody>
      </p:sp>
    </p:spTree>
    <p:extLst>
      <p:ext uri="{BB962C8B-B14F-4D97-AF65-F5344CB8AC3E}">
        <p14:creationId xmlns:p14="http://schemas.microsoft.com/office/powerpoint/2010/main" val="123050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F304D769-7F26-4296-8751-C40BE6CCE823}" type="datetimeFigureOut">
              <a:rPr lang="it-IT" smtClean="0"/>
              <a:t>24/03/2020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35906AC-A53B-4A5E-A8D6-83E9E7257080}" type="slidenum">
              <a:rPr lang="it-IT" smtClean="0"/>
              <a:t>‹N›</a:t>
            </a:fld>
            <a:endParaRPr lang="it-IT"/>
          </a:p>
        </p:txBody>
      </p:sp>
    </p:spTree>
    <p:extLst>
      <p:ext uri="{BB962C8B-B14F-4D97-AF65-F5344CB8AC3E}">
        <p14:creationId xmlns:p14="http://schemas.microsoft.com/office/powerpoint/2010/main" val="1249471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304D769-7F26-4296-8751-C40BE6CCE823}" type="datetimeFigureOut">
              <a:rPr lang="it-IT" smtClean="0"/>
              <a:t>24/03/2020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35906AC-A53B-4A5E-A8D6-83E9E7257080}" type="slidenum">
              <a:rPr lang="it-IT" smtClean="0"/>
              <a:t>‹N›</a:t>
            </a:fld>
            <a:endParaRPr lang="it-IT"/>
          </a:p>
        </p:txBody>
      </p:sp>
    </p:spTree>
    <p:extLst>
      <p:ext uri="{BB962C8B-B14F-4D97-AF65-F5344CB8AC3E}">
        <p14:creationId xmlns:p14="http://schemas.microsoft.com/office/powerpoint/2010/main" val="2826312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304D769-7F26-4296-8751-C40BE6CCE823}" type="datetimeFigureOut">
              <a:rPr lang="it-IT" smtClean="0"/>
              <a:t>24/03/2020</a:t>
            </a:fld>
            <a:endParaRPr lang="it-IT"/>
          </a:p>
        </p:txBody>
      </p:sp>
      <p:sp>
        <p:nvSpPr>
          <p:cNvPr id="5" name="Footer Placeholder 4"/>
          <p:cNvSpPr>
            <a:spLocks noGrp="1"/>
          </p:cNvSpPr>
          <p:nvPr>
            <p:ph type="ftr" sz="quarter" idx="11"/>
          </p:nvPr>
        </p:nvSpPr>
        <p:spPr>
          <a:xfrm>
            <a:off x="680321" y="5936188"/>
            <a:ext cx="6126805" cy="365125"/>
          </a:xfrm>
        </p:spPr>
        <p:txBody>
          <a:bodyPr/>
          <a:lstStyle/>
          <a:p>
            <a:endParaRPr lang="it-IT"/>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35906AC-A53B-4A5E-A8D6-83E9E7257080}" type="slidenum">
              <a:rPr lang="it-IT" smtClean="0"/>
              <a:t>‹N›</a:t>
            </a:fld>
            <a:endParaRPr lang="it-IT"/>
          </a:p>
        </p:txBody>
      </p:sp>
    </p:spTree>
    <p:extLst>
      <p:ext uri="{BB962C8B-B14F-4D97-AF65-F5344CB8AC3E}">
        <p14:creationId xmlns:p14="http://schemas.microsoft.com/office/powerpoint/2010/main" val="308027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304D769-7F26-4296-8751-C40BE6CCE823}" type="datetimeFigureOut">
              <a:rPr lang="it-IT" smtClean="0"/>
              <a:t>24/03/2020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35906AC-A53B-4A5E-A8D6-83E9E7257080}" type="slidenum">
              <a:rPr lang="it-IT" smtClean="0"/>
              <a:t>‹N›</a:t>
            </a:fld>
            <a:endParaRPr lang="it-IT"/>
          </a:p>
        </p:txBody>
      </p:sp>
    </p:spTree>
    <p:extLst>
      <p:ext uri="{BB962C8B-B14F-4D97-AF65-F5344CB8AC3E}">
        <p14:creationId xmlns:p14="http://schemas.microsoft.com/office/powerpoint/2010/main" val="149924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304D769-7F26-4296-8751-C40BE6CCE823}" type="datetimeFigureOut">
              <a:rPr lang="it-IT" smtClean="0"/>
              <a:t>24/03/2020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10729455" y="2869895"/>
            <a:ext cx="1154151" cy="1090789"/>
          </a:xfrm>
        </p:spPr>
        <p:txBody>
          <a:bodyPr/>
          <a:lstStyle/>
          <a:p>
            <a:fld id="{F35906AC-A53B-4A5E-A8D6-83E9E7257080}" type="slidenum">
              <a:rPr lang="it-IT" smtClean="0"/>
              <a:t>‹N›</a:t>
            </a:fld>
            <a:endParaRPr lang="it-IT"/>
          </a:p>
        </p:txBody>
      </p:sp>
    </p:spTree>
    <p:extLst>
      <p:ext uri="{BB962C8B-B14F-4D97-AF65-F5344CB8AC3E}">
        <p14:creationId xmlns:p14="http://schemas.microsoft.com/office/powerpoint/2010/main" val="76353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304D769-7F26-4296-8751-C40BE6CCE823}" type="datetimeFigureOut">
              <a:rPr lang="it-IT" smtClean="0"/>
              <a:t>24/03/2020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35906AC-A53B-4A5E-A8D6-83E9E7257080}" type="slidenum">
              <a:rPr lang="it-IT" smtClean="0"/>
              <a:t>‹N›</a:t>
            </a:fld>
            <a:endParaRPr lang="it-IT"/>
          </a:p>
        </p:txBody>
      </p:sp>
    </p:spTree>
    <p:extLst>
      <p:ext uri="{BB962C8B-B14F-4D97-AF65-F5344CB8AC3E}">
        <p14:creationId xmlns:p14="http://schemas.microsoft.com/office/powerpoint/2010/main" val="325872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0322" y="3030008"/>
            <a:ext cx="4698355" cy="290617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594123" y="3030008"/>
            <a:ext cx="4700059" cy="290617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304D769-7F26-4296-8751-C40BE6CCE823}" type="datetimeFigureOut">
              <a:rPr lang="it-IT" smtClean="0"/>
              <a:t>24/03/2020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35906AC-A53B-4A5E-A8D6-83E9E7257080}" type="slidenum">
              <a:rPr lang="it-IT" smtClean="0"/>
              <a:t>‹N›</a:t>
            </a:fld>
            <a:endParaRPr lang="it-IT"/>
          </a:p>
        </p:txBody>
      </p:sp>
    </p:spTree>
    <p:extLst>
      <p:ext uri="{BB962C8B-B14F-4D97-AF65-F5344CB8AC3E}">
        <p14:creationId xmlns:p14="http://schemas.microsoft.com/office/powerpoint/2010/main" val="5871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304D769-7F26-4296-8751-C40BE6CCE823}" type="datetimeFigureOut">
              <a:rPr lang="it-IT" smtClean="0"/>
              <a:t>24/03/2020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35906AC-A53B-4A5E-A8D6-83E9E7257080}" type="slidenum">
              <a:rPr lang="it-IT" smtClean="0"/>
              <a:t>‹N›</a:t>
            </a:fld>
            <a:endParaRPr lang="it-IT"/>
          </a:p>
        </p:txBody>
      </p:sp>
    </p:spTree>
    <p:extLst>
      <p:ext uri="{BB962C8B-B14F-4D97-AF65-F5344CB8AC3E}">
        <p14:creationId xmlns:p14="http://schemas.microsoft.com/office/powerpoint/2010/main" val="298736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304D769-7F26-4296-8751-C40BE6CCE823}" type="datetimeFigureOut">
              <a:rPr lang="it-IT" smtClean="0"/>
              <a:t>24/03/2020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35906AC-A53B-4A5E-A8D6-83E9E7257080}" type="slidenum">
              <a:rPr lang="it-IT" smtClean="0"/>
              <a:t>‹N›</a:t>
            </a:fld>
            <a:endParaRPr lang="it-IT"/>
          </a:p>
        </p:txBody>
      </p:sp>
    </p:spTree>
    <p:extLst>
      <p:ext uri="{BB962C8B-B14F-4D97-AF65-F5344CB8AC3E}">
        <p14:creationId xmlns:p14="http://schemas.microsoft.com/office/powerpoint/2010/main" val="405787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304D769-7F26-4296-8751-C40BE6CCE823}" type="datetimeFigureOut">
              <a:rPr lang="it-IT" smtClean="0"/>
              <a:t>24/03/2020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35906AC-A53B-4A5E-A8D6-83E9E7257080}" type="slidenum">
              <a:rPr lang="it-IT" smtClean="0"/>
              <a:t>‹N›</a:t>
            </a:fld>
            <a:endParaRPr lang="it-IT"/>
          </a:p>
        </p:txBody>
      </p:sp>
    </p:spTree>
    <p:extLst>
      <p:ext uri="{BB962C8B-B14F-4D97-AF65-F5344CB8AC3E}">
        <p14:creationId xmlns:p14="http://schemas.microsoft.com/office/powerpoint/2010/main" val="386153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304D769-7F26-4296-8751-C40BE6CCE823}" type="datetimeFigureOut">
              <a:rPr lang="it-IT" smtClean="0"/>
              <a:t>24/03/2020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35906AC-A53B-4A5E-A8D6-83E9E7257080}" type="slidenum">
              <a:rPr lang="it-IT" smtClean="0"/>
              <a:t>‹N›</a:t>
            </a:fld>
            <a:endParaRPr lang="it-IT"/>
          </a:p>
        </p:txBody>
      </p:sp>
    </p:spTree>
    <p:extLst>
      <p:ext uri="{BB962C8B-B14F-4D97-AF65-F5344CB8AC3E}">
        <p14:creationId xmlns:p14="http://schemas.microsoft.com/office/powerpoint/2010/main" val="2847088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04D769-7F26-4296-8751-C40BE6CCE823}" type="datetimeFigureOut">
              <a:rPr lang="it-IT" smtClean="0"/>
              <a:t>24/03/2020</a:t>
            </a:fld>
            <a:endParaRPr lang="it-IT"/>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35906AC-A53B-4A5E-A8D6-83E9E7257080}" type="slidenum">
              <a:rPr lang="it-IT" smtClean="0"/>
              <a:t>‹N›</a:t>
            </a:fld>
            <a:endParaRPr lang="it-IT"/>
          </a:p>
        </p:txBody>
      </p:sp>
    </p:spTree>
    <p:extLst>
      <p:ext uri="{BB962C8B-B14F-4D97-AF65-F5344CB8AC3E}">
        <p14:creationId xmlns:p14="http://schemas.microsoft.com/office/powerpoint/2010/main" val="34694503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cue.it/gli-effetti-della-radioattivita/9016/"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sciencecue.it/gli-effetti-della-radioattivita/9016/" TargetMode="External"/><Relationship Id="rId2" Type="http://schemas.openxmlformats.org/officeDocument/2006/relationships/image" Target="../media/image4.jpg"/><Relationship Id="rId1" Type="http://schemas.openxmlformats.org/officeDocument/2006/relationships/slideLayout" Target="../slideLayouts/slideLayout1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8.svg"/><Relationship Id="rId9"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comments" Target="../comments/comment1.xml"/><Relationship Id="rId5" Type="http://schemas.openxmlformats.org/officeDocument/2006/relationships/image" Target="../media/image16.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jp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18.jfif"/><Relationship Id="rId5" Type="http://schemas.openxmlformats.org/officeDocument/2006/relationships/image" Target="../media/image17.jfif"/><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jp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6.png"/><Relationship Id="rId7" Type="http://schemas.openxmlformats.org/officeDocument/2006/relationships/image" Target="../media/image25.jfif"/><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24.jpg"/><Relationship Id="rId5" Type="http://schemas.openxmlformats.org/officeDocument/2006/relationships/image" Target="../media/image23.gif"/><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45438C6B-35F5-4F0E-A234-A15AE7D1FFED}"/>
              </a:ext>
            </a:extLst>
          </p:cNvPr>
          <p:cNvSpPr>
            <a:spLocks noGrp="1"/>
          </p:cNvSpPr>
          <p:nvPr>
            <p:ph type="title"/>
          </p:nvPr>
        </p:nvSpPr>
        <p:spPr/>
        <p:txBody>
          <a:bodyPr>
            <a:normAutofit/>
          </a:bodyPr>
          <a:lstStyle/>
          <a:p>
            <a:pPr algn="ctr"/>
            <a:r>
              <a:rPr lang="it-IT" sz="4000" spc="300" dirty="0">
                <a:latin typeface="Bahnschrift SemiBold Condensed" panose="020B0502040204020203" pitchFamily="34" charset="0"/>
              </a:rPr>
              <a:t>RADIOATTIVITÀ: ALLEATA O NEMICA?</a:t>
            </a:r>
          </a:p>
        </p:txBody>
      </p:sp>
      <p:sp>
        <p:nvSpPr>
          <p:cNvPr id="8" name="Segnaposto contenuto 7">
            <a:extLst>
              <a:ext uri="{FF2B5EF4-FFF2-40B4-BE49-F238E27FC236}">
                <a16:creationId xmlns:a16="http://schemas.microsoft.com/office/drawing/2014/main" id="{86E0D817-2706-4EC4-A0B7-7541AC0190FD}"/>
              </a:ext>
            </a:extLst>
          </p:cNvPr>
          <p:cNvSpPr>
            <a:spLocks noGrp="1"/>
          </p:cNvSpPr>
          <p:nvPr>
            <p:ph idx="1"/>
          </p:nvPr>
        </p:nvSpPr>
        <p:spPr>
          <a:xfrm>
            <a:off x="124141" y="2035215"/>
            <a:ext cx="6710292" cy="3064686"/>
          </a:xfrm>
        </p:spPr>
        <p:txBody>
          <a:bodyPr>
            <a:normAutofit fontScale="92500" lnSpcReduction="20000"/>
          </a:bodyPr>
          <a:lstStyle/>
          <a:p>
            <a:pPr marL="0" indent="0">
              <a:buNone/>
            </a:pPr>
            <a:r>
              <a:rPr lang="it-IT" dirty="0">
                <a:latin typeface="Times New Roman" panose="02020603050405020304" pitchFamily="18" charset="0"/>
                <a:cs typeface="Times New Roman" panose="02020603050405020304" pitchFamily="18" charset="0"/>
              </a:rPr>
              <a:t>I.I.S. Concetto Marchesi-Mascalucia (</a:t>
            </a:r>
            <a:r>
              <a:rPr lang="it-IT" i="1" dirty="0">
                <a:latin typeface="Times New Roman" panose="02020603050405020304" pitchFamily="18" charset="0"/>
                <a:cs typeface="Times New Roman" panose="02020603050405020304" pitchFamily="18" charset="0"/>
              </a:rPr>
              <a:t>CT</a:t>
            </a:r>
            <a:r>
              <a:rPr lang="it-IT" dirty="0">
                <a:latin typeface="Times New Roman" panose="02020603050405020304" pitchFamily="18" charset="0"/>
                <a:cs typeface="Times New Roman" panose="02020603050405020304" pitchFamily="18" charset="0"/>
              </a:rPr>
              <a:t>)</a:t>
            </a:r>
          </a:p>
          <a:p>
            <a:pPr marL="0" indent="0">
              <a:buNone/>
            </a:pPr>
            <a:r>
              <a:rPr lang="it-IT" i="1" u="sng" dirty="0">
                <a:latin typeface="Times New Roman" panose="02020603050405020304" pitchFamily="18" charset="0"/>
                <a:cs typeface="Times New Roman" panose="02020603050405020304" pitchFamily="18" charset="0"/>
              </a:rPr>
              <a:t>Classe: </a:t>
            </a:r>
            <a:r>
              <a:rPr lang="it-IT" dirty="0">
                <a:latin typeface="Times New Roman" panose="02020603050405020304" pitchFamily="18" charset="0"/>
                <a:cs typeface="Times New Roman" panose="02020603050405020304" pitchFamily="18" charset="0"/>
              </a:rPr>
              <a:t>4ATA Istituto Tecnico ad indirizzo Chimico </a:t>
            </a:r>
            <a:endParaRPr lang="it-IT" i="1" u="sng" dirty="0">
              <a:latin typeface="Times New Roman" panose="02020603050405020304" pitchFamily="18" charset="0"/>
              <a:cs typeface="Times New Roman" panose="02020603050405020304" pitchFamily="18" charset="0"/>
            </a:endParaRPr>
          </a:p>
          <a:p>
            <a:pPr marL="0" indent="0">
              <a:buNone/>
            </a:pPr>
            <a:r>
              <a:rPr lang="it-IT" i="1" u="sng" dirty="0">
                <a:latin typeface="Times New Roman" panose="02020603050405020304" pitchFamily="18" charset="0"/>
                <a:cs typeface="Times New Roman" panose="02020603050405020304" pitchFamily="18" charset="0"/>
              </a:rPr>
              <a:t>Docente: </a:t>
            </a:r>
            <a:r>
              <a:rPr lang="it-IT" dirty="0">
                <a:latin typeface="Times New Roman" panose="02020603050405020304" pitchFamily="18" charset="0"/>
                <a:cs typeface="Times New Roman" panose="02020603050405020304" pitchFamily="18" charset="0"/>
              </a:rPr>
              <a:t>Di Mauro Agata Antonina</a:t>
            </a:r>
          </a:p>
          <a:p>
            <a:pPr marL="0" indent="0">
              <a:buNone/>
            </a:pPr>
            <a:r>
              <a:rPr lang="it-IT" i="1" u="sng" dirty="0">
                <a:latin typeface="Times New Roman" panose="02020603050405020304" pitchFamily="18" charset="0"/>
                <a:cs typeface="Times New Roman" panose="02020603050405020304" pitchFamily="18" charset="0"/>
              </a:rPr>
              <a:t>Alunni:         </a:t>
            </a:r>
          </a:p>
          <a:p>
            <a:r>
              <a:rPr lang="it-IT" dirty="0">
                <a:latin typeface="Times New Roman" panose="02020603050405020304" pitchFamily="18" charset="0"/>
                <a:cs typeface="Times New Roman" panose="02020603050405020304" pitchFamily="18" charset="0"/>
              </a:rPr>
              <a:t>Castorina Alessandro</a:t>
            </a:r>
          </a:p>
          <a:p>
            <a:r>
              <a:rPr lang="it-IT" dirty="0">
                <a:latin typeface="Times New Roman" panose="02020603050405020304" pitchFamily="18" charset="0"/>
                <a:cs typeface="Times New Roman" panose="02020603050405020304" pitchFamily="18" charset="0"/>
              </a:rPr>
              <a:t>Tudisco Jasmine </a:t>
            </a:r>
          </a:p>
          <a:p>
            <a:r>
              <a:rPr lang="it-IT" dirty="0">
                <a:latin typeface="Times New Roman" panose="02020603050405020304" pitchFamily="18" charset="0"/>
                <a:cs typeface="Times New Roman" panose="02020603050405020304" pitchFamily="18" charset="0"/>
              </a:rPr>
              <a:t>Minafò Francesco Antonio</a:t>
            </a:r>
          </a:p>
          <a:p>
            <a:r>
              <a:rPr lang="it-IT" dirty="0">
                <a:latin typeface="Times New Roman" panose="02020603050405020304" pitchFamily="18" charset="0"/>
                <a:cs typeface="Times New Roman" panose="02020603050405020304" pitchFamily="18" charset="0"/>
              </a:rPr>
              <a:t>Marletta Claudia </a:t>
            </a:r>
          </a:p>
          <a:p>
            <a:pPr marL="0" indent="0">
              <a:buNone/>
            </a:pPr>
            <a:endParaRPr lang="it-IT" dirty="0">
              <a:latin typeface="Times New Roman" panose="02020603050405020304" pitchFamily="18" charset="0"/>
              <a:cs typeface="Times New Roman" panose="02020603050405020304" pitchFamily="18" charset="0"/>
            </a:endParaRPr>
          </a:p>
        </p:txBody>
      </p:sp>
      <p:pic>
        <p:nvPicPr>
          <p:cNvPr id="14" name="Immagine 13" descr="Immagine che contiene disegnando&#10;&#10;Descrizione generata automaticamente">
            <a:extLst>
              <a:ext uri="{FF2B5EF4-FFF2-40B4-BE49-F238E27FC236}">
                <a16:creationId xmlns:a16="http://schemas.microsoft.com/office/drawing/2014/main" id="{909671A5-34C7-4C6B-8807-1FC64E1DA3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2204" y="753228"/>
            <a:ext cx="1609796" cy="1080938"/>
          </a:xfrm>
          <a:prstGeom prst="rect">
            <a:avLst/>
          </a:prstGeom>
        </p:spPr>
      </p:pic>
      <p:pic>
        <p:nvPicPr>
          <p:cNvPr id="16" name="Elemento grafico 15" descr="Radioattivo">
            <a:extLst>
              <a:ext uri="{FF2B5EF4-FFF2-40B4-BE49-F238E27FC236}">
                <a16:creationId xmlns:a16="http://schemas.microsoft.com/office/drawing/2014/main" id="{0CBDFB71-7CF1-46E8-88F7-C3769E97CE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25649" y="842442"/>
            <a:ext cx="451255" cy="451255"/>
          </a:xfrm>
          <a:prstGeom prst="rect">
            <a:avLst/>
          </a:prstGeom>
        </p:spPr>
      </p:pic>
    </p:spTree>
    <p:extLst>
      <p:ext uri="{BB962C8B-B14F-4D97-AF65-F5344CB8AC3E}">
        <p14:creationId xmlns:p14="http://schemas.microsoft.com/office/powerpoint/2010/main" val="604471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500"/>
                                        <p:tgtEl>
                                          <p:spTgt spid="8">
                                            <p:txEl>
                                              <p:pRg st="1" end="1"/>
                                            </p:txEl>
                                          </p:spTgt>
                                        </p:tgtEl>
                                      </p:cBhvr>
                                    </p:animEffect>
                                  </p:childTnLst>
                                </p:cTn>
                              </p:par>
                              <p:par>
                                <p:cTn id="31" presetID="42" presetClass="entr" presetSubtype="0" fill="hold"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1000"/>
                                        <p:tgtEl>
                                          <p:spTgt spid="8">
                                            <p:txEl>
                                              <p:pRg st="2" end="2"/>
                                            </p:txEl>
                                          </p:spTgt>
                                        </p:tgtEl>
                                      </p:cBhvr>
                                    </p:animEffect>
                                    <p:anim calcmode="lin" valueType="num">
                                      <p:cBhvr>
                                        <p:cTn id="3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1000"/>
                                        <p:tgtEl>
                                          <p:spTgt spid="8">
                                            <p:txEl>
                                              <p:pRg st="3" end="3"/>
                                            </p:txEl>
                                          </p:spTgt>
                                        </p:tgtEl>
                                      </p:cBhvr>
                                    </p:animEffect>
                                    <p:anim calcmode="lin" valueType="num">
                                      <p:cBhvr>
                                        <p:cTn id="3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fade">
                                      <p:cBhvr>
                                        <p:cTn id="43" dur="1000"/>
                                        <p:tgtEl>
                                          <p:spTgt spid="8">
                                            <p:txEl>
                                              <p:pRg st="4" end="4"/>
                                            </p:txEl>
                                          </p:spTgt>
                                        </p:tgtEl>
                                      </p:cBhvr>
                                    </p:animEffect>
                                    <p:anim calcmode="lin" valueType="num">
                                      <p:cBhvr>
                                        <p:cTn id="44"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
                                            <p:txEl>
                                              <p:pRg st="5" end="5"/>
                                            </p:txEl>
                                          </p:spTgt>
                                        </p:tgtEl>
                                        <p:attrNameLst>
                                          <p:attrName>style.visibility</p:attrName>
                                        </p:attrNameLst>
                                      </p:cBhvr>
                                      <p:to>
                                        <p:strVal val="visible"/>
                                      </p:to>
                                    </p:set>
                                    <p:animEffect transition="in" filter="fade">
                                      <p:cBhvr>
                                        <p:cTn id="48" dur="1000"/>
                                        <p:tgtEl>
                                          <p:spTgt spid="8">
                                            <p:txEl>
                                              <p:pRg st="5" end="5"/>
                                            </p:txEl>
                                          </p:spTgt>
                                        </p:tgtEl>
                                      </p:cBhvr>
                                    </p:animEffect>
                                    <p:anim calcmode="lin" valueType="num">
                                      <p:cBhvr>
                                        <p:cTn id="4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5" end="5"/>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animEffect transition="in" filter="fade">
                                      <p:cBhvr>
                                        <p:cTn id="53" dur="1000"/>
                                        <p:tgtEl>
                                          <p:spTgt spid="8">
                                            <p:txEl>
                                              <p:pRg st="6" end="6"/>
                                            </p:txEl>
                                          </p:spTgt>
                                        </p:tgtEl>
                                      </p:cBhvr>
                                    </p:animEffect>
                                    <p:anim calcmode="lin" valueType="num">
                                      <p:cBhvr>
                                        <p:cTn id="5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6" end="6"/>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8">
                                            <p:txEl>
                                              <p:pRg st="7" end="7"/>
                                            </p:txEl>
                                          </p:spTgt>
                                        </p:tgtEl>
                                        <p:attrNameLst>
                                          <p:attrName>style.visibility</p:attrName>
                                        </p:attrNameLst>
                                      </p:cBhvr>
                                      <p:to>
                                        <p:strVal val="visible"/>
                                      </p:to>
                                    </p:set>
                                    <p:animEffect transition="in" filter="fade">
                                      <p:cBhvr>
                                        <p:cTn id="58" dur="1000"/>
                                        <p:tgtEl>
                                          <p:spTgt spid="8">
                                            <p:txEl>
                                              <p:pRg st="7" end="7"/>
                                            </p:txEl>
                                          </p:spTgt>
                                        </p:tgtEl>
                                      </p:cBhvr>
                                    </p:animEffect>
                                    <p:anim calcmode="lin" valueType="num">
                                      <p:cBhvr>
                                        <p:cTn id="59"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45438C6B-35F5-4F0E-A234-A15AE7D1FFED}"/>
              </a:ext>
            </a:extLst>
          </p:cNvPr>
          <p:cNvSpPr>
            <a:spLocks noGrp="1"/>
          </p:cNvSpPr>
          <p:nvPr>
            <p:ph type="title"/>
          </p:nvPr>
        </p:nvSpPr>
        <p:spPr>
          <a:xfrm>
            <a:off x="0" y="-65988"/>
            <a:ext cx="12100093" cy="1709791"/>
          </a:xfrm>
        </p:spPr>
        <p:txBody>
          <a:bodyPr>
            <a:normAutofit/>
          </a:bodyPr>
          <a:lstStyle/>
          <a:p>
            <a:pPr algn="ctr"/>
            <a:r>
              <a:rPr lang="it-IT" dirty="0">
                <a:latin typeface="Bahnschrift SemiBold Condensed" panose="020B0502040204020203" pitchFamily="34" charset="0"/>
              </a:rPr>
              <a:t>FONTI NOTIZIE: hackaday.com, frontierenews.it, ambiente.provincia.bz.it, chimica-online.it, fondazioneveronesi.it, fmboschetto.it, wikipedia.org </a:t>
            </a:r>
            <a:br>
              <a:rPr lang="it-IT" dirty="0">
                <a:latin typeface="Bahnschrift SemiBold Condensed" panose="020B0502040204020203" pitchFamily="34" charset="0"/>
              </a:rPr>
            </a:br>
            <a:r>
              <a:rPr lang="it-IT" dirty="0">
                <a:latin typeface="Bahnschrift SemiBold Condensed" panose="020B0502040204020203" pitchFamily="34" charset="0"/>
              </a:rPr>
              <a:t> </a:t>
            </a:r>
          </a:p>
        </p:txBody>
      </p:sp>
      <p:sp>
        <p:nvSpPr>
          <p:cNvPr id="8" name="Segnaposto contenuto 7">
            <a:extLst>
              <a:ext uri="{FF2B5EF4-FFF2-40B4-BE49-F238E27FC236}">
                <a16:creationId xmlns:a16="http://schemas.microsoft.com/office/drawing/2014/main" id="{86E0D817-2706-4EC4-A0B7-7541AC0190FD}"/>
              </a:ext>
            </a:extLst>
          </p:cNvPr>
          <p:cNvSpPr>
            <a:spLocks noGrp="1"/>
          </p:cNvSpPr>
          <p:nvPr>
            <p:ph type="body" sz="half" idx="2"/>
          </p:nvPr>
        </p:nvSpPr>
        <p:spPr>
          <a:xfrm>
            <a:off x="580870" y="4723552"/>
            <a:ext cx="9613859" cy="1090789"/>
          </a:xfrm>
        </p:spPr>
        <p:txBody>
          <a:bodyPr>
            <a:normAutofit/>
          </a:bodyPr>
          <a:lstStyle/>
          <a:p>
            <a:pPr marL="0" indent="0" algn="ctr">
              <a:buNone/>
            </a:pPr>
            <a:r>
              <a:rPr lang="it-IT" sz="4800" spc="300" dirty="0">
                <a:latin typeface="Bahnschrift SemiBold Condensed" panose="020B0502040204020203" pitchFamily="34" charset="0"/>
                <a:cs typeface="Times New Roman" panose="02020603050405020304" pitchFamily="18" charset="0"/>
              </a:rPr>
              <a:t>GRAZIE PER LA VISIONE</a:t>
            </a:r>
          </a:p>
        </p:txBody>
      </p:sp>
      <p:pic>
        <p:nvPicPr>
          <p:cNvPr id="14" name="Immagine 13" descr="Immagine che contiene disegnando&#10;&#10;Descrizione generata automaticamente">
            <a:extLst>
              <a:ext uri="{FF2B5EF4-FFF2-40B4-BE49-F238E27FC236}">
                <a16:creationId xmlns:a16="http://schemas.microsoft.com/office/drawing/2014/main" id="{909671A5-34C7-4C6B-8807-1FC64E1DA3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2204" y="4712143"/>
            <a:ext cx="1609796" cy="1080938"/>
          </a:xfrm>
          <a:prstGeom prst="rect">
            <a:avLst/>
          </a:prstGeom>
        </p:spPr>
      </p:pic>
      <p:pic>
        <p:nvPicPr>
          <p:cNvPr id="16" name="Elemento grafico 15" descr="Radioattivo">
            <a:extLst>
              <a:ext uri="{FF2B5EF4-FFF2-40B4-BE49-F238E27FC236}">
                <a16:creationId xmlns:a16="http://schemas.microsoft.com/office/drawing/2014/main" id="{0CBDFB71-7CF1-46E8-88F7-C3769E97CE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48838" y="4762942"/>
            <a:ext cx="451255" cy="451255"/>
          </a:xfrm>
          <a:prstGeom prst="rect">
            <a:avLst/>
          </a:prstGeom>
        </p:spPr>
      </p:pic>
      <p:sp>
        <p:nvSpPr>
          <p:cNvPr id="2" name="CasellaDiTesto 1">
            <a:extLst>
              <a:ext uri="{FF2B5EF4-FFF2-40B4-BE49-F238E27FC236}">
                <a16:creationId xmlns:a16="http://schemas.microsoft.com/office/drawing/2014/main" id="{41B6E9CB-6FCD-4846-A2CE-1D295ACD3086}"/>
              </a:ext>
            </a:extLst>
          </p:cNvPr>
          <p:cNvSpPr txBox="1"/>
          <p:nvPr/>
        </p:nvSpPr>
        <p:spPr>
          <a:xfrm>
            <a:off x="311085" y="1643803"/>
            <a:ext cx="11472420" cy="1569660"/>
          </a:xfrm>
          <a:prstGeom prst="rect">
            <a:avLst/>
          </a:prstGeom>
          <a:noFill/>
        </p:spPr>
        <p:txBody>
          <a:bodyPr wrap="square" rtlCol="0">
            <a:spAutoFit/>
          </a:bodyPr>
          <a:lstStyle/>
          <a:p>
            <a:pPr algn="ctr"/>
            <a:r>
              <a:rPr lang="it-IT" sz="3200" dirty="0">
                <a:latin typeface="Bahnschrift SemiBold Condensed" panose="020B0502040204020203" pitchFamily="34" charset="0"/>
              </a:rPr>
              <a:t>FONTI IMMAGINI: tecnostress.it, wikipedia.org, EmiCenter.it, LaScimmiaPensa.com, Researchgate.net, icoradon.it, radonmarket.com, pechblenda.hotglue.me, gettyimages.it, fotocommunity.it, ilblogdellasci.wordpress.com, hackaday.com,  </a:t>
            </a:r>
          </a:p>
        </p:txBody>
      </p:sp>
    </p:spTree>
    <p:extLst>
      <p:ext uri="{BB962C8B-B14F-4D97-AF65-F5344CB8AC3E}">
        <p14:creationId xmlns:p14="http://schemas.microsoft.com/office/powerpoint/2010/main" val="3833284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heel(8)">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4)">
                                      <p:cBhvr>
                                        <p:cTn id="3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2000">
              <a:schemeClr val="bg2">
                <a:tint val="96000"/>
                <a:shade val="100000"/>
                <a:hueMod val="270000"/>
                <a:satMod val="200000"/>
                <a:lumMod val="128000"/>
              </a:schemeClr>
            </a:gs>
            <a:gs pos="6000">
              <a:schemeClr val="bg2">
                <a:shade val="100000"/>
                <a:hueMod val="100000"/>
                <a:satMod val="110000"/>
                <a:lumMod val="130000"/>
              </a:schemeClr>
            </a:gs>
            <a:gs pos="26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Immagine 10" descr="Immagine che contiene disegnando&#10;&#10;Descrizione generata automaticamente">
            <a:extLst>
              <a:ext uri="{FF2B5EF4-FFF2-40B4-BE49-F238E27FC236}">
                <a16:creationId xmlns:a16="http://schemas.microsoft.com/office/drawing/2014/main" id="{952BBB1A-E3B5-4818-99A9-1AF72CC63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2204" y="753228"/>
            <a:ext cx="1609796" cy="1080938"/>
          </a:xfrm>
          <a:prstGeom prst="rect">
            <a:avLst/>
          </a:prstGeom>
        </p:spPr>
      </p:pic>
      <p:pic>
        <p:nvPicPr>
          <p:cNvPr id="12" name="Elemento grafico 11" descr="Radioattivo">
            <a:extLst>
              <a:ext uri="{FF2B5EF4-FFF2-40B4-BE49-F238E27FC236}">
                <a16:creationId xmlns:a16="http://schemas.microsoft.com/office/drawing/2014/main" id="{62B10283-31D6-49F5-AED3-786FC04CC2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25649" y="842442"/>
            <a:ext cx="451255" cy="451255"/>
          </a:xfrm>
          <a:prstGeom prst="rect">
            <a:avLst/>
          </a:prstGeom>
        </p:spPr>
      </p:pic>
      <p:sp>
        <p:nvSpPr>
          <p:cNvPr id="13" name="Titolo 12">
            <a:extLst>
              <a:ext uri="{FF2B5EF4-FFF2-40B4-BE49-F238E27FC236}">
                <a16:creationId xmlns:a16="http://schemas.microsoft.com/office/drawing/2014/main" id="{771A750C-EA20-4EE0-B3A5-2CFBC2075AB3}"/>
              </a:ext>
            </a:extLst>
          </p:cNvPr>
          <p:cNvSpPr>
            <a:spLocks noGrp="1"/>
          </p:cNvSpPr>
          <p:nvPr>
            <p:ph type="title"/>
          </p:nvPr>
        </p:nvSpPr>
        <p:spPr/>
        <p:txBody>
          <a:bodyPr/>
          <a:lstStyle/>
          <a:p>
            <a:pPr algn="ctr"/>
            <a:r>
              <a:rPr lang="it-IT" spc="300" dirty="0">
                <a:latin typeface="Bahnschrift SemiBold Condensed" panose="020B0502040204020203" pitchFamily="34" charset="0"/>
                <a:cs typeface="Times New Roman" panose="02020603050405020304" pitchFamily="18" charset="0"/>
              </a:rPr>
              <a:t>COME VIENE DEFINITA LA RADIOATTIVITÀ? </a:t>
            </a:r>
          </a:p>
        </p:txBody>
      </p:sp>
      <p:sp>
        <p:nvSpPr>
          <p:cNvPr id="15" name="Segnaposto testo 14">
            <a:extLst>
              <a:ext uri="{FF2B5EF4-FFF2-40B4-BE49-F238E27FC236}">
                <a16:creationId xmlns:a16="http://schemas.microsoft.com/office/drawing/2014/main" id="{C96A4C4C-691E-488D-ABFC-0CF0F9460428}"/>
              </a:ext>
            </a:extLst>
          </p:cNvPr>
          <p:cNvSpPr>
            <a:spLocks noGrp="1"/>
          </p:cNvSpPr>
          <p:nvPr>
            <p:ph type="body" sz="half" idx="2"/>
          </p:nvPr>
        </p:nvSpPr>
        <p:spPr>
          <a:xfrm>
            <a:off x="821725" y="2479248"/>
            <a:ext cx="5984428" cy="3959259"/>
          </a:xfrm>
        </p:spPr>
        <p:txBody>
          <a:bodyPr>
            <a:normAutofit lnSpcReduction="10000"/>
          </a:bodyPr>
          <a:lstStyle/>
          <a:p>
            <a:r>
              <a:rPr lang="it-IT" sz="2000" dirty="0">
                <a:latin typeface="Times New Roman" panose="02020603050405020304" pitchFamily="18" charset="0"/>
                <a:cs typeface="Times New Roman" panose="02020603050405020304" pitchFamily="18" charset="0"/>
              </a:rPr>
              <a:t>La </a:t>
            </a:r>
            <a:r>
              <a:rPr lang="it-IT" sz="2000" b="1" dirty="0">
                <a:solidFill>
                  <a:schemeClr val="bg1"/>
                </a:solidFill>
                <a:latin typeface="Times New Roman" panose="02020603050405020304" pitchFamily="18" charset="0"/>
                <a:cs typeface="Times New Roman" panose="02020603050405020304" pitchFamily="18" charset="0"/>
              </a:rPr>
              <a:t>radioattività</a:t>
            </a:r>
            <a:r>
              <a:rPr lang="it-IT" sz="2000" dirty="0">
                <a:latin typeface="Times New Roman" panose="02020603050405020304" pitchFamily="18" charset="0"/>
                <a:cs typeface="Times New Roman" panose="02020603050405020304" pitchFamily="18" charset="0"/>
              </a:rPr>
              <a:t> è un insieme di processi fisici attraverso i quali gli atomi </a:t>
            </a:r>
            <a:r>
              <a:rPr lang="it-IT" sz="2000" b="1" dirty="0">
                <a:solidFill>
                  <a:schemeClr val="bg1"/>
                </a:solidFill>
                <a:latin typeface="Times New Roman" panose="02020603050405020304" pitchFamily="18" charset="0"/>
                <a:cs typeface="Times New Roman" panose="02020603050405020304" pitchFamily="18" charset="0"/>
              </a:rPr>
              <a:t>instabili</a:t>
            </a:r>
            <a:r>
              <a:rPr lang="it-IT" sz="2000" dirty="0">
                <a:latin typeface="Times New Roman" panose="02020603050405020304" pitchFamily="18" charset="0"/>
                <a:cs typeface="Times New Roman" panose="02020603050405020304" pitchFamily="18" charset="0"/>
              </a:rPr>
              <a:t>, dal punto di vista nucleare, possono raggiungere la stabilità.</a:t>
            </a:r>
          </a:p>
          <a:p>
            <a:r>
              <a:rPr lang="it-IT" sz="2000" dirty="0">
                <a:latin typeface="Times New Roman" panose="02020603050405020304" pitchFamily="18" charset="0"/>
                <a:cs typeface="Times New Roman" panose="02020603050405020304" pitchFamily="18" charset="0"/>
              </a:rPr>
              <a:t>Questo avviene in un determinato lasso di tempo più o meno lungo, detto tempo di </a:t>
            </a:r>
            <a:r>
              <a:rPr lang="it-IT" sz="2000" b="1" dirty="0">
                <a:solidFill>
                  <a:schemeClr val="bg1"/>
                </a:solidFill>
                <a:latin typeface="Times New Roman" panose="02020603050405020304" pitchFamily="18" charset="0"/>
                <a:cs typeface="Times New Roman" panose="02020603050405020304" pitchFamily="18" charset="0"/>
              </a:rPr>
              <a:t>decadimento</a:t>
            </a:r>
            <a:r>
              <a:rPr lang="it-IT" sz="2000" dirty="0">
                <a:latin typeface="Times New Roman" panose="02020603050405020304" pitchFamily="18" charset="0"/>
                <a:cs typeface="Times New Roman" panose="02020603050405020304" pitchFamily="18" charset="0"/>
              </a:rPr>
              <a:t>, in cui i nuclei atomici instabili emettono energia, sottoforma di radiazioni </a:t>
            </a:r>
            <a:r>
              <a:rPr lang="it-IT" sz="2000" b="1" dirty="0">
                <a:solidFill>
                  <a:schemeClr val="bg1"/>
                </a:solidFill>
                <a:latin typeface="Times New Roman" panose="02020603050405020304" pitchFamily="18" charset="0"/>
                <a:cs typeface="Times New Roman" panose="02020603050405020304" pitchFamily="18" charset="0"/>
              </a:rPr>
              <a:t>ionizzanti</a:t>
            </a:r>
            <a:r>
              <a:rPr lang="it-IT" sz="2000" dirty="0">
                <a:latin typeface="Times New Roman" panose="02020603050405020304" pitchFamily="18" charset="0"/>
                <a:cs typeface="Times New Roman" panose="02020603050405020304" pitchFamily="18" charset="0"/>
              </a:rPr>
              <a:t>, per decadere in elementi più leggeri; il tutto in accordo con le leggi di conservazione della massa/energia e della quantità di moto.</a:t>
            </a:r>
          </a:p>
          <a:p>
            <a:r>
              <a:rPr lang="it-IT" sz="2000" dirty="0">
                <a:latin typeface="Times New Roman" panose="02020603050405020304" pitchFamily="18" charset="0"/>
                <a:cs typeface="Times New Roman" panose="02020603050405020304" pitchFamily="18" charset="0"/>
              </a:rPr>
              <a:t>Un elemento </a:t>
            </a:r>
            <a:r>
              <a:rPr lang="it-IT" sz="2000" b="1" dirty="0">
                <a:solidFill>
                  <a:schemeClr val="bg1"/>
                </a:solidFill>
                <a:latin typeface="Times New Roman" panose="02020603050405020304" pitchFamily="18" charset="0"/>
                <a:cs typeface="Times New Roman" panose="02020603050405020304" pitchFamily="18" charset="0"/>
              </a:rPr>
              <a:t>“padre” </a:t>
            </a:r>
            <a:r>
              <a:rPr lang="it-IT" sz="2000" dirty="0">
                <a:latin typeface="Times New Roman" panose="02020603050405020304" pitchFamily="18" charset="0"/>
                <a:cs typeface="Times New Roman" panose="02020603050405020304" pitchFamily="18" charset="0"/>
              </a:rPr>
              <a:t>può decadere in un prodotto stabile oppure in un elemento </a:t>
            </a:r>
            <a:r>
              <a:rPr lang="it-IT" sz="2000" b="1" dirty="0">
                <a:solidFill>
                  <a:schemeClr val="bg1"/>
                </a:solidFill>
                <a:latin typeface="Times New Roman" panose="02020603050405020304" pitchFamily="18" charset="0"/>
                <a:cs typeface="Times New Roman" panose="02020603050405020304" pitchFamily="18" charset="0"/>
              </a:rPr>
              <a:t>“figlio” </a:t>
            </a:r>
            <a:r>
              <a:rPr lang="it-IT" sz="2000" dirty="0">
                <a:latin typeface="Times New Roman" panose="02020603050405020304" pitchFamily="18" charset="0"/>
                <a:cs typeface="Times New Roman" panose="02020603050405020304" pitchFamily="18" charset="0"/>
              </a:rPr>
              <a:t>instabile che, a sua volta, può decadere in un altro elemento e così via, dando vita a quella che in fisica viene chiamata come </a:t>
            </a:r>
            <a:r>
              <a:rPr lang="it-IT" sz="2000" b="1" dirty="0">
                <a:solidFill>
                  <a:schemeClr val="bg1"/>
                </a:solidFill>
                <a:latin typeface="Times New Roman" panose="02020603050405020304" pitchFamily="18" charset="0"/>
                <a:cs typeface="Times New Roman" panose="02020603050405020304" pitchFamily="18" charset="0"/>
              </a:rPr>
              <a:t>catena di decadimento</a:t>
            </a:r>
            <a:r>
              <a:rPr lang="it-IT" sz="2000" dirty="0">
                <a:latin typeface="Times New Roman" panose="02020603050405020304" pitchFamily="18" charset="0"/>
                <a:cs typeface="Times New Roman" panose="02020603050405020304" pitchFamily="18" charset="0"/>
              </a:rPr>
              <a:t>.</a:t>
            </a:r>
          </a:p>
          <a:p>
            <a:endParaRPr lang="it-IT" dirty="0">
              <a:latin typeface="Times New Roman" panose="02020603050405020304" pitchFamily="18" charset="0"/>
              <a:cs typeface="Times New Roman" panose="02020603050405020304" pitchFamily="18" charset="0"/>
            </a:endParaRPr>
          </a:p>
        </p:txBody>
      </p:sp>
      <p:pic>
        <p:nvPicPr>
          <p:cNvPr id="1026" name="Picture 2" descr="Risultato immagini per catena di decadimento">
            <a:extLst>
              <a:ext uri="{FF2B5EF4-FFF2-40B4-BE49-F238E27FC236}">
                <a16:creationId xmlns:a16="http://schemas.microsoft.com/office/drawing/2014/main" id="{31299C8A-E919-4051-BE0E-684711AAF6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1259" y="1991936"/>
            <a:ext cx="3579016" cy="4446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214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p:cTn id="12"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5">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 calcmode="lin" valueType="num">
                                      <p:cBhvr>
                                        <p:cTn id="17"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5">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1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Effect transition="in" filter="wipe(down)">
                                      <p:cBhvr>
                                        <p:cTn id="24" dur="500"/>
                                        <p:tgtEl>
                                          <p:spTgt spid="1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fill="hold"/>
                                        <p:tgtEl>
                                          <p:spTgt spid="1026"/>
                                        </p:tgtEl>
                                        <p:attrNameLst>
                                          <p:attrName>ppt_x</p:attrName>
                                        </p:attrNameLst>
                                      </p:cBhvr>
                                      <p:tavLst>
                                        <p:tav tm="0">
                                          <p:val>
                                            <p:strVal val="#ppt_x"/>
                                          </p:val>
                                        </p:tav>
                                        <p:tav tm="100000">
                                          <p:val>
                                            <p:strVal val="#ppt_x"/>
                                          </p:val>
                                        </p:tav>
                                      </p:tavLst>
                                    </p:anim>
                                    <p:anim calcmode="lin" valueType="num">
                                      <p:cBhvr additive="base">
                                        <p:cTn id="3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2000">
              <a:schemeClr val="bg2">
                <a:tint val="96000"/>
                <a:shade val="100000"/>
                <a:hueMod val="270000"/>
                <a:satMod val="200000"/>
                <a:lumMod val="128000"/>
              </a:schemeClr>
            </a:gs>
            <a:gs pos="6000">
              <a:schemeClr val="bg2">
                <a:shade val="100000"/>
                <a:hueMod val="100000"/>
                <a:satMod val="110000"/>
                <a:lumMod val="130000"/>
              </a:schemeClr>
            </a:gs>
            <a:gs pos="26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Immagine 10" descr="Immagine che contiene disegnando&#10;&#10;Descrizione generata automaticamente">
            <a:extLst>
              <a:ext uri="{FF2B5EF4-FFF2-40B4-BE49-F238E27FC236}">
                <a16:creationId xmlns:a16="http://schemas.microsoft.com/office/drawing/2014/main" id="{952BBB1A-E3B5-4818-99A9-1AF72CC63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2204" y="753228"/>
            <a:ext cx="1609796" cy="1080938"/>
          </a:xfrm>
          <a:prstGeom prst="rect">
            <a:avLst/>
          </a:prstGeom>
        </p:spPr>
      </p:pic>
      <p:pic>
        <p:nvPicPr>
          <p:cNvPr id="12" name="Elemento grafico 11" descr="Radioattivo">
            <a:extLst>
              <a:ext uri="{FF2B5EF4-FFF2-40B4-BE49-F238E27FC236}">
                <a16:creationId xmlns:a16="http://schemas.microsoft.com/office/drawing/2014/main" id="{62B10283-31D6-49F5-AED3-786FC04CC2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25649" y="842442"/>
            <a:ext cx="451255" cy="451255"/>
          </a:xfrm>
          <a:prstGeom prst="rect">
            <a:avLst/>
          </a:prstGeom>
        </p:spPr>
      </p:pic>
      <p:sp>
        <p:nvSpPr>
          <p:cNvPr id="13" name="Titolo 12">
            <a:extLst>
              <a:ext uri="{FF2B5EF4-FFF2-40B4-BE49-F238E27FC236}">
                <a16:creationId xmlns:a16="http://schemas.microsoft.com/office/drawing/2014/main" id="{771A750C-EA20-4EE0-B3A5-2CFBC2075AB3}"/>
              </a:ext>
            </a:extLst>
          </p:cNvPr>
          <p:cNvSpPr>
            <a:spLocks noGrp="1"/>
          </p:cNvSpPr>
          <p:nvPr>
            <p:ph type="title"/>
          </p:nvPr>
        </p:nvSpPr>
        <p:spPr/>
        <p:txBody>
          <a:bodyPr/>
          <a:lstStyle/>
          <a:p>
            <a:r>
              <a:rPr lang="it-IT" dirty="0">
                <a:latin typeface="Bahnschrift SemiBold Condensed" panose="020B0502040204020203" pitchFamily="34" charset="0"/>
                <a:cs typeface="Times New Roman" panose="02020603050405020304" pitchFamily="18" charset="0"/>
              </a:rPr>
              <a:t> </a:t>
            </a:r>
          </a:p>
        </p:txBody>
      </p:sp>
      <p:sp>
        <p:nvSpPr>
          <p:cNvPr id="4" name="Segnaposto testo 3">
            <a:extLst>
              <a:ext uri="{FF2B5EF4-FFF2-40B4-BE49-F238E27FC236}">
                <a16:creationId xmlns:a16="http://schemas.microsoft.com/office/drawing/2014/main" id="{7E5951F1-3CDE-4F3F-A561-D31F63F7A25B}"/>
              </a:ext>
            </a:extLst>
          </p:cNvPr>
          <p:cNvSpPr>
            <a:spLocks noGrp="1"/>
          </p:cNvSpPr>
          <p:nvPr>
            <p:ph type="body" idx="1"/>
          </p:nvPr>
        </p:nvSpPr>
        <p:spPr>
          <a:xfrm>
            <a:off x="681100" y="2287095"/>
            <a:ext cx="3070034" cy="576262"/>
          </a:xfrm>
        </p:spPr>
        <p:txBody>
          <a:bodyPr/>
          <a:lstStyle/>
          <a:p>
            <a:pPr algn="ctr"/>
            <a:r>
              <a:rPr lang="it-IT" b="1" dirty="0">
                <a:solidFill>
                  <a:schemeClr val="bg1"/>
                </a:solidFill>
                <a:latin typeface="Times New Roman" panose="02020603050405020304" pitchFamily="18" charset="0"/>
                <a:cs typeface="Times New Roman" panose="02020603050405020304" pitchFamily="18" charset="0"/>
              </a:rPr>
              <a:t>Uranium series</a:t>
            </a:r>
            <a:endParaRPr lang="it-IT"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Segnaposto testo 6">
                <a:extLst>
                  <a:ext uri="{FF2B5EF4-FFF2-40B4-BE49-F238E27FC236}">
                    <a16:creationId xmlns:a16="http://schemas.microsoft.com/office/drawing/2014/main" id="{AD70135F-FD2B-4F96-82ED-3A6821F4B620}"/>
                  </a:ext>
                </a:extLst>
              </p:cNvPr>
              <p:cNvSpPr>
                <a:spLocks noGrp="1"/>
              </p:cNvSpPr>
              <p:nvPr>
                <p:ph type="body" sz="half" idx="15"/>
              </p:nvPr>
            </p:nvSpPr>
            <p:spPr>
              <a:xfrm>
                <a:off x="654126" y="2922814"/>
                <a:ext cx="3049702" cy="2913513"/>
              </a:xfrm>
            </p:spPr>
            <p:txBody>
              <a:bodyPr>
                <a:normAutofit/>
              </a:bodyPr>
              <a:lstStyle/>
              <a:p>
                <a:pPr algn="ctr"/>
                <a:r>
                  <a:rPr lang="it-IT" dirty="0">
                    <a:latin typeface="Times New Roman" panose="02020603050405020304" pitchFamily="18" charset="0"/>
                    <a:cs typeface="Times New Roman" panose="02020603050405020304" pitchFamily="18" charset="0"/>
                  </a:rPr>
                  <a:t>Questa serie parte da</a:t>
                </a:r>
                <a:r>
                  <a:rPr lang="it-IT" dirty="0"/>
                  <a:t> </a:t>
                </a:r>
                <a14:m>
                  <m:oMath xmlns:m="http://schemas.openxmlformats.org/officeDocument/2006/math">
                    <m:sSup>
                      <m:sSupPr>
                        <m:ctrlPr>
                          <a:rPr lang="it-IT" i="1">
                            <a:latin typeface="Cambria Math" panose="02040503050406030204" pitchFamily="18" charset="0"/>
                          </a:rPr>
                        </m:ctrlPr>
                      </m:sSupPr>
                      <m:e>
                        <m:r>
                          <m:rPr>
                            <m:sty m:val="p"/>
                          </m:rPr>
                          <a:rPr lang="it-IT">
                            <a:latin typeface="Cambria Math" panose="02040503050406030204" pitchFamily="18" charset="0"/>
                          </a:rPr>
                          <m:t>U</m:t>
                        </m:r>
                      </m:e>
                      <m:sup>
                        <m:r>
                          <a:rPr lang="it-IT" i="1">
                            <a:latin typeface="Cambria Math" panose="02040503050406030204" pitchFamily="18" charset="0"/>
                          </a:rPr>
                          <m:t>238</m:t>
                        </m:r>
                      </m:sup>
                    </m:sSup>
                  </m:oMath>
                </a14:m>
                <a:r>
                  <a:rPr lang="it-IT"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it-IT" b="0" i="0" smtClean="0">
                        <a:solidFill>
                          <a:prstClr val="white"/>
                        </a:solidFill>
                        <a:latin typeface="Cambria Math" panose="02040503050406030204" pitchFamily="18" charset="0"/>
                      </a:rPr>
                      <m:t>per</m:t>
                    </m:r>
                    <m:r>
                      <a:rPr lang="it-IT" b="0" i="0" smtClean="0">
                        <a:solidFill>
                          <a:prstClr val="white"/>
                        </a:solidFill>
                        <a:latin typeface="Cambria Math" panose="02040503050406030204" pitchFamily="18" charset="0"/>
                      </a:rPr>
                      <m:t> </m:t>
                    </m:r>
                    <m:r>
                      <m:rPr>
                        <m:sty m:val="p"/>
                      </m:rPr>
                      <a:rPr lang="it-IT" b="0" i="0" smtClean="0">
                        <a:solidFill>
                          <a:prstClr val="white"/>
                        </a:solidFill>
                        <a:latin typeface="Cambria Math" panose="02040503050406030204" pitchFamily="18" charset="0"/>
                      </a:rPr>
                      <m:t>decadere</m:t>
                    </m:r>
                    <m:r>
                      <a:rPr lang="it-IT" b="0" i="0" smtClean="0">
                        <a:solidFill>
                          <a:prstClr val="white"/>
                        </a:solidFill>
                        <a:latin typeface="Cambria Math" panose="02040503050406030204" pitchFamily="18" charset="0"/>
                      </a:rPr>
                      <m:t> </m:t>
                    </m:r>
                    <m:r>
                      <m:rPr>
                        <m:sty m:val="p"/>
                      </m:rPr>
                      <a:rPr lang="it-IT" b="0" i="0" smtClean="0">
                        <a:solidFill>
                          <a:prstClr val="white"/>
                        </a:solidFill>
                        <a:latin typeface="Cambria Math" panose="02040503050406030204" pitchFamily="18" charset="0"/>
                      </a:rPr>
                      <m:t>in</m:t>
                    </m:r>
                    <m:r>
                      <a:rPr lang="it-IT" b="0" i="0" smtClean="0">
                        <a:solidFill>
                          <a:prstClr val="white"/>
                        </a:solidFill>
                        <a:latin typeface="Cambria Math" panose="02040503050406030204" pitchFamily="18" charset="0"/>
                      </a:rPr>
                      <m:t>  </m:t>
                    </m:r>
                    <m:r>
                      <m:rPr>
                        <m:sty m:val="p"/>
                      </m:rPr>
                      <a:rPr lang="it-IT" b="0" i="0" smtClean="0">
                        <a:solidFill>
                          <a:prstClr val="white"/>
                        </a:solidFill>
                        <a:latin typeface="Cambria Math" panose="02040503050406030204" pitchFamily="18" charset="0"/>
                      </a:rPr>
                      <m:t>un</m:t>
                    </m:r>
                    <m:r>
                      <a:rPr lang="it-IT" b="0" i="0" smtClean="0">
                        <a:solidFill>
                          <a:prstClr val="white"/>
                        </a:solidFill>
                        <a:latin typeface="Cambria Math" panose="02040503050406030204" pitchFamily="18" charset="0"/>
                      </a:rPr>
                      <m:t> </m:t>
                    </m:r>
                    <m:r>
                      <m:rPr>
                        <m:sty m:val="p"/>
                      </m:rPr>
                      <a:rPr lang="it-IT" b="0" i="0" smtClean="0">
                        <a:solidFill>
                          <a:prstClr val="white"/>
                        </a:solidFill>
                        <a:latin typeface="Cambria Math" panose="02040503050406030204" pitchFamily="18" charset="0"/>
                      </a:rPr>
                      <m:t>isoto</m:t>
                    </m:r>
                  </m:oMath>
                </a14:m>
                <a:r>
                  <a:rPr lang="it-IT" dirty="0">
                    <a:latin typeface="Times New Roman" panose="02020603050405020304" pitchFamily="18" charset="0"/>
                    <a:cs typeface="Times New Roman" panose="02020603050405020304" pitchFamily="18" charset="0"/>
                  </a:rPr>
                  <a:t>po stabile del Pb.</a:t>
                </a:r>
              </a:p>
              <a:p>
                <a:pPr algn="ctr"/>
                <a:r>
                  <a:rPr lang="it-IT" dirty="0">
                    <a:latin typeface="Times New Roman" panose="02020603050405020304" pitchFamily="18" charset="0"/>
                    <a:cs typeface="Times New Roman" panose="02020603050405020304" pitchFamily="18" charset="0"/>
                  </a:rPr>
                  <a:t>In natura gli elementi di questa famiglia sono presenti in equilibrio all’interno di un minerale chiamato uranite (pechblenda).</a:t>
                </a:r>
              </a:p>
              <a:p>
                <a:pPr algn="ctr"/>
                <a:endParaRPr lang="it-IT" sz="1800" dirty="0">
                  <a:latin typeface="Times New Roman" panose="02020603050405020304" pitchFamily="18" charset="0"/>
                  <a:cs typeface="Times New Roman" panose="02020603050405020304" pitchFamily="18" charset="0"/>
                </a:endParaRPr>
              </a:p>
            </p:txBody>
          </p:sp>
        </mc:Choice>
        <mc:Fallback xmlns="">
          <p:sp>
            <p:nvSpPr>
              <p:cNvPr id="7" name="Segnaposto testo 6">
                <a:extLst>
                  <a:ext uri="{FF2B5EF4-FFF2-40B4-BE49-F238E27FC236}">
                    <a16:creationId xmlns:a16="http://schemas.microsoft.com/office/drawing/2014/main" id="{AD70135F-FD2B-4F96-82ED-3A6821F4B620}"/>
                  </a:ext>
                </a:extLst>
              </p:cNvPr>
              <p:cNvSpPr>
                <a:spLocks noGrp="1" noRot="1" noChangeAspect="1" noMove="1" noResize="1" noEditPoints="1" noAdjustHandles="1" noChangeArrowheads="1" noChangeShapeType="1" noTextEdit="1"/>
              </p:cNvSpPr>
              <p:nvPr>
                <p:ph type="body" sz="half" idx="15"/>
              </p:nvPr>
            </p:nvSpPr>
            <p:spPr>
              <a:xfrm>
                <a:off x="654126" y="2922814"/>
                <a:ext cx="3049702" cy="2913513"/>
              </a:xfrm>
              <a:blipFill>
                <a:blip r:embed="rId5"/>
                <a:stretch>
                  <a:fillRect t="-837" r="-1996"/>
                </a:stretch>
              </a:blipFill>
            </p:spPr>
            <p:txBody>
              <a:bodyPr/>
              <a:lstStyle/>
              <a:p>
                <a:r>
                  <a:rPr lang="it-IT">
                    <a:noFill/>
                  </a:rPr>
                  <a:t> </a:t>
                </a:r>
              </a:p>
            </p:txBody>
          </p:sp>
        </mc:Fallback>
      </mc:AlternateContent>
      <p:sp>
        <p:nvSpPr>
          <p:cNvPr id="5" name="Segnaposto testo 4">
            <a:extLst>
              <a:ext uri="{FF2B5EF4-FFF2-40B4-BE49-F238E27FC236}">
                <a16:creationId xmlns:a16="http://schemas.microsoft.com/office/drawing/2014/main" id="{D2AD7E1C-2C6C-4A1F-926F-205BFA5BD2CE}"/>
              </a:ext>
            </a:extLst>
          </p:cNvPr>
          <p:cNvSpPr>
            <a:spLocks noGrp="1"/>
          </p:cNvSpPr>
          <p:nvPr>
            <p:ph type="body" sz="quarter" idx="3"/>
          </p:nvPr>
        </p:nvSpPr>
        <p:spPr/>
        <p:txBody>
          <a:bodyPr/>
          <a:lstStyle/>
          <a:p>
            <a:pPr algn="ctr"/>
            <a:r>
              <a:rPr lang="en-GB" b="1" dirty="0">
                <a:solidFill>
                  <a:schemeClr val="bg1"/>
                </a:solidFill>
                <a:latin typeface="Times New Roman" panose="02020603050405020304" pitchFamily="18" charset="0"/>
                <a:cs typeface="Times New Roman" panose="02020603050405020304" pitchFamily="18" charset="0"/>
              </a:rPr>
              <a:t>Actinium series</a:t>
            </a:r>
            <a:endParaRPr lang="it-IT"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Segnaposto testo 7">
                <a:extLst>
                  <a:ext uri="{FF2B5EF4-FFF2-40B4-BE49-F238E27FC236}">
                    <a16:creationId xmlns:a16="http://schemas.microsoft.com/office/drawing/2014/main" id="{F82674B5-B469-4AA0-BBFE-AFF1FFC4E788}"/>
                  </a:ext>
                </a:extLst>
              </p:cNvPr>
              <p:cNvSpPr>
                <a:spLocks noGrp="1"/>
              </p:cNvSpPr>
              <p:nvPr>
                <p:ph type="body" sz="half" idx="16"/>
              </p:nvPr>
            </p:nvSpPr>
            <p:spPr>
              <a:xfrm>
                <a:off x="4036067" y="2910742"/>
                <a:ext cx="3063240" cy="2913513"/>
              </a:xfrm>
            </p:spPr>
            <p:txBody>
              <a:bodyPr/>
              <a:lstStyle/>
              <a:p>
                <a:pPr lvl="0" algn="ctr"/>
                <a:r>
                  <a:rPr lang="it-IT" dirty="0">
                    <a:latin typeface="Times New Roman" panose="02020603050405020304" pitchFamily="18" charset="0"/>
                    <a:cs typeface="Times New Roman" panose="02020603050405020304" pitchFamily="18" charset="0"/>
                  </a:rPr>
                  <a:t>Questa serie parte da </a:t>
                </a:r>
                <a14:m>
                  <m:oMath xmlns:m="http://schemas.openxmlformats.org/officeDocument/2006/math">
                    <m:sSup>
                      <m:sSupPr>
                        <m:ctrlPr>
                          <a:rPr lang="it-IT" i="1">
                            <a:latin typeface="Cambria Math" panose="02040503050406030204" pitchFamily="18" charset="0"/>
                          </a:rPr>
                        </m:ctrlPr>
                      </m:sSupPr>
                      <m:e>
                        <m:r>
                          <m:rPr>
                            <m:sty m:val="p"/>
                          </m:rPr>
                          <a:rPr lang="en-GB">
                            <a:latin typeface="Cambria Math" panose="02040503050406030204" pitchFamily="18" charset="0"/>
                            <a:ea typeface="Calibri" panose="020F0502020204030204" pitchFamily="34" charset="0"/>
                            <a:cs typeface="Times New Roman" panose="02020603050405020304" pitchFamily="18" charset="0"/>
                          </a:rPr>
                          <m:t>U</m:t>
                        </m:r>
                      </m:e>
                      <m:sup>
                        <m:r>
                          <a:rPr lang="en-GB" i="1">
                            <a:latin typeface="Cambria Math" panose="02040503050406030204" pitchFamily="18" charset="0"/>
                            <a:ea typeface="Calibri" panose="020F0502020204030204" pitchFamily="34" charset="0"/>
                            <a:cs typeface="Times New Roman" panose="02020603050405020304" pitchFamily="18" charset="0"/>
                          </a:rPr>
                          <m:t>235</m:t>
                        </m:r>
                      </m:sup>
                    </m:sSup>
                  </m:oMath>
                </a14:m>
                <a:r>
                  <a:rPr lang="it-IT"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it-IT">
                        <a:solidFill>
                          <a:prstClr val="white"/>
                        </a:solidFill>
                        <a:latin typeface="Cambria Math" panose="02040503050406030204" pitchFamily="18" charset="0"/>
                      </a:rPr>
                      <m:t>per</m:t>
                    </m:r>
                    <m:r>
                      <a:rPr lang="it-IT">
                        <a:solidFill>
                          <a:prstClr val="white"/>
                        </a:solidFill>
                        <a:latin typeface="Cambria Math" panose="02040503050406030204" pitchFamily="18" charset="0"/>
                      </a:rPr>
                      <m:t> </m:t>
                    </m:r>
                    <m:r>
                      <m:rPr>
                        <m:sty m:val="p"/>
                      </m:rPr>
                      <a:rPr lang="it-IT">
                        <a:solidFill>
                          <a:prstClr val="white"/>
                        </a:solidFill>
                        <a:latin typeface="Cambria Math" panose="02040503050406030204" pitchFamily="18" charset="0"/>
                      </a:rPr>
                      <m:t>decadere</m:t>
                    </m:r>
                    <m:r>
                      <a:rPr lang="it-IT">
                        <a:solidFill>
                          <a:prstClr val="white"/>
                        </a:solidFill>
                        <a:latin typeface="Cambria Math" panose="02040503050406030204" pitchFamily="18" charset="0"/>
                      </a:rPr>
                      <m:t> </m:t>
                    </m:r>
                    <m:r>
                      <m:rPr>
                        <m:sty m:val="p"/>
                      </m:rPr>
                      <a:rPr lang="it-IT">
                        <a:solidFill>
                          <a:prstClr val="white"/>
                        </a:solidFill>
                        <a:latin typeface="Cambria Math" panose="02040503050406030204" pitchFamily="18" charset="0"/>
                      </a:rPr>
                      <m:t>in</m:t>
                    </m:r>
                    <m:r>
                      <a:rPr lang="it-IT">
                        <a:solidFill>
                          <a:prstClr val="white"/>
                        </a:solidFill>
                        <a:latin typeface="Cambria Math" panose="02040503050406030204" pitchFamily="18" charset="0"/>
                      </a:rPr>
                      <m:t>  </m:t>
                    </m:r>
                    <m:r>
                      <m:rPr>
                        <m:sty m:val="p"/>
                      </m:rPr>
                      <a:rPr lang="it-IT">
                        <a:solidFill>
                          <a:prstClr val="white"/>
                        </a:solidFill>
                        <a:latin typeface="Cambria Math" panose="02040503050406030204" pitchFamily="18" charset="0"/>
                      </a:rPr>
                      <m:t>un</m:t>
                    </m:r>
                    <m:r>
                      <a:rPr lang="it-IT">
                        <a:solidFill>
                          <a:prstClr val="white"/>
                        </a:solidFill>
                        <a:latin typeface="Cambria Math" panose="02040503050406030204" pitchFamily="18" charset="0"/>
                      </a:rPr>
                      <m:t> </m:t>
                    </m:r>
                    <m:r>
                      <m:rPr>
                        <m:sty m:val="p"/>
                      </m:rPr>
                      <a:rPr lang="it-IT">
                        <a:solidFill>
                          <a:prstClr val="white"/>
                        </a:solidFill>
                        <a:latin typeface="Cambria Math" panose="02040503050406030204" pitchFamily="18" charset="0"/>
                      </a:rPr>
                      <m:t>isoto</m:t>
                    </m:r>
                  </m:oMath>
                </a14:m>
                <a:r>
                  <a:rPr lang="it-IT" dirty="0">
                    <a:solidFill>
                      <a:prstClr val="white"/>
                    </a:solidFill>
                    <a:latin typeface="Times New Roman" panose="02020603050405020304" pitchFamily="18" charset="0"/>
                    <a:cs typeface="Times New Roman" panose="02020603050405020304" pitchFamily="18" charset="0"/>
                  </a:rPr>
                  <a:t>po stabile del Pb.</a:t>
                </a:r>
              </a:p>
              <a:p>
                <a:pPr lvl="0" algn="ctr"/>
                <a:r>
                  <a:rPr lang="it-IT" dirty="0">
                    <a:solidFill>
                      <a:prstClr val="white"/>
                    </a:solidFill>
                    <a:latin typeface="Times New Roman" panose="02020603050405020304" pitchFamily="18" charset="0"/>
                    <a:cs typeface="Times New Roman" panose="02020603050405020304" pitchFamily="18" charset="0"/>
                  </a:rPr>
                  <a:t>Questa famiglia prende il nome dall’attinio-231 presente nella catena. </a:t>
                </a:r>
              </a:p>
              <a:p>
                <a:endParaRPr lang="it-IT" dirty="0"/>
              </a:p>
            </p:txBody>
          </p:sp>
        </mc:Choice>
        <mc:Fallback xmlns="">
          <p:sp>
            <p:nvSpPr>
              <p:cNvPr id="8" name="Segnaposto testo 7">
                <a:extLst>
                  <a:ext uri="{FF2B5EF4-FFF2-40B4-BE49-F238E27FC236}">
                    <a16:creationId xmlns:a16="http://schemas.microsoft.com/office/drawing/2014/main" id="{F82674B5-B469-4AA0-BBFE-AFF1FFC4E788}"/>
                  </a:ext>
                </a:extLst>
              </p:cNvPr>
              <p:cNvSpPr>
                <a:spLocks noGrp="1" noRot="1" noChangeAspect="1" noMove="1" noResize="1" noEditPoints="1" noAdjustHandles="1" noChangeArrowheads="1" noChangeShapeType="1" noTextEdit="1"/>
              </p:cNvSpPr>
              <p:nvPr>
                <p:ph type="body" sz="half" idx="16"/>
              </p:nvPr>
            </p:nvSpPr>
            <p:spPr>
              <a:xfrm>
                <a:off x="4036067" y="2910742"/>
                <a:ext cx="3063240" cy="2913513"/>
              </a:xfrm>
              <a:blipFill>
                <a:blip r:embed="rId6"/>
                <a:stretch>
                  <a:fillRect t="-837" r="-994"/>
                </a:stretch>
              </a:blipFill>
            </p:spPr>
            <p:txBody>
              <a:bodyPr/>
              <a:lstStyle/>
              <a:p>
                <a:r>
                  <a:rPr lang="it-IT">
                    <a:noFill/>
                  </a:rPr>
                  <a:t> </a:t>
                </a:r>
              </a:p>
            </p:txBody>
          </p:sp>
        </mc:Fallback>
      </mc:AlternateContent>
      <p:sp>
        <p:nvSpPr>
          <p:cNvPr id="6" name="Segnaposto testo 5">
            <a:extLst>
              <a:ext uri="{FF2B5EF4-FFF2-40B4-BE49-F238E27FC236}">
                <a16:creationId xmlns:a16="http://schemas.microsoft.com/office/drawing/2014/main" id="{D3C0F8AA-5C96-48BD-87C9-5B27586A7914}"/>
              </a:ext>
            </a:extLst>
          </p:cNvPr>
          <p:cNvSpPr>
            <a:spLocks noGrp="1"/>
          </p:cNvSpPr>
          <p:nvPr>
            <p:ph type="body" sz="quarter" idx="13"/>
          </p:nvPr>
        </p:nvSpPr>
        <p:spPr/>
        <p:txBody>
          <a:bodyPr/>
          <a:lstStyle/>
          <a:p>
            <a:pPr algn="ctr"/>
            <a:r>
              <a:rPr lang="en-GB" b="1" dirty="0">
                <a:solidFill>
                  <a:schemeClr val="bg1"/>
                </a:solidFill>
                <a:latin typeface="Times New Roman" panose="02020603050405020304" pitchFamily="18" charset="0"/>
                <a:cs typeface="Times New Roman" panose="02020603050405020304" pitchFamily="18" charset="0"/>
              </a:rPr>
              <a:t>Thorium series</a:t>
            </a:r>
            <a:endParaRPr lang="it-IT"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Segnaposto testo 8">
                <a:extLst>
                  <a:ext uri="{FF2B5EF4-FFF2-40B4-BE49-F238E27FC236}">
                    <a16:creationId xmlns:a16="http://schemas.microsoft.com/office/drawing/2014/main" id="{A53D7887-11EC-41F5-B4BA-4AD1E40E9039}"/>
                  </a:ext>
                </a:extLst>
              </p:cNvPr>
              <p:cNvSpPr>
                <a:spLocks noGrp="1"/>
              </p:cNvSpPr>
              <p:nvPr>
                <p:ph type="body" sz="half" idx="17"/>
              </p:nvPr>
            </p:nvSpPr>
            <p:spPr>
              <a:xfrm>
                <a:off x="7216344" y="2948844"/>
                <a:ext cx="2908044" cy="1554014"/>
              </a:xfrm>
            </p:spPr>
            <p:txBody>
              <a:bodyPr>
                <a:normAutofit/>
              </a:bodyPr>
              <a:lstStyle/>
              <a:p>
                <a:pPr algn="ctr"/>
                <a:r>
                  <a:rPr lang="it-IT" dirty="0">
                    <a:latin typeface="Times New Roman" panose="02020603050405020304" pitchFamily="18" charset="0"/>
                    <a:cs typeface="Times New Roman" panose="02020603050405020304" pitchFamily="18" charset="0"/>
                  </a:rPr>
                  <a:t>Questa serie parte da </a:t>
                </a:r>
                <a14:m>
                  <m:oMath xmlns:m="http://schemas.openxmlformats.org/officeDocument/2006/math">
                    <m:sSup>
                      <m:sSupPr>
                        <m:ctrlPr>
                          <a:rPr lang="it-IT" i="1">
                            <a:latin typeface="Cambria Math" panose="02040503050406030204" pitchFamily="18" charset="0"/>
                          </a:rPr>
                        </m:ctrlPr>
                      </m:sSupPr>
                      <m:e>
                        <m:r>
                          <m:rPr>
                            <m:sty m:val="p"/>
                          </m:rPr>
                          <a:rPr lang="en-GB">
                            <a:latin typeface="Cambria Math" panose="02040503050406030204" pitchFamily="18" charset="0"/>
                            <a:ea typeface="Calibri" panose="020F0502020204030204" pitchFamily="34" charset="0"/>
                            <a:cs typeface="Times New Roman" panose="02020603050405020304" pitchFamily="18" charset="0"/>
                          </a:rPr>
                          <m:t>Th</m:t>
                        </m:r>
                      </m:e>
                      <m:sup>
                        <m:r>
                          <a:rPr lang="en-GB" i="1">
                            <a:latin typeface="Cambria Math" panose="02040503050406030204" pitchFamily="18" charset="0"/>
                            <a:ea typeface="Calibri" panose="020F0502020204030204" pitchFamily="34" charset="0"/>
                            <a:cs typeface="Times New Roman" panose="02020603050405020304" pitchFamily="18" charset="0"/>
                          </a:rPr>
                          <m:t>232</m:t>
                        </m:r>
                      </m:sup>
                    </m:sSup>
                  </m:oMath>
                </a14:m>
                <a:r>
                  <a:rPr lang="it-IT" dirty="0">
                    <a:latin typeface="Times New Roman" panose="02020603050405020304" pitchFamily="18" charset="0"/>
                    <a:cs typeface="Times New Roman" panose="02020603050405020304" pitchFamily="18" charset="0"/>
                  </a:rPr>
                  <a:t>  per decadere in un isotopo stabile del Pb.</a:t>
                </a:r>
              </a:p>
              <a:p>
                <a:pPr algn="ctr"/>
                <a:r>
                  <a:rPr lang="it-IT" dirty="0">
                    <a:latin typeface="Times New Roman" panose="02020603050405020304" pitchFamily="18" charset="0"/>
                    <a:cs typeface="Times New Roman" panose="02020603050405020304" pitchFamily="18" charset="0"/>
                  </a:rPr>
                  <a:t>Codesto elemento è stato scoperto da Jöns Jakob Berzelius che lo ha denominato in onore di Thor il dio norreno del tuono.</a:t>
                </a:r>
              </a:p>
            </p:txBody>
          </p:sp>
        </mc:Choice>
        <mc:Fallback xmlns="">
          <p:sp>
            <p:nvSpPr>
              <p:cNvPr id="9" name="Segnaposto testo 8">
                <a:extLst>
                  <a:ext uri="{FF2B5EF4-FFF2-40B4-BE49-F238E27FC236}">
                    <a16:creationId xmlns:a16="http://schemas.microsoft.com/office/drawing/2014/main" id="{A53D7887-11EC-41F5-B4BA-4AD1E40E9039}"/>
                  </a:ext>
                </a:extLst>
              </p:cNvPr>
              <p:cNvSpPr>
                <a:spLocks noGrp="1" noRot="1" noChangeAspect="1" noMove="1" noResize="1" noEditPoints="1" noAdjustHandles="1" noChangeArrowheads="1" noChangeShapeType="1" noTextEdit="1"/>
              </p:cNvSpPr>
              <p:nvPr>
                <p:ph type="body" sz="half" idx="17"/>
              </p:nvPr>
            </p:nvSpPr>
            <p:spPr>
              <a:xfrm>
                <a:off x="7216344" y="2948844"/>
                <a:ext cx="2908044" cy="1554014"/>
              </a:xfrm>
              <a:blipFill>
                <a:blip r:embed="rId7"/>
                <a:stretch>
                  <a:fillRect t="-1961" r="-839"/>
                </a:stretch>
              </a:blipFill>
            </p:spPr>
            <p:txBody>
              <a:bodyPr/>
              <a:lstStyle/>
              <a:p>
                <a:r>
                  <a:rPr lang="it-IT">
                    <a:noFill/>
                  </a:rPr>
                  <a:t> </a:t>
                </a:r>
              </a:p>
            </p:txBody>
          </p:sp>
        </mc:Fallback>
      </mc:AlternateContent>
      <p:sp>
        <p:nvSpPr>
          <p:cNvPr id="10" name="CasellaDiTesto 9">
            <a:extLst>
              <a:ext uri="{FF2B5EF4-FFF2-40B4-BE49-F238E27FC236}">
                <a16:creationId xmlns:a16="http://schemas.microsoft.com/office/drawing/2014/main" id="{E34346C3-3E8C-429D-8455-9FC2EF83EE8E}"/>
              </a:ext>
            </a:extLst>
          </p:cNvPr>
          <p:cNvSpPr txBox="1"/>
          <p:nvPr/>
        </p:nvSpPr>
        <p:spPr>
          <a:xfrm>
            <a:off x="796636" y="793295"/>
            <a:ext cx="9106182" cy="1200329"/>
          </a:xfrm>
          <a:prstGeom prst="rect">
            <a:avLst/>
          </a:prstGeom>
          <a:noFill/>
        </p:spPr>
        <p:txBody>
          <a:bodyPr wrap="square" rtlCol="0">
            <a:spAutoFit/>
          </a:bodyPr>
          <a:lstStyle/>
          <a:p>
            <a:pPr algn="ctr"/>
            <a:r>
              <a:rPr lang="it-IT" sz="3600" spc="300" dirty="0">
                <a:latin typeface="Bahnschrift SemiBold Condensed" panose="020B0502040204020203" pitchFamily="34" charset="0"/>
              </a:rPr>
              <a:t>ESISTONO 3 GRANDI FAMIGLIE DI DECADIMENTO IN NATURA:</a:t>
            </a:r>
          </a:p>
        </p:txBody>
      </p:sp>
      <p:pic>
        <p:nvPicPr>
          <p:cNvPr id="17" name="Immagine 16" descr="Immagine che contiene persona, pezzo, pizza, tenendo&#10;&#10;Descrizione generata automaticamente">
            <a:extLst>
              <a:ext uri="{FF2B5EF4-FFF2-40B4-BE49-F238E27FC236}">
                <a16:creationId xmlns:a16="http://schemas.microsoft.com/office/drawing/2014/main" id="{8B8AC60B-4BF2-4708-9964-FD1F66D77B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4498" y="4479429"/>
            <a:ext cx="2248958" cy="1686719"/>
          </a:xfrm>
          <a:prstGeom prst="rect">
            <a:avLst/>
          </a:prstGeom>
        </p:spPr>
      </p:pic>
      <p:pic>
        <p:nvPicPr>
          <p:cNvPr id="19" name="Immagine 18" descr="Immagine che contiene pezzo, torta, cibo, fetta&#10;&#10;Descrizione generata automaticamente">
            <a:extLst>
              <a:ext uri="{FF2B5EF4-FFF2-40B4-BE49-F238E27FC236}">
                <a16:creationId xmlns:a16="http://schemas.microsoft.com/office/drawing/2014/main" id="{455B0C0C-B60D-4E32-BBED-A5FB9D046D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51023" y="4502858"/>
            <a:ext cx="1433328" cy="1433328"/>
          </a:xfrm>
          <a:prstGeom prst="rect">
            <a:avLst/>
          </a:prstGeom>
        </p:spPr>
      </p:pic>
      <p:pic>
        <p:nvPicPr>
          <p:cNvPr id="2050" name="Picture 2" descr="Risultato immagini per thorio">
            <a:extLst>
              <a:ext uri="{FF2B5EF4-FFF2-40B4-BE49-F238E27FC236}">
                <a16:creationId xmlns:a16="http://schemas.microsoft.com/office/drawing/2014/main" id="{FF9CD4AB-7254-4D5A-AA0E-B70F3BD896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36811" y="4502858"/>
            <a:ext cx="1433328" cy="1433328"/>
          </a:xfrm>
          <a:prstGeom prst="rect">
            <a:avLst/>
          </a:prstGeom>
          <a:noFill/>
          <a:extLst>
            <a:ext uri="{909E8E84-426E-40DD-AFC4-6F175D3DCCD1}">
              <a14:hiddenFill xmlns:a14="http://schemas.microsoft.com/office/drawing/2010/main">
                <a:solidFill>
                  <a:srgbClr val="FFFFFF"/>
                </a:solidFill>
              </a14:hiddenFill>
            </a:ext>
          </a:extLst>
        </p:spPr>
      </p:pic>
      <p:sp>
        <p:nvSpPr>
          <p:cNvPr id="26" name="Nuvola 25">
            <a:extLst>
              <a:ext uri="{FF2B5EF4-FFF2-40B4-BE49-F238E27FC236}">
                <a16:creationId xmlns:a16="http://schemas.microsoft.com/office/drawing/2014/main" id="{94E64901-C7E6-404F-A447-383BA5A8F8AF}"/>
              </a:ext>
            </a:extLst>
          </p:cNvPr>
          <p:cNvSpPr/>
          <p:nvPr/>
        </p:nvSpPr>
        <p:spPr>
          <a:xfrm>
            <a:off x="10382636" y="2998281"/>
            <a:ext cx="1679923" cy="150457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B596C4C4-E1F6-459A-9621-CDC3C839D8B7}"/>
              </a:ext>
            </a:extLst>
          </p:cNvPr>
          <p:cNvSpPr txBox="1"/>
          <p:nvPr/>
        </p:nvSpPr>
        <p:spPr>
          <a:xfrm>
            <a:off x="10505934" y="3242737"/>
            <a:ext cx="1433328" cy="1015663"/>
          </a:xfrm>
          <a:prstGeom prst="rect">
            <a:avLst/>
          </a:prstGeom>
          <a:noFill/>
        </p:spPr>
        <p:txBody>
          <a:bodyPr wrap="square" rtlCol="0">
            <a:spAutoFit/>
          </a:bodyPr>
          <a:lstStyle/>
          <a:p>
            <a:pPr algn="ctr"/>
            <a:r>
              <a:rPr lang="it-IT" sz="1200" dirty="0">
                <a:latin typeface="Arial Black" panose="020B0A04020102020204" pitchFamily="34" charset="0"/>
              </a:rPr>
              <a:t>Nota bene che in tutte e 3 le serie è presente il Radon </a:t>
            </a:r>
          </a:p>
        </p:txBody>
      </p:sp>
      <p:cxnSp>
        <p:nvCxnSpPr>
          <p:cNvPr id="3" name="Connettore a gomito 2">
            <a:extLst>
              <a:ext uri="{FF2B5EF4-FFF2-40B4-BE49-F238E27FC236}">
                <a16:creationId xmlns:a16="http://schemas.microsoft.com/office/drawing/2014/main" id="{2BA45A60-33B2-4D92-91A1-F49973DACCAB}"/>
              </a:ext>
            </a:extLst>
          </p:cNvPr>
          <p:cNvCxnSpPr>
            <a:cxnSpLocks/>
            <a:stCxn id="26" idx="1"/>
          </p:cNvCxnSpPr>
          <p:nvPr/>
        </p:nvCxnSpPr>
        <p:spPr>
          <a:xfrm rot="16200000" flipH="1">
            <a:off x="11522977" y="4200877"/>
            <a:ext cx="353548" cy="954306"/>
          </a:xfrm>
          <a:prstGeom prst="bentConnector2">
            <a:avLst/>
          </a:prstGeom>
          <a:ln w="22225" cmpd="sng">
            <a:solidFill>
              <a:schemeClr val="accent1"/>
            </a:solidFill>
            <a:headEnd type="stealt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9461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80">
                                          <p:stCondLst>
                                            <p:cond delay="0"/>
                                          </p:stCondLst>
                                        </p:cTn>
                                        <p:tgtEl>
                                          <p:spTgt spid="10">
                                            <p:txEl>
                                              <p:pRg st="0" end="0"/>
                                            </p:txEl>
                                          </p:spTgt>
                                        </p:tgtEl>
                                      </p:cBhvr>
                                    </p:animEffect>
                                    <p:anim calcmode="lin" valueType="num">
                                      <p:cBhvr>
                                        <p:cTn id="8"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xEl>
                                              <p:pRg st="0" end="0"/>
                                            </p:txEl>
                                          </p:spTgt>
                                        </p:tgtEl>
                                      </p:cBhvr>
                                      <p:to x="100000" y="60000"/>
                                    </p:animScale>
                                    <p:animScale>
                                      <p:cBhvr>
                                        <p:cTn id="14" dur="166" decel="50000">
                                          <p:stCondLst>
                                            <p:cond delay="676"/>
                                          </p:stCondLst>
                                        </p:cTn>
                                        <p:tgtEl>
                                          <p:spTgt spid="10">
                                            <p:txEl>
                                              <p:pRg st="0" end="0"/>
                                            </p:txEl>
                                          </p:spTgt>
                                        </p:tgtEl>
                                      </p:cBhvr>
                                      <p:to x="100000" y="100000"/>
                                    </p:animScale>
                                    <p:animScale>
                                      <p:cBhvr>
                                        <p:cTn id="15" dur="26">
                                          <p:stCondLst>
                                            <p:cond delay="1312"/>
                                          </p:stCondLst>
                                        </p:cTn>
                                        <p:tgtEl>
                                          <p:spTgt spid="10">
                                            <p:txEl>
                                              <p:pRg st="0" end="0"/>
                                            </p:txEl>
                                          </p:spTgt>
                                        </p:tgtEl>
                                      </p:cBhvr>
                                      <p:to x="100000" y="80000"/>
                                    </p:animScale>
                                    <p:animScale>
                                      <p:cBhvr>
                                        <p:cTn id="16" dur="166" decel="50000">
                                          <p:stCondLst>
                                            <p:cond delay="1338"/>
                                          </p:stCondLst>
                                        </p:cTn>
                                        <p:tgtEl>
                                          <p:spTgt spid="10">
                                            <p:txEl>
                                              <p:pRg st="0" end="0"/>
                                            </p:txEl>
                                          </p:spTgt>
                                        </p:tgtEl>
                                      </p:cBhvr>
                                      <p:to x="100000" y="100000"/>
                                    </p:animScale>
                                    <p:animScale>
                                      <p:cBhvr>
                                        <p:cTn id="17" dur="26">
                                          <p:stCondLst>
                                            <p:cond delay="1642"/>
                                          </p:stCondLst>
                                        </p:cTn>
                                        <p:tgtEl>
                                          <p:spTgt spid="10">
                                            <p:txEl>
                                              <p:pRg st="0" end="0"/>
                                            </p:txEl>
                                          </p:spTgt>
                                        </p:tgtEl>
                                      </p:cBhvr>
                                      <p:to x="100000" y="90000"/>
                                    </p:animScale>
                                    <p:animScale>
                                      <p:cBhvr>
                                        <p:cTn id="18" dur="166" decel="50000">
                                          <p:stCondLst>
                                            <p:cond delay="1668"/>
                                          </p:stCondLst>
                                        </p:cTn>
                                        <p:tgtEl>
                                          <p:spTgt spid="10">
                                            <p:txEl>
                                              <p:pRg st="0" end="0"/>
                                            </p:txEl>
                                          </p:spTgt>
                                        </p:tgtEl>
                                      </p:cBhvr>
                                      <p:to x="100000" y="100000"/>
                                    </p:animScale>
                                    <p:animScale>
                                      <p:cBhvr>
                                        <p:cTn id="19" dur="26">
                                          <p:stCondLst>
                                            <p:cond delay="1808"/>
                                          </p:stCondLst>
                                        </p:cTn>
                                        <p:tgtEl>
                                          <p:spTgt spid="10">
                                            <p:txEl>
                                              <p:pRg st="0" end="0"/>
                                            </p:txEl>
                                          </p:spTgt>
                                        </p:tgtEl>
                                      </p:cBhvr>
                                      <p:to x="100000" y="95000"/>
                                    </p:animScale>
                                    <p:animScale>
                                      <p:cBhvr>
                                        <p:cTn id="20" dur="166" decel="50000">
                                          <p:stCondLst>
                                            <p:cond delay="1834"/>
                                          </p:stCondLst>
                                        </p:cTn>
                                        <p:tgtEl>
                                          <p:spTgt spid="10">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2" dur="500"/>
                                        <p:tgtEl>
                                          <p:spTgt spid="7">
                                            <p:txEl>
                                              <p:pRg st="0" end="0"/>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5" dur="500"/>
                                        <p:tgtEl>
                                          <p:spTgt spid="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Effect transition="in" filter="barn(inVertical)">
                                      <p:cBhvr>
                                        <p:cTn id="46" dur="500"/>
                                        <p:tgtEl>
                                          <p:spTgt spid="5">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Effect transition="in" filter="fade">
                                      <p:cBhvr>
                                        <p:cTn id="51" dur="2000"/>
                                        <p:tgtEl>
                                          <p:spTgt spid="8">
                                            <p:txEl>
                                              <p:pRg st="0" end="0"/>
                                            </p:txEl>
                                          </p:spTgt>
                                        </p:tgtEl>
                                      </p:cBhvr>
                                    </p:animEffect>
                                    <p:anim calcmode="lin" valueType="num">
                                      <p:cBhvr>
                                        <p:cTn id="52"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53" dur="2000" fill="hold"/>
                                        <p:tgtEl>
                                          <p:spTgt spid="8">
                                            <p:txEl>
                                              <p:pRg st="0" end="0"/>
                                            </p:txEl>
                                          </p:spTgt>
                                        </p:tgtEl>
                                        <p:attrNameLst>
                                          <p:attrName>ppt_h</p:attrName>
                                        </p:attrNameLst>
                                      </p:cBhvr>
                                      <p:tavLst>
                                        <p:tav tm="0">
                                          <p:val>
                                            <p:strVal val="#ppt_h"/>
                                          </p:val>
                                        </p:tav>
                                        <p:tav tm="100000">
                                          <p:val>
                                            <p:strVal val="#ppt_h"/>
                                          </p:val>
                                        </p:tav>
                                      </p:tavLst>
                                    </p:anim>
                                  </p:childTnLst>
                                </p:cTn>
                              </p:par>
                              <p:par>
                                <p:cTn id="54" presetID="45" presetClass="entr" presetSubtype="0" fill="hold" nodeType="withEffect">
                                  <p:stCondLst>
                                    <p:cond delay="0"/>
                                  </p:stCondLst>
                                  <p:childTnLst>
                                    <p:set>
                                      <p:cBhvr>
                                        <p:cTn id="55" dur="1" fill="hold">
                                          <p:stCondLst>
                                            <p:cond delay="0"/>
                                          </p:stCondLst>
                                        </p:cTn>
                                        <p:tgtEl>
                                          <p:spTgt spid="8">
                                            <p:txEl>
                                              <p:pRg st="1" end="1"/>
                                            </p:txEl>
                                          </p:spTgt>
                                        </p:tgtEl>
                                        <p:attrNameLst>
                                          <p:attrName>style.visibility</p:attrName>
                                        </p:attrNameLst>
                                      </p:cBhvr>
                                      <p:to>
                                        <p:strVal val="visible"/>
                                      </p:to>
                                    </p:set>
                                    <p:animEffect transition="in" filter="fade">
                                      <p:cBhvr>
                                        <p:cTn id="56" dur="2000"/>
                                        <p:tgtEl>
                                          <p:spTgt spid="8">
                                            <p:txEl>
                                              <p:pRg st="1" end="1"/>
                                            </p:txEl>
                                          </p:spTgt>
                                        </p:tgtEl>
                                      </p:cBhvr>
                                    </p:animEffect>
                                    <p:anim calcmode="lin" valueType="num">
                                      <p:cBhvr>
                                        <p:cTn id="57" dur="2000" fill="hold"/>
                                        <p:tgtEl>
                                          <p:spTgt spid="8">
                                            <p:txEl>
                                              <p:pRg st="1" end="1"/>
                                            </p:txEl>
                                          </p:spTgt>
                                        </p:tgtEl>
                                        <p:attrNameLst>
                                          <p:attrName>ppt_w</p:attrName>
                                        </p:attrNameLst>
                                      </p:cBhvr>
                                      <p:tavLst>
                                        <p:tav tm="0" fmla="#ppt_w*sin(2.5*pi*$)">
                                          <p:val>
                                            <p:fltVal val="0"/>
                                          </p:val>
                                        </p:tav>
                                        <p:tav tm="100000">
                                          <p:val>
                                            <p:fltVal val="1"/>
                                          </p:val>
                                        </p:tav>
                                      </p:tavLst>
                                    </p:anim>
                                    <p:anim calcmode="lin" valueType="num">
                                      <p:cBhvr>
                                        <p:cTn id="58" dur="2000" fill="hold"/>
                                        <p:tgtEl>
                                          <p:spTgt spid="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
                                            <p:txEl>
                                              <p:pRg st="0" end="0"/>
                                            </p:txEl>
                                          </p:spTgt>
                                        </p:tgtEl>
                                        <p:attrNameLst>
                                          <p:attrName>style.visibility</p:attrName>
                                        </p:attrNameLst>
                                      </p:cBhvr>
                                      <p:to>
                                        <p:strVal val="visible"/>
                                      </p:to>
                                    </p:set>
                                    <p:animEffect transition="in" filter="fade">
                                      <p:cBhvr>
                                        <p:cTn id="69" dur="500"/>
                                        <p:tgtEl>
                                          <p:spTgt spid="6">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nodeType="clickEffect">
                                  <p:stCondLst>
                                    <p:cond delay="0"/>
                                  </p:stCondLst>
                                  <p:childTnLst>
                                    <p:set>
                                      <p:cBhvr>
                                        <p:cTn id="73" dur="1" fill="hold">
                                          <p:stCondLst>
                                            <p:cond delay="0"/>
                                          </p:stCondLst>
                                        </p:cTn>
                                        <p:tgtEl>
                                          <p:spTgt spid="9">
                                            <p:txEl>
                                              <p:pRg st="0" end="0"/>
                                            </p:txEl>
                                          </p:spTgt>
                                        </p:tgtEl>
                                        <p:attrNameLst>
                                          <p:attrName>style.visibility</p:attrName>
                                        </p:attrNameLst>
                                      </p:cBhvr>
                                      <p:to>
                                        <p:strVal val="visible"/>
                                      </p:to>
                                    </p:set>
                                    <p:animEffect transition="in" filter="wheel(1)">
                                      <p:cBhvr>
                                        <p:cTn id="74" dur="2000"/>
                                        <p:tgtEl>
                                          <p:spTgt spid="9">
                                            <p:txEl>
                                              <p:pRg st="0" end="0"/>
                                            </p:txEl>
                                          </p:spTgt>
                                        </p:tgtEl>
                                      </p:cBhvr>
                                    </p:animEffect>
                                  </p:childTnLst>
                                </p:cTn>
                              </p:par>
                              <p:par>
                                <p:cTn id="75" presetID="21" presetClass="entr" presetSubtype="1" fill="hold" nodeType="withEffect">
                                  <p:stCondLst>
                                    <p:cond delay="0"/>
                                  </p:stCondLst>
                                  <p:childTnLst>
                                    <p:set>
                                      <p:cBhvr>
                                        <p:cTn id="76" dur="1" fill="hold">
                                          <p:stCondLst>
                                            <p:cond delay="0"/>
                                          </p:stCondLst>
                                        </p:cTn>
                                        <p:tgtEl>
                                          <p:spTgt spid="9">
                                            <p:txEl>
                                              <p:pRg st="1" end="1"/>
                                            </p:txEl>
                                          </p:spTgt>
                                        </p:tgtEl>
                                        <p:attrNameLst>
                                          <p:attrName>style.visibility</p:attrName>
                                        </p:attrNameLst>
                                      </p:cBhvr>
                                      <p:to>
                                        <p:strVal val="visible"/>
                                      </p:to>
                                    </p:set>
                                    <p:animEffect transition="in" filter="wheel(1)">
                                      <p:cBhvr>
                                        <p:cTn id="77" dur="2000"/>
                                        <p:tgtEl>
                                          <p:spTgt spid="9">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2050"/>
                                        </p:tgtEl>
                                        <p:attrNameLst>
                                          <p:attrName>style.visibility</p:attrName>
                                        </p:attrNameLst>
                                      </p:cBhvr>
                                      <p:to>
                                        <p:strVal val="visible"/>
                                      </p:to>
                                    </p:set>
                                    <p:anim calcmode="lin" valueType="num">
                                      <p:cBhvr additive="base">
                                        <p:cTn id="82" dur="500" fill="hold"/>
                                        <p:tgtEl>
                                          <p:spTgt spid="2050"/>
                                        </p:tgtEl>
                                        <p:attrNameLst>
                                          <p:attrName>ppt_x</p:attrName>
                                        </p:attrNameLst>
                                      </p:cBhvr>
                                      <p:tavLst>
                                        <p:tav tm="0">
                                          <p:val>
                                            <p:strVal val="#ppt_x"/>
                                          </p:val>
                                        </p:tav>
                                        <p:tav tm="100000">
                                          <p:val>
                                            <p:strVal val="#ppt_x"/>
                                          </p:val>
                                        </p:tav>
                                      </p:tavLst>
                                    </p:anim>
                                    <p:anim calcmode="lin" valueType="num">
                                      <p:cBhvr additive="base">
                                        <p:cTn id="8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3"/>
                                        </p:tgtEl>
                                        <p:attrNameLst>
                                          <p:attrName>style.visibility</p:attrName>
                                        </p:attrNameLst>
                                      </p:cBhvr>
                                      <p:to>
                                        <p:strVal val="visible"/>
                                      </p:to>
                                    </p:set>
                                    <p:animEffect transition="in" filter="barn(inVertical)">
                                      <p:cBhvr>
                                        <p:cTn id="10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2000">
              <a:schemeClr val="bg2">
                <a:tint val="96000"/>
                <a:shade val="100000"/>
                <a:hueMod val="270000"/>
                <a:satMod val="200000"/>
                <a:lumMod val="128000"/>
              </a:schemeClr>
            </a:gs>
            <a:gs pos="6000">
              <a:schemeClr val="bg2">
                <a:shade val="100000"/>
                <a:hueMod val="100000"/>
                <a:satMod val="110000"/>
                <a:lumMod val="130000"/>
              </a:schemeClr>
            </a:gs>
            <a:gs pos="26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Immagine 10" descr="Immagine che contiene disegnando&#10;&#10;Descrizione generata automaticamente">
            <a:extLst>
              <a:ext uri="{FF2B5EF4-FFF2-40B4-BE49-F238E27FC236}">
                <a16:creationId xmlns:a16="http://schemas.microsoft.com/office/drawing/2014/main" id="{952BBB1A-E3B5-4818-99A9-1AF72CC63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2204" y="753228"/>
            <a:ext cx="1609796" cy="1080938"/>
          </a:xfrm>
          <a:prstGeom prst="rect">
            <a:avLst/>
          </a:prstGeom>
        </p:spPr>
      </p:pic>
      <p:pic>
        <p:nvPicPr>
          <p:cNvPr id="12" name="Elemento grafico 11" descr="Radioattivo">
            <a:extLst>
              <a:ext uri="{FF2B5EF4-FFF2-40B4-BE49-F238E27FC236}">
                <a16:creationId xmlns:a16="http://schemas.microsoft.com/office/drawing/2014/main" id="{62B10283-31D6-49F5-AED3-786FC04CC2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25649" y="842442"/>
            <a:ext cx="451255" cy="451255"/>
          </a:xfrm>
          <a:prstGeom prst="rect">
            <a:avLst/>
          </a:prstGeom>
        </p:spPr>
      </p:pic>
      <p:sp>
        <p:nvSpPr>
          <p:cNvPr id="13" name="Titolo 12">
            <a:extLst>
              <a:ext uri="{FF2B5EF4-FFF2-40B4-BE49-F238E27FC236}">
                <a16:creationId xmlns:a16="http://schemas.microsoft.com/office/drawing/2014/main" id="{771A750C-EA20-4EE0-B3A5-2CFBC2075AB3}"/>
              </a:ext>
            </a:extLst>
          </p:cNvPr>
          <p:cNvSpPr>
            <a:spLocks noGrp="1"/>
          </p:cNvSpPr>
          <p:nvPr>
            <p:ph type="title"/>
          </p:nvPr>
        </p:nvSpPr>
        <p:spPr/>
        <p:txBody>
          <a:bodyPr/>
          <a:lstStyle/>
          <a:p>
            <a:r>
              <a:rPr lang="it-IT" dirty="0">
                <a:latin typeface="Bahnschrift SemiBold Condensed" panose="020B0502040204020203" pitchFamily="34" charset="0"/>
                <a:cs typeface="Times New Roman" panose="02020603050405020304" pitchFamily="18" charset="0"/>
              </a:rPr>
              <a:t> </a:t>
            </a:r>
          </a:p>
        </p:txBody>
      </p:sp>
      <p:sp>
        <p:nvSpPr>
          <p:cNvPr id="15" name="Segnaposto testo 14">
            <a:extLst>
              <a:ext uri="{FF2B5EF4-FFF2-40B4-BE49-F238E27FC236}">
                <a16:creationId xmlns:a16="http://schemas.microsoft.com/office/drawing/2014/main" id="{C96A4C4C-691E-488D-ABFC-0CF0F9460428}"/>
              </a:ext>
            </a:extLst>
          </p:cNvPr>
          <p:cNvSpPr>
            <a:spLocks noGrp="1"/>
          </p:cNvSpPr>
          <p:nvPr>
            <p:ph type="body" sz="half" idx="2"/>
          </p:nvPr>
        </p:nvSpPr>
        <p:spPr>
          <a:xfrm>
            <a:off x="664902" y="2336874"/>
            <a:ext cx="3876256" cy="3599315"/>
          </a:xfrm>
        </p:spPr>
        <p:txBody>
          <a:bodyPr>
            <a:normAutofit/>
          </a:bodyPr>
          <a:lstStyle/>
          <a:p>
            <a:pPr algn="ctr"/>
            <a:r>
              <a:rPr lang="it-IT" sz="2000" dirty="0">
                <a:latin typeface="Times New Roman" panose="02020603050405020304" pitchFamily="18" charset="0"/>
                <a:cs typeface="Times New Roman" panose="02020603050405020304" pitchFamily="18" charset="0"/>
              </a:rPr>
              <a:t>Il radon è un elemento chimico indicato dal simbolo «</a:t>
            </a:r>
            <a:r>
              <a:rPr lang="it-IT" sz="2000" b="1" dirty="0">
                <a:solidFill>
                  <a:schemeClr val="bg1"/>
                </a:solidFill>
                <a:latin typeface="Times New Roman" panose="02020603050405020304" pitchFamily="18" charset="0"/>
                <a:cs typeface="Times New Roman" panose="02020603050405020304" pitchFamily="18" charset="0"/>
              </a:rPr>
              <a:t>Rn</a:t>
            </a:r>
            <a:r>
              <a:rPr lang="it-IT" sz="2000" dirty="0">
                <a:latin typeface="Times New Roman" panose="02020603050405020304" pitchFamily="18" charset="0"/>
                <a:cs typeface="Times New Roman" panose="02020603050405020304" pitchFamily="18" charset="0"/>
              </a:rPr>
              <a:t>» e numero atomico 86.</a:t>
            </a:r>
          </a:p>
          <a:p>
            <a:pPr algn="ctr"/>
            <a:r>
              <a:rPr lang="it-IT" sz="2000" dirty="0">
                <a:latin typeface="Times New Roman" panose="02020603050405020304" pitchFamily="18" charset="0"/>
                <a:cs typeface="Times New Roman" panose="02020603050405020304" pitchFamily="18" charset="0"/>
              </a:rPr>
              <a:t>Questo gas nobile è stato scoperto nel </a:t>
            </a:r>
            <a:r>
              <a:rPr lang="it-IT" sz="2000" b="1" dirty="0">
                <a:solidFill>
                  <a:schemeClr val="bg1"/>
                </a:solidFill>
                <a:latin typeface="Times New Roman" panose="02020603050405020304" pitchFamily="18" charset="0"/>
                <a:cs typeface="Times New Roman" panose="02020603050405020304" pitchFamily="18" charset="0"/>
              </a:rPr>
              <a:t>1899</a:t>
            </a:r>
            <a:r>
              <a:rPr lang="it-IT" sz="2000" dirty="0">
                <a:latin typeface="Times New Roman" panose="02020603050405020304" pitchFamily="18" charset="0"/>
                <a:cs typeface="Times New Roman" panose="02020603050405020304" pitchFamily="18" charset="0"/>
              </a:rPr>
              <a:t>, come prodotto di </a:t>
            </a:r>
            <a:r>
              <a:rPr lang="it-IT" sz="2000" b="1" dirty="0">
                <a:solidFill>
                  <a:schemeClr val="bg1"/>
                </a:solidFill>
                <a:latin typeface="Times New Roman" panose="02020603050405020304" pitchFamily="18" charset="0"/>
                <a:cs typeface="Times New Roman" panose="02020603050405020304" pitchFamily="18" charset="0"/>
              </a:rPr>
              <a:t>decadimento</a:t>
            </a:r>
            <a:r>
              <a:rPr lang="it-IT" sz="2000" dirty="0">
                <a:latin typeface="Times New Roman" panose="02020603050405020304" pitchFamily="18" charset="0"/>
                <a:cs typeface="Times New Roman" panose="02020603050405020304" pitchFamily="18" charset="0"/>
              </a:rPr>
              <a:t> di altri elementi radioattivi; questo perché anche il radon stesso è radioattivo, con un tempo di</a:t>
            </a:r>
            <a:r>
              <a:rPr lang="it-IT" sz="2000" b="1" dirty="0">
                <a:latin typeface="Times New Roman" panose="02020603050405020304" pitchFamily="18" charset="0"/>
                <a:cs typeface="Times New Roman" panose="02020603050405020304" pitchFamily="18" charset="0"/>
              </a:rPr>
              <a:t> </a:t>
            </a:r>
            <a:r>
              <a:rPr lang="it-IT" sz="2000" b="1" dirty="0">
                <a:solidFill>
                  <a:schemeClr val="bg1"/>
                </a:solidFill>
                <a:latin typeface="Times New Roman" panose="02020603050405020304" pitchFamily="18" charset="0"/>
                <a:cs typeface="Times New Roman" panose="02020603050405020304" pitchFamily="18" charset="0"/>
              </a:rPr>
              <a:t>dimezzamento</a:t>
            </a:r>
            <a:r>
              <a:rPr lang="it-IT" sz="2000" b="1"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pari a 3,8 giorni, dopo i quali metà di esso  decade in polonio tramite emissione di radiazioni ionizzanti </a:t>
            </a:r>
            <a:r>
              <a:rPr lang="el-GR" sz="2000" dirty="0">
                <a:latin typeface="Times New Roman" panose="02020603050405020304" pitchFamily="18" charset="0"/>
                <a:cs typeface="Times New Roman" panose="02020603050405020304" pitchFamily="18" charset="0"/>
              </a:rPr>
              <a:t>α</a:t>
            </a:r>
            <a:r>
              <a:rPr lang="it-IT" sz="2000" dirty="0">
                <a:latin typeface="Times New Roman" panose="02020603050405020304" pitchFamily="18" charset="0"/>
                <a:cs typeface="Times New Roman" panose="02020603050405020304" pitchFamily="18" charset="0"/>
              </a:rPr>
              <a:t>.</a:t>
            </a:r>
          </a:p>
        </p:txBody>
      </p:sp>
      <p:sp>
        <p:nvSpPr>
          <p:cNvPr id="2" name="CasellaDiTesto 1">
            <a:extLst>
              <a:ext uri="{FF2B5EF4-FFF2-40B4-BE49-F238E27FC236}">
                <a16:creationId xmlns:a16="http://schemas.microsoft.com/office/drawing/2014/main" id="{EBC06448-2ACE-461A-9C7D-D4DAFBBF8079}"/>
              </a:ext>
            </a:extLst>
          </p:cNvPr>
          <p:cNvSpPr txBox="1"/>
          <p:nvPr/>
        </p:nvSpPr>
        <p:spPr>
          <a:xfrm>
            <a:off x="943637" y="970531"/>
            <a:ext cx="8403040" cy="646331"/>
          </a:xfrm>
          <a:prstGeom prst="rect">
            <a:avLst/>
          </a:prstGeom>
          <a:noFill/>
        </p:spPr>
        <p:txBody>
          <a:bodyPr wrap="square" rtlCol="0">
            <a:spAutoFit/>
          </a:bodyPr>
          <a:lstStyle/>
          <a:p>
            <a:pPr algn="ctr"/>
            <a:r>
              <a:rPr lang="it-IT" sz="3600" spc="300" dirty="0">
                <a:latin typeface="Bahnschrift SemiBold Condensed" panose="020B0502040204020203" pitchFamily="34" charset="0"/>
              </a:rPr>
              <a:t>CHE COS’È IL RADON… </a:t>
            </a:r>
          </a:p>
        </p:txBody>
      </p:sp>
      <p:cxnSp>
        <p:nvCxnSpPr>
          <p:cNvPr id="8" name="Connettore a gomito 7">
            <a:extLst>
              <a:ext uri="{FF2B5EF4-FFF2-40B4-BE49-F238E27FC236}">
                <a16:creationId xmlns:a16="http://schemas.microsoft.com/office/drawing/2014/main" id="{98DE1389-BB90-4D9E-A8E0-642B0007ACF8}"/>
              </a:ext>
            </a:extLst>
          </p:cNvPr>
          <p:cNvCxnSpPr>
            <a:cxnSpLocks/>
          </p:cNvCxnSpPr>
          <p:nvPr/>
        </p:nvCxnSpPr>
        <p:spPr>
          <a:xfrm flipV="1">
            <a:off x="11107238" y="3299382"/>
            <a:ext cx="1069666" cy="812790"/>
          </a:xfrm>
          <a:prstGeom prst="bentConnector3">
            <a:avLst>
              <a:gd name="adj1" fmla="val 50000"/>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6" name="Immagine 15">
            <a:extLst>
              <a:ext uri="{FF2B5EF4-FFF2-40B4-BE49-F238E27FC236}">
                <a16:creationId xmlns:a16="http://schemas.microsoft.com/office/drawing/2014/main" id="{729004AB-2E23-4D19-BA2D-120D428FE8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4411" y="2288154"/>
            <a:ext cx="5482827" cy="3648035"/>
          </a:xfrm>
          <a:prstGeom prst="rect">
            <a:avLst/>
          </a:prstGeom>
        </p:spPr>
      </p:pic>
    </p:spTree>
    <p:extLst>
      <p:ext uri="{BB962C8B-B14F-4D97-AF65-F5344CB8AC3E}">
        <p14:creationId xmlns:p14="http://schemas.microsoft.com/office/powerpoint/2010/main" val="15446441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000">
              <a:schemeClr val="bg2">
                <a:tint val="96000"/>
                <a:shade val="100000"/>
                <a:hueMod val="270000"/>
                <a:satMod val="200000"/>
                <a:lumMod val="128000"/>
              </a:schemeClr>
            </a:gs>
            <a:gs pos="6000">
              <a:schemeClr val="bg2">
                <a:shade val="100000"/>
                <a:hueMod val="100000"/>
                <a:satMod val="110000"/>
                <a:lumMod val="130000"/>
              </a:schemeClr>
            </a:gs>
            <a:gs pos="26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Immagine 10" descr="Immagine che contiene disegnando&#10;&#10;Descrizione generata automaticamente">
            <a:extLst>
              <a:ext uri="{FF2B5EF4-FFF2-40B4-BE49-F238E27FC236}">
                <a16:creationId xmlns:a16="http://schemas.microsoft.com/office/drawing/2014/main" id="{952BBB1A-E3B5-4818-99A9-1AF72CC63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2204" y="753228"/>
            <a:ext cx="1609796" cy="1080938"/>
          </a:xfrm>
          <a:prstGeom prst="rect">
            <a:avLst/>
          </a:prstGeom>
        </p:spPr>
      </p:pic>
      <p:pic>
        <p:nvPicPr>
          <p:cNvPr id="12" name="Elemento grafico 11" descr="Radioattivo">
            <a:extLst>
              <a:ext uri="{FF2B5EF4-FFF2-40B4-BE49-F238E27FC236}">
                <a16:creationId xmlns:a16="http://schemas.microsoft.com/office/drawing/2014/main" id="{62B10283-31D6-49F5-AED3-786FC04CC2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25649" y="842442"/>
            <a:ext cx="451255" cy="451255"/>
          </a:xfrm>
          <a:prstGeom prst="rect">
            <a:avLst/>
          </a:prstGeom>
        </p:spPr>
      </p:pic>
      <p:sp>
        <p:nvSpPr>
          <p:cNvPr id="13" name="Titolo 12">
            <a:extLst>
              <a:ext uri="{FF2B5EF4-FFF2-40B4-BE49-F238E27FC236}">
                <a16:creationId xmlns:a16="http://schemas.microsoft.com/office/drawing/2014/main" id="{771A750C-EA20-4EE0-B3A5-2CFBC2075AB3}"/>
              </a:ext>
            </a:extLst>
          </p:cNvPr>
          <p:cNvSpPr>
            <a:spLocks noGrp="1"/>
          </p:cNvSpPr>
          <p:nvPr>
            <p:ph type="title"/>
          </p:nvPr>
        </p:nvSpPr>
        <p:spPr/>
        <p:txBody>
          <a:bodyPr/>
          <a:lstStyle/>
          <a:p>
            <a:r>
              <a:rPr lang="it-IT" dirty="0">
                <a:latin typeface="Bahnschrift SemiBold Condensed" panose="020B0502040204020203" pitchFamily="34" charset="0"/>
                <a:cs typeface="Times New Roman" panose="02020603050405020304" pitchFamily="18" charset="0"/>
              </a:rPr>
              <a:t> </a:t>
            </a:r>
          </a:p>
        </p:txBody>
      </p:sp>
      <p:sp>
        <p:nvSpPr>
          <p:cNvPr id="15" name="Segnaposto testo 14">
            <a:extLst>
              <a:ext uri="{FF2B5EF4-FFF2-40B4-BE49-F238E27FC236}">
                <a16:creationId xmlns:a16="http://schemas.microsoft.com/office/drawing/2014/main" id="{C96A4C4C-691E-488D-ABFC-0CF0F9460428}"/>
              </a:ext>
            </a:extLst>
          </p:cNvPr>
          <p:cNvSpPr>
            <a:spLocks noGrp="1"/>
          </p:cNvSpPr>
          <p:nvPr>
            <p:ph type="body" sz="half" idx="2"/>
          </p:nvPr>
        </p:nvSpPr>
        <p:spPr>
          <a:xfrm>
            <a:off x="175967" y="1766340"/>
            <a:ext cx="5920033" cy="3257496"/>
          </a:xfrm>
        </p:spPr>
        <p:txBody>
          <a:bodyPr>
            <a:normAutofit/>
          </a:bodyPr>
          <a:lstStyle/>
          <a:p>
            <a:pPr algn="ctr"/>
            <a:r>
              <a:rPr lang="it-IT" dirty="0">
                <a:latin typeface="Times New Roman" panose="02020603050405020304" pitchFamily="18" charset="0"/>
                <a:cs typeface="Times New Roman" panose="02020603050405020304" pitchFamily="18" charset="0"/>
              </a:rPr>
              <a:t>La caratteristica che rende pericoloso il radon è il suo stato fisico a temperatura ambiente. Esso è l’unico elemento </a:t>
            </a:r>
            <a:r>
              <a:rPr lang="it-IT" b="1" dirty="0">
                <a:solidFill>
                  <a:schemeClr val="bg1"/>
                </a:solidFill>
                <a:latin typeface="Times New Roman" panose="02020603050405020304" pitchFamily="18" charset="0"/>
                <a:cs typeface="Times New Roman" panose="02020603050405020304" pitchFamily="18" charset="0"/>
              </a:rPr>
              <a:t>gassoso</a:t>
            </a:r>
            <a:r>
              <a:rPr lang="it-IT" dirty="0">
                <a:latin typeface="Times New Roman" panose="02020603050405020304" pitchFamily="18" charset="0"/>
                <a:cs typeface="Times New Roman" panose="02020603050405020304" pitchFamily="18" charset="0"/>
              </a:rPr>
              <a:t> presente nelle 3 serie prima descritte; che gli permette di essere sprigionato dalle rocce, diffondersi nel terreno, accumularsi all’interno delle abitazioni  ed essere inalato attraverso le vie respiratorie, con la possibilità di causare </a:t>
            </a:r>
            <a:r>
              <a:rPr lang="it-IT" b="1" dirty="0">
                <a:solidFill>
                  <a:schemeClr val="bg1"/>
                </a:solidFill>
                <a:latin typeface="Times New Roman" panose="02020603050405020304" pitchFamily="18" charset="0"/>
                <a:cs typeface="Times New Roman" panose="02020603050405020304" pitchFamily="18" charset="0"/>
              </a:rPr>
              <a:t>carcinomi</a:t>
            </a:r>
            <a:r>
              <a:rPr lang="it-IT" b="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provocati delle radiazioni ionizzanti emesse.</a:t>
            </a:r>
          </a:p>
          <a:p>
            <a:pPr algn="ctr"/>
            <a:r>
              <a:rPr lang="it-IT" dirty="0">
                <a:latin typeface="Times New Roman" panose="02020603050405020304" pitchFamily="18" charset="0"/>
                <a:cs typeface="Times New Roman" panose="02020603050405020304" pitchFamily="18" charset="0"/>
              </a:rPr>
              <a:t>Il radon è incolore e inodore, cosa che lo rende difficile da </a:t>
            </a:r>
            <a:r>
              <a:rPr lang="it-IT" b="1" dirty="0">
                <a:solidFill>
                  <a:schemeClr val="bg1"/>
                </a:solidFill>
                <a:latin typeface="Times New Roman" panose="02020603050405020304" pitchFamily="18" charset="0"/>
                <a:cs typeface="Times New Roman" panose="02020603050405020304" pitchFamily="18" charset="0"/>
              </a:rPr>
              <a:t>rilevare</a:t>
            </a:r>
            <a:r>
              <a:rPr lang="it-IT" dirty="0">
                <a:latin typeface="Times New Roman" panose="02020603050405020304" pitchFamily="18" charset="0"/>
                <a:cs typeface="Times New Roman" panose="02020603050405020304" pitchFamily="18" charset="0"/>
              </a:rPr>
              <a:t>. Per farlo vengono usati dei rilevatori, che si distinguono in </a:t>
            </a:r>
          </a:p>
          <a:p>
            <a:pPr algn="ctr"/>
            <a:r>
              <a:rPr lang="it-IT" dirty="0">
                <a:latin typeface="Times New Roman" panose="02020603050405020304" pitchFamily="18" charset="0"/>
                <a:cs typeface="Times New Roman" panose="02020603050405020304" pitchFamily="18" charset="0"/>
              </a:rPr>
              <a:t> </a:t>
            </a:r>
            <a:r>
              <a:rPr lang="it-IT" b="1" dirty="0">
                <a:solidFill>
                  <a:schemeClr val="bg1"/>
                </a:solidFill>
                <a:latin typeface="Times New Roman" panose="02020603050405020304" pitchFamily="18" charset="0"/>
                <a:cs typeface="Times New Roman" panose="02020603050405020304" pitchFamily="18" charset="0"/>
              </a:rPr>
              <a:t>attivi</a:t>
            </a:r>
            <a:r>
              <a:rPr lang="it-IT" b="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e </a:t>
            </a:r>
            <a:r>
              <a:rPr lang="it-IT" b="1" dirty="0">
                <a:solidFill>
                  <a:schemeClr val="bg1"/>
                </a:solidFill>
                <a:latin typeface="Times New Roman" panose="02020603050405020304" pitchFamily="18" charset="0"/>
                <a:cs typeface="Times New Roman" panose="02020603050405020304" pitchFamily="18" charset="0"/>
              </a:rPr>
              <a:t>passivi</a:t>
            </a:r>
            <a:r>
              <a:rPr lang="it-IT" dirty="0">
                <a:latin typeface="Times New Roman" panose="02020603050405020304" pitchFamily="18" charset="0"/>
                <a:cs typeface="Times New Roman" panose="02020603050405020304" pitchFamily="18" charset="0"/>
              </a:rPr>
              <a:t>.  </a:t>
            </a:r>
          </a:p>
        </p:txBody>
      </p:sp>
      <p:sp>
        <p:nvSpPr>
          <p:cNvPr id="2" name="CasellaDiTesto 1">
            <a:extLst>
              <a:ext uri="{FF2B5EF4-FFF2-40B4-BE49-F238E27FC236}">
                <a16:creationId xmlns:a16="http://schemas.microsoft.com/office/drawing/2014/main" id="{CAB41A9F-08B2-4683-A307-5FC54089C91B}"/>
              </a:ext>
            </a:extLst>
          </p:cNvPr>
          <p:cNvSpPr txBox="1"/>
          <p:nvPr/>
        </p:nvSpPr>
        <p:spPr>
          <a:xfrm>
            <a:off x="1121006" y="919795"/>
            <a:ext cx="8889476" cy="646331"/>
          </a:xfrm>
          <a:prstGeom prst="rect">
            <a:avLst/>
          </a:prstGeom>
          <a:noFill/>
        </p:spPr>
        <p:txBody>
          <a:bodyPr wrap="square" rtlCol="0">
            <a:spAutoFit/>
          </a:bodyPr>
          <a:lstStyle/>
          <a:p>
            <a:pPr algn="ctr"/>
            <a:r>
              <a:rPr lang="it-IT" sz="3600" spc="300" dirty="0">
                <a:latin typeface="Bahnschrift SemiBold Condensed" panose="020B0502040204020203" pitchFamily="34" charset="0"/>
              </a:rPr>
              <a:t>…UN KILLER SILENZIOSO </a:t>
            </a:r>
          </a:p>
        </p:txBody>
      </p:sp>
      <p:cxnSp>
        <p:nvCxnSpPr>
          <p:cNvPr id="4" name="Connettore 2 3">
            <a:extLst>
              <a:ext uri="{FF2B5EF4-FFF2-40B4-BE49-F238E27FC236}">
                <a16:creationId xmlns:a16="http://schemas.microsoft.com/office/drawing/2014/main" id="{AC33C3E4-9A00-4D34-B12E-CA9C7CDBD8C7}"/>
              </a:ext>
            </a:extLst>
          </p:cNvPr>
          <p:cNvCxnSpPr/>
          <p:nvPr/>
        </p:nvCxnSpPr>
        <p:spPr>
          <a:xfrm flipH="1">
            <a:off x="1838225" y="4486834"/>
            <a:ext cx="641023" cy="61274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6" name="Connettore 2 5">
            <a:extLst>
              <a:ext uri="{FF2B5EF4-FFF2-40B4-BE49-F238E27FC236}">
                <a16:creationId xmlns:a16="http://schemas.microsoft.com/office/drawing/2014/main" id="{2CA4A14D-A48A-46A0-B1D5-34F88E994A2D}"/>
              </a:ext>
            </a:extLst>
          </p:cNvPr>
          <p:cNvCxnSpPr/>
          <p:nvPr/>
        </p:nvCxnSpPr>
        <p:spPr>
          <a:xfrm>
            <a:off x="3851009" y="4486834"/>
            <a:ext cx="527901" cy="612742"/>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 name="Nuvola 6">
            <a:extLst>
              <a:ext uri="{FF2B5EF4-FFF2-40B4-BE49-F238E27FC236}">
                <a16:creationId xmlns:a16="http://schemas.microsoft.com/office/drawing/2014/main" id="{99C148EB-F9CD-47F1-88F8-94097C6361DD}"/>
              </a:ext>
            </a:extLst>
          </p:cNvPr>
          <p:cNvSpPr/>
          <p:nvPr/>
        </p:nvSpPr>
        <p:spPr>
          <a:xfrm>
            <a:off x="8948087" y="2095433"/>
            <a:ext cx="2439015" cy="16847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Immagine che contiene orologio&#10;&#10;Descrizione generata automaticamente">
            <a:extLst>
              <a:ext uri="{FF2B5EF4-FFF2-40B4-BE49-F238E27FC236}">
                <a16:creationId xmlns:a16="http://schemas.microsoft.com/office/drawing/2014/main" id="{DD44C6C8-355C-44B6-B7EE-B86F76AD75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854" y="5222738"/>
            <a:ext cx="839769" cy="839769"/>
          </a:xfrm>
          <a:prstGeom prst="rect">
            <a:avLst/>
          </a:prstGeom>
        </p:spPr>
      </p:pic>
      <p:pic>
        <p:nvPicPr>
          <p:cNvPr id="16" name="Immagine 15">
            <a:extLst>
              <a:ext uri="{FF2B5EF4-FFF2-40B4-BE49-F238E27FC236}">
                <a16:creationId xmlns:a16="http://schemas.microsoft.com/office/drawing/2014/main" id="{8965D7AA-6515-4285-B25D-DCAB49C3F3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9260" y="5233426"/>
            <a:ext cx="955817" cy="839769"/>
          </a:xfrm>
          <a:prstGeom prst="rect">
            <a:avLst/>
          </a:prstGeom>
        </p:spPr>
      </p:pic>
      <p:sp>
        <p:nvSpPr>
          <p:cNvPr id="17" name="CasellaDiTesto 16">
            <a:extLst>
              <a:ext uri="{FF2B5EF4-FFF2-40B4-BE49-F238E27FC236}">
                <a16:creationId xmlns:a16="http://schemas.microsoft.com/office/drawing/2014/main" id="{9D5F81CB-4272-4533-A99F-5280C0CDCA11}"/>
              </a:ext>
            </a:extLst>
          </p:cNvPr>
          <p:cNvSpPr txBox="1"/>
          <p:nvPr/>
        </p:nvSpPr>
        <p:spPr>
          <a:xfrm>
            <a:off x="9173066" y="2337626"/>
            <a:ext cx="1989055" cy="1384995"/>
          </a:xfrm>
          <a:prstGeom prst="rect">
            <a:avLst/>
          </a:prstGeom>
          <a:noFill/>
        </p:spPr>
        <p:txBody>
          <a:bodyPr wrap="square" rtlCol="0">
            <a:spAutoFit/>
          </a:bodyPr>
          <a:lstStyle/>
          <a:p>
            <a:pPr algn="ctr"/>
            <a:r>
              <a:rPr lang="it-IT" sz="1200" dirty="0">
                <a:latin typeface="Arial Black" panose="020B0A04020102020204" pitchFamily="34" charset="0"/>
              </a:rPr>
              <a:t>Nota bene: il radon è molto volatile!! Per rimuoverlo basta far cambiare l’aria all’interno delle nostre abitazioni.</a:t>
            </a:r>
          </a:p>
          <a:p>
            <a:pPr algn="ctr"/>
            <a:endParaRPr lang="it-IT" sz="1200" dirty="0">
              <a:latin typeface="Arial Black" panose="020B0A04020102020204" pitchFamily="34" charset="0"/>
            </a:endParaRPr>
          </a:p>
        </p:txBody>
      </p:sp>
      <p:pic>
        <p:nvPicPr>
          <p:cNvPr id="19" name="Immagine 18">
            <a:extLst>
              <a:ext uri="{FF2B5EF4-FFF2-40B4-BE49-F238E27FC236}">
                <a16:creationId xmlns:a16="http://schemas.microsoft.com/office/drawing/2014/main" id="{0985A902-A76E-47E7-95FB-A117178B72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3092" y="3832799"/>
            <a:ext cx="3349029" cy="2801254"/>
          </a:xfrm>
          <a:prstGeom prst="rect">
            <a:avLst/>
          </a:prstGeom>
        </p:spPr>
      </p:pic>
      <p:sp>
        <p:nvSpPr>
          <p:cNvPr id="20" name="CasellaDiTesto 19">
            <a:extLst>
              <a:ext uri="{FF2B5EF4-FFF2-40B4-BE49-F238E27FC236}">
                <a16:creationId xmlns:a16="http://schemas.microsoft.com/office/drawing/2014/main" id="{A5EEA8CE-C627-4042-BF6C-F73DDDF6A80B}"/>
              </a:ext>
            </a:extLst>
          </p:cNvPr>
          <p:cNvSpPr txBox="1"/>
          <p:nvPr/>
        </p:nvSpPr>
        <p:spPr>
          <a:xfrm>
            <a:off x="1217767" y="5222738"/>
            <a:ext cx="2029905" cy="738664"/>
          </a:xfrm>
          <a:prstGeom prst="rect">
            <a:avLst/>
          </a:prstGeom>
          <a:noFill/>
        </p:spPr>
        <p:txBody>
          <a:bodyPr wrap="square" rtlCol="0">
            <a:spAutoFit/>
          </a:bodyPr>
          <a:lstStyle/>
          <a:p>
            <a:r>
              <a:rPr lang="it-IT" sz="1400" dirty="0">
                <a:latin typeface="Times New Roman" panose="02020603050405020304" pitchFamily="18" charset="0"/>
                <a:cs typeface="Times New Roman" panose="02020603050405020304" pitchFamily="18" charset="0"/>
              </a:rPr>
              <a:t>Hanno bisogno di </a:t>
            </a:r>
            <a:r>
              <a:rPr lang="it-IT" sz="1400" b="1" dirty="0">
                <a:solidFill>
                  <a:schemeClr val="bg1"/>
                </a:solidFill>
                <a:latin typeface="Times New Roman" panose="02020603050405020304" pitchFamily="18" charset="0"/>
                <a:cs typeface="Times New Roman" panose="02020603050405020304" pitchFamily="18" charset="0"/>
              </a:rPr>
              <a:t>corrente</a:t>
            </a:r>
            <a:r>
              <a:rPr lang="it-IT" sz="1400" dirty="0">
                <a:latin typeface="Times New Roman" panose="02020603050405020304" pitchFamily="18" charset="0"/>
                <a:cs typeface="Times New Roman" panose="02020603050405020304" pitchFamily="18" charset="0"/>
              </a:rPr>
              <a:t> e forniscono</a:t>
            </a:r>
          </a:p>
          <a:p>
            <a:r>
              <a:rPr lang="it-IT" sz="1400" dirty="0">
                <a:latin typeface="Times New Roman" panose="02020603050405020304" pitchFamily="18" charset="0"/>
                <a:cs typeface="Times New Roman" panose="02020603050405020304" pitchFamily="18" charset="0"/>
              </a:rPr>
              <a:t>risultati immediati.</a:t>
            </a:r>
          </a:p>
        </p:txBody>
      </p:sp>
      <p:sp>
        <p:nvSpPr>
          <p:cNvPr id="21" name="CasellaDiTesto 20">
            <a:extLst>
              <a:ext uri="{FF2B5EF4-FFF2-40B4-BE49-F238E27FC236}">
                <a16:creationId xmlns:a16="http://schemas.microsoft.com/office/drawing/2014/main" id="{57910D5E-E056-44EC-A090-6019A8510E19}"/>
              </a:ext>
            </a:extLst>
          </p:cNvPr>
          <p:cNvSpPr txBox="1"/>
          <p:nvPr/>
        </p:nvSpPr>
        <p:spPr>
          <a:xfrm>
            <a:off x="4855077" y="5150665"/>
            <a:ext cx="2352579" cy="954107"/>
          </a:xfrm>
          <a:prstGeom prst="rect">
            <a:avLst/>
          </a:prstGeom>
          <a:noFill/>
        </p:spPr>
        <p:txBody>
          <a:bodyPr wrap="square" rtlCol="0">
            <a:spAutoFit/>
          </a:bodyPr>
          <a:lstStyle/>
          <a:p>
            <a:r>
              <a:rPr lang="it-IT" sz="1400" dirty="0">
                <a:latin typeface="Times New Roman" panose="02020603050405020304" pitchFamily="18" charset="0"/>
                <a:cs typeface="Times New Roman" panose="02020603050405020304" pitchFamily="18" charset="0"/>
              </a:rPr>
              <a:t>Non hanno bisogno di </a:t>
            </a:r>
            <a:r>
              <a:rPr lang="it-IT" sz="1400" b="1" dirty="0">
                <a:solidFill>
                  <a:schemeClr val="bg1"/>
                </a:solidFill>
                <a:latin typeface="Times New Roman" panose="02020603050405020304" pitchFamily="18" charset="0"/>
                <a:cs typeface="Times New Roman" panose="02020603050405020304" pitchFamily="18" charset="0"/>
              </a:rPr>
              <a:t>corrente</a:t>
            </a:r>
            <a:r>
              <a:rPr lang="it-IT" sz="1400" dirty="0">
                <a:solidFill>
                  <a:schemeClr val="bg1"/>
                </a:solidFill>
                <a:latin typeface="Times New Roman" panose="02020603050405020304" pitchFamily="18" charset="0"/>
                <a:cs typeface="Times New Roman" panose="02020603050405020304" pitchFamily="18" charset="0"/>
              </a:rPr>
              <a:t> </a:t>
            </a:r>
            <a:r>
              <a:rPr lang="it-IT" sz="1400" dirty="0">
                <a:latin typeface="Times New Roman" panose="02020603050405020304" pitchFamily="18" charset="0"/>
                <a:cs typeface="Times New Roman" panose="02020603050405020304" pitchFamily="18" charset="0"/>
              </a:rPr>
              <a:t>e forniscono risultati dopo qualche mese dalla prima esposizione. </a:t>
            </a:r>
          </a:p>
        </p:txBody>
      </p:sp>
    </p:spTree>
    <p:extLst>
      <p:ext uri="{BB962C8B-B14F-4D97-AF65-F5344CB8AC3E}">
        <p14:creationId xmlns:p14="http://schemas.microsoft.com/office/powerpoint/2010/main" val="3005063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arn(inVertic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barn(inVertical)">
                                      <p:cBhvr>
                                        <p:cTn id="17" dur="500"/>
                                        <p:tgtEl>
                                          <p:spTgt spid="15">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barn(inVertical)">
                                      <p:cBhvr>
                                        <p:cTn id="20" dur="500"/>
                                        <p:tgtEl>
                                          <p:spTgt spid="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1000" fill="hold"/>
                                        <p:tgtEl>
                                          <p:spTgt spid="21"/>
                                        </p:tgtEl>
                                        <p:attrNameLst>
                                          <p:attrName>ppt_w</p:attrName>
                                        </p:attrNameLst>
                                      </p:cBhvr>
                                      <p:tavLst>
                                        <p:tav tm="0">
                                          <p:val>
                                            <p:fltVal val="0"/>
                                          </p:val>
                                        </p:tav>
                                        <p:tav tm="100000">
                                          <p:val>
                                            <p:strVal val="#ppt_w"/>
                                          </p:val>
                                        </p:tav>
                                      </p:tavLst>
                                    </p:anim>
                                    <p:anim calcmode="lin" valueType="num">
                                      <p:cBhvr>
                                        <p:cTn id="57" dur="1000" fill="hold"/>
                                        <p:tgtEl>
                                          <p:spTgt spid="21"/>
                                        </p:tgtEl>
                                        <p:attrNameLst>
                                          <p:attrName>ppt_h</p:attrName>
                                        </p:attrNameLst>
                                      </p:cBhvr>
                                      <p:tavLst>
                                        <p:tav tm="0">
                                          <p:val>
                                            <p:fltVal val="0"/>
                                          </p:val>
                                        </p:tav>
                                        <p:tav tm="100000">
                                          <p:val>
                                            <p:strVal val="#ppt_h"/>
                                          </p:val>
                                        </p:tav>
                                      </p:tavLst>
                                    </p:anim>
                                    <p:anim calcmode="lin" valueType="num">
                                      <p:cBhvr>
                                        <p:cTn id="58" dur="1000" fill="hold"/>
                                        <p:tgtEl>
                                          <p:spTgt spid="21"/>
                                        </p:tgtEl>
                                        <p:attrNameLst>
                                          <p:attrName>style.rotation</p:attrName>
                                        </p:attrNameLst>
                                      </p:cBhvr>
                                      <p:tavLst>
                                        <p:tav tm="0">
                                          <p:val>
                                            <p:fltVal val="90"/>
                                          </p:val>
                                        </p:tav>
                                        <p:tav tm="100000">
                                          <p:val>
                                            <p:fltVal val="0"/>
                                          </p:val>
                                        </p:tav>
                                      </p:tavLst>
                                    </p:anim>
                                    <p:animEffect transition="in" filter="fade">
                                      <p:cBhvr>
                                        <p:cTn id="59" dur="10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3"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500" fill="hold"/>
                                        <p:tgtEl>
                                          <p:spTgt spid="7"/>
                                        </p:tgtEl>
                                        <p:attrNameLst>
                                          <p:attrName>ppt_x</p:attrName>
                                        </p:attrNameLst>
                                      </p:cBhvr>
                                      <p:tavLst>
                                        <p:tav tm="0">
                                          <p:val>
                                            <p:strVal val="1+#ppt_w/2"/>
                                          </p:val>
                                        </p:tav>
                                        <p:tav tm="100000">
                                          <p:val>
                                            <p:strVal val="#ppt_x"/>
                                          </p:val>
                                        </p:tav>
                                      </p:tavLst>
                                    </p:anim>
                                    <p:anim calcmode="lin" valueType="num">
                                      <p:cBhvr additive="base">
                                        <p:cTn id="65"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3" presetClass="entr" presetSubtype="16"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plus(in)">
                                      <p:cBhvr>
                                        <p:cTn id="70" dur="20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heel(1)">
                                      <p:cBhvr>
                                        <p:cTn id="7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7"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2000">
              <a:schemeClr val="bg2">
                <a:tint val="96000"/>
                <a:shade val="100000"/>
                <a:hueMod val="270000"/>
                <a:satMod val="200000"/>
                <a:lumMod val="128000"/>
              </a:schemeClr>
            </a:gs>
            <a:gs pos="6000">
              <a:schemeClr val="bg2">
                <a:shade val="100000"/>
                <a:hueMod val="100000"/>
                <a:satMod val="110000"/>
                <a:lumMod val="130000"/>
              </a:schemeClr>
            </a:gs>
            <a:gs pos="26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Immagine 10" descr="Immagine che contiene disegnando&#10;&#10;Descrizione generata automaticamente">
            <a:extLst>
              <a:ext uri="{FF2B5EF4-FFF2-40B4-BE49-F238E27FC236}">
                <a16:creationId xmlns:a16="http://schemas.microsoft.com/office/drawing/2014/main" id="{952BBB1A-E3B5-4818-99A9-1AF72CC63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2204" y="753228"/>
            <a:ext cx="1609796" cy="1080938"/>
          </a:xfrm>
          <a:prstGeom prst="rect">
            <a:avLst/>
          </a:prstGeom>
        </p:spPr>
      </p:pic>
      <p:pic>
        <p:nvPicPr>
          <p:cNvPr id="12" name="Elemento grafico 11" descr="Radioattivo">
            <a:extLst>
              <a:ext uri="{FF2B5EF4-FFF2-40B4-BE49-F238E27FC236}">
                <a16:creationId xmlns:a16="http://schemas.microsoft.com/office/drawing/2014/main" id="{62B10283-31D6-49F5-AED3-786FC04CC2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25649" y="842442"/>
            <a:ext cx="451255" cy="451255"/>
          </a:xfrm>
          <a:prstGeom prst="rect">
            <a:avLst/>
          </a:prstGeom>
        </p:spPr>
      </p:pic>
      <p:sp>
        <p:nvSpPr>
          <p:cNvPr id="13" name="Titolo 12">
            <a:extLst>
              <a:ext uri="{FF2B5EF4-FFF2-40B4-BE49-F238E27FC236}">
                <a16:creationId xmlns:a16="http://schemas.microsoft.com/office/drawing/2014/main" id="{771A750C-EA20-4EE0-B3A5-2CFBC2075AB3}"/>
              </a:ext>
            </a:extLst>
          </p:cNvPr>
          <p:cNvSpPr>
            <a:spLocks noGrp="1"/>
          </p:cNvSpPr>
          <p:nvPr>
            <p:ph type="title"/>
          </p:nvPr>
        </p:nvSpPr>
        <p:spPr/>
        <p:txBody>
          <a:bodyPr/>
          <a:lstStyle/>
          <a:p>
            <a:r>
              <a:rPr lang="it-IT" dirty="0">
                <a:latin typeface="Bahnschrift SemiBold Condensed" panose="020B0502040204020203" pitchFamily="34"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15" name="Segnaposto testo 14">
                <a:extLst>
                  <a:ext uri="{FF2B5EF4-FFF2-40B4-BE49-F238E27FC236}">
                    <a16:creationId xmlns:a16="http://schemas.microsoft.com/office/drawing/2014/main" id="{C96A4C4C-691E-488D-ABFC-0CF0F9460428}"/>
                  </a:ext>
                </a:extLst>
              </p:cNvPr>
              <p:cNvSpPr>
                <a:spLocks noGrp="1"/>
              </p:cNvSpPr>
              <p:nvPr>
                <p:ph type="body" sz="half" idx="2"/>
              </p:nvPr>
            </p:nvSpPr>
            <p:spPr>
              <a:xfrm>
                <a:off x="279177" y="2002749"/>
                <a:ext cx="6215891" cy="4596014"/>
              </a:xfrm>
            </p:spPr>
            <p:txBody>
              <a:bodyPr>
                <a:normAutofit/>
              </a:bodyPr>
              <a:lstStyle/>
              <a:p>
                <a:r>
                  <a:rPr lang="it-IT" dirty="0">
                    <a:latin typeface="Times New Roman" panose="02020603050405020304" pitchFamily="18" charset="0"/>
                    <a:cs typeface="Times New Roman" panose="02020603050405020304" pitchFamily="18" charset="0"/>
                  </a:rPr>
                  <a:t>Le radiazioni si dividono in: </a:t>
                </a:r>
              </a:p>
              <a:p>
                <a:pPr marL="285750" indent="-285750">
                  <a:buFont typeface="Wingdings" panose="05000000000000000000" pitchFamily="2" charset="2"/>
                  <a:buChar char="q"/>
                </a:pPr>
                <a:r>
                  <a:rPr lang="it-IT" b="1" dirty="0">
                    <a:solidFill>
                      <a:schemeClr val="bg1"/>
                    </a:solidFill>
                    <a:latin typeface="Times New Roman" panose="02020603050405020304" pitchFamily="18" charset="0"/>
                    <a:cs typeface="Times New Roman" panose="02020603050405020304" pitchFamily="18" charset="0"/>
                  </a:rPr>
                  <a:t>Non ionizzanti </a:t>
                </a:r>
                <a:r>
                  <a:rPr lang="it-IT" dirty="0">
                    <a:latin typeface="Times New Roman" panose="02020603050405020304" pitchFamily="18" charset="0"/>
                    <a:cs typeface="Times New Roman" panose="02020603050405020304" pitchFamily="18" charset="0"/>
                  </a:rPr>
                  <a:t>→ non hanno abbastanza energia per modificare la materia. </a:t>
                </a:r>
              </a:p>
              <a:p>
                <a:pPr marL="285750" indent="-285750">
                  <a:buFont typeface="Wingdings" panose="05000000000000000000" pitchFamily="2" charset="2"/>
                  <a:buChar char="q"/>
                </a:pPr>
                <a:r>
                  <a:rPr lang="it-IT" b="1" dirty="0">
                    <a:solidFill>
                      <a:schemeClr val="bg1"/>
                    </a:solidFill>
                    <a:latin typeface="Times New Roman" panose="02020603050405020304" pitchFamily="18" charset="0"/>
                    <a:cs typeface="Times New Roman" panose="02020603050405020304" pitchFamily="18" charset="0"/>
                  </a:rPr>
                  <a:t>Ionizzanti</a:t>
                </a:r>
                <a:r>
                  <a:rPr lang="it-IT" dirty="0">
                    <a:latin typeface="Times New Roman" panose="02020603050405020304" pitchFamily="18" charset="0"/>
                    <a:cs typeface="Times New Roman" panose="02020603050405020304" pitchFamily="18" charset="0"/>
                  </a:rPr>
                  <a:t> →hanno abbastanza energia per modificare la materia. </a:t>
                </a:r>
              </a:p>
              <a:p>
                <a:r>
                  <a:rPr lang="it-IT" dirty="0">
                    <a:latin typeface="Times New Roman" panose="02020603050405020304" pitchFamily="18" charset="0"/>
                    <a:cs typeface="Times New Roman" panose="02020603050405020304" pitchFamily="18" charset="0"/>
                  </a:rPr>
                  <a:t>      A loro volta, le radiazioni ionizzanti si dividono in: </a:t>
                </a:r>
              </a:p>
              <a:p>
                <a:pPr marL="285750" indent="-285750">
                  <a:buFont typeface="Wingdings" panose="05000000000000000000" pitchFamily="2" charset="2"/>
                  <a:buChar char="Ø"/>
                </a:pPr>
                <a:r>
                  <a:rPr lang="it-IT" dirty="0">
                    <a:latin typeface="Times New Roman" panose="02020603050405020304" pitchFamily="18" charset="0"/>
                    <a:cs typeface="Times New Roman" panose="02020603050405020304" pitchFamily="18" charset="0"/>
                  </a:rPr>
                  <a:t>Radiazioni </a:t>
                </a:r>
                <a:r>
                  <a:rPr lang="el-GR" b="1" dirty="0">
                    <a:solidFill>
                      <a:schemeClr val="bg1"/>
                    </a:solidFill>
                    <a:latin typeface="Times New Roman" panose="02020603050405020304" pitchFamily="18" charset="0"/>
                    <a:cs typeface="Times New Roman" panose="02020603050405020304" pitchFamily="18" charset="0"/>
                  </a:rPr>
                  <a:t>α</a:t>
                </a:r>
                <a:r>
                  <a:rPr lang="it-IT" dirty="0">
                    <a:latin typeface="Times New Roman" panose="02020603050405020304" pitchFamily="18" charset="0"/>
                    <a:cs typeface="Times New Roman" panose="02020603050405020304" pitchFamily="18" charset="0"/>
                  </a:rPr>
                  <a:t> → nuclei di elio (</a:t>
                </a:r>
                <a:r>
                  <a:rPr lang="it-IT" b="1" dirty="0">
                    <a:solidFill>
                      <a:schemeClr val="bg1"/>
                    </a:solidFill>
                    <a:latin typeface="Times New Roman" panose="02020603050405020304" pitchFamily="18" charset="0"/>
                    <a:cs typeface="Times New Roman" panose="02020603050405020304" pitchFamily="18" charset="0"/>
                  </a:rPr>
                  <a:t>He</a:t>
                </a:r>
                <a:r>
                  <a:rPr lang="it-IT" dirty="0">
                    <a:latin typeface="Times New Roman" panose="02020603050405020304" pitchFamily="18" charset="0"/>
                    <a:cs typeface="Times New Roman" panose="02020603050405020304" pitchFamily="18" charset="0"/>
                  </a:rPr>
                  <a:t>) carichi </a:t>
                </a:r>
                <a:r>
                  <a:rPr lang="it-IT" b="1" dirty="0">
                    <a:solidFill>
                      <a:schemeClr val="bg1"/>
                    </a:solidFill>
                    <a:latin typeface="Times New Roman" panose="02020603050405020304" pitchFamily="18" charset="0"/>
                    <a:cs typeface="Times New Roman" panose="02020603050405020304" pitchFamily="18" charset="0"/>
                  </a:rPr>
                  <a:t>positivamente</a:t>
                </a:r>
                <a:r>
                  <a:rPr lang="it-IT" b="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 A causa della loro massa non sono penetranti e quindi poco pericolose.</a:t>
                </a:r>
              </a:p>
              <a:p>
                <a:pPr marL="285750" indent="-285750">
                  <a:buFont typeface="Wingdings" panose="05000000000000000000" pitchFamily="2" charset="2"/>
                  <a:buChar char="Ø"/>
                </a:pPr>
                <a:r>
                  <a:rPr lang="it-IT" dirty="0">
                    <a:latin typeface="Times New Roman" panose="02020603050405020304" pitchFamily="18" charset="0"/>
                    <a:cs typeface="Times New Roman" panose="02020603050405020304" pitchFamily="18" charset="0"/>
                  </a:rPr>
                  <a:t>Radiazioni </a:t>
                </a:r>
                <a:r>
                  <a:rPr lang="el-GR" b="1" dirty="0">
                    <a:solidFill>
                      <a:schemeClr val="bg1"/>
                    </a:solidFill>
                    <a:latin typeface="Times New Roman" panose="02020603050405020304" pitchFamily="18" charset="0"/>
                    <a:cs typeface="Times New Roman" panose="02020603050405020304" pitchFamily="18" charset="0"/>
                  </a:rPr>
                  <a:t>β</a:t>
                </a:r>
                <a:r>
                  <a:rPr lang="el-GR" dirty="0">
                    <a:latin typeface="Times New Roman" panose="02020603050405020304" pitchFamily="18" charset="0"/>
                    <a:cs typeface="Times New Roman" panose="02020603050405020304" pitchFamily="18" charset="0"/>
                  </a:rPr>
                  <a:t>→</a:t>
                </a:r>
                <a:r>
                  <a:rPr lang="it-IT" dirty="0">
                    <a:latin typeface="Times New Roman" panose="02020603050405020304" pitchFamily="18" charset="0"/>
                    <a:cs typeface="Times New Roman" panose="02020603050405020304" pitchFamily="18" charset="0"/>
                  </a:rPr>
                  <a:t> </a:t>
                </a:r>
                <a:r>
                  <a:rPr lang="it-IT" b="1" dirty="0">
                    <a:solidFill>
                      <a:schemeClr val="bg1"/>
                    </a:solidFill>
                    <a:latin typeface="Times New Roman" panose="02020603050405020304" pitchFamily="18" charset="0"/>
                    <a:cs typeface="Times New Roman" panose="02020603050405020304" pitchFamily="18" charset="0"/>
                  </a:rPr>
                  <a:t>elettroni e neutrini </a:t>
                </a:r>
                <a:r>
                  <a:rPr lang="it-IT" dirty="0">
                    <a:latin typeface="Times New Roman" panose="02020603050405020304" pitchFamily="18" charset="0"/>
                    <a:cs typeface="Times New Roman" panose="02020603050405020304" pitchFamily="18" charset="0"/>
                  </a:rPr>
                  <a:t>ad alta velocità. La piccola massa dell’elettrone le rende penetranti, in sostanza più </a:t>
                </a:r>
                <a:r>
                  <a:rPr lang="it-IT" b="1" dirty="0">
                    <a:solidFill>
                      <a:schemeClr val="bg1"/>
                    </a:solidFill>
                    <a:latin typeface="Times New Roman" panose="02020603050405020304" pitchFamily="18" charset="0"/>
                    <a:cs typeface="Times New Roman" panose="02020603050405020304" pitchFamily="18" charset="0"/>
                  </a:rPr>
                  <a:t>pericolose</a:t>
                </a:r>
                <a:r>
                  <a:rPr lang="it-IT" dirty="0">
                    <a:latin typeface="Times New Roman" panose="02020603050405020304" pitchFamily="18" charset="0"/>
                    <a:cs typeface="Times New Roman" panose="02020603050405020304" pitchFamily="18" charset="0"/>
                  </a:rPr>
                  <a:t>. Esiste anche un anti-radiazione </a:t>
                </a:r>
                <a:r>
                  <a:rPr lang="el-GR" dirty="0">
                    <a:latin typeface="Times New Roman" panose="02020603050405020304" pitchFamily="18" charset="0"/>
                    <a:cs typeface="Times New Roman" panose="02020603050405020304" pitchFamily="18" charset="0"/>
                  </a:rPr>
                  <a:t>β</a:t>
                </a:r>
                <a:r>
                  <a:rPr lang="it-IT" dirty="0">
                    <a:latin typeface="Times New Roman" panose="02020603050405020304" pitchFamily="18" charset="0"/>
                    <a:cs typeface="Times New Roman" panose="02020603050405020304" pitchFamily="18" charset="0"/>
                  </a:rPr>
                  <a:t> composta da </a:t>
                </a:r>
                <a:r>
                  <a:rPr lang="it-IT" b="1" dirty="0">
                    <a:solidFill>
                      <a:schemeClr val="bg1"/>
                    </a:solidFill>
                    <a:latin typeface="Times New Roman" panose="02020603050405020304" pitchFamily="18" charset="0"/>
                    <a:cs typeface="Times New Roman" panose="02020603050405020304" pitchFamily="18" charset="0"/>
                  </a:rPr>
                  <a:t>positroni</a:t>
                </a:r>
                <a:r>
                  <a:rPr lang="it-IT" b="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e</a:t>
                </a:r>
                <a:r>
                  <a:rPr lang="it-IT" b="1" dirty="0">
                    <a:latin typeface="Times New Roman" panose="02020603050405020304" pitchFamily="18" charset="0"/>
                    <a:cs typeface="Times New Roman" panose="02020603050405020304" pitchFamily="18" charset="0"/>
                  </a:rPr>
                  <a:t> </a:t>
                </a:r>
                <a:r>
                  <a:rPr lang="it-IT" b="1" dirty="0">
                    <a:solidFill>
                      <a:schemeClr val="bg1"/>
                    </a:solidFill>
                    <a:latin typeface="Times New Roman" panose="02020603050405020304" pitchFamily="18" charset="0"/>
                    <a:cs typeface="Times New Roman" panose="02020603050405020304" pitchFamily="18" charset="0"/>
                  </a:rPr>
                  <a:t>anti-neutrini</a:t>
                </a:r>
                <a:r>
                  <a:rPr lang="it-IT" b="1"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it-IT" dirty="0">
                    <a:latin typeface="Times New Roman" panose="02020603050405020304" pitchFamily="18" charset="0"/>
                    <a:cs typeface="Times New Roman" panose="02020603050405020304" pitchFamily="18" charset="0"/>
                  </a:rPr>
                  <a:t>Radiazioni </a:t>
                </a:r>
                <a:r>
                  <a:rPr lang="el-GR" b="1" dirty="0">
                    <a:solidFill>
                      <a:schemeClr val="bg1"/>
                    </a:solidFill>
                    <a:latin typeface="Times New Roman" panose="02020603050405020304" pitchFamily="18" charset="0"/>
                    <a:cs typeface="Times New Roman" panose="02020603050405020304" pitchFamily="18" charset="0"/>
                  </a:rPr>
                  <a:t>γ</a:t>
                </a:r>
                <a:r>
                  <a:rPr lang="el-GR" b="1" dirty="0">
                    <a:latin typeface="Times New Roman" panose="02020603050405020304" pitchFamily="18" charset="0"/>
                    <a:cs typeface="Times New Roman" panose="02020603050405020304" pitchFamily="18" charset="0"/>
                  </a:rPr>
                  <a:t>→</a:t>
                </a:r>
                <a:r>
                  <a:rPr lang="it-IT" b="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tutte le onde elettromagnetiche con frequenza più alta di </a:t>
                </a:r>
                <a14:m>
                  <m:oMath xmlns:m="http://schemas.openxmlformats.org/officeDocument/2006/math">
                    <m:sSup>
                      <m:sSupPr>
                        <m:ctrlPr>
                          <a:rPr lang="it-IT" b="0" i="1" smtClean="0">
                            <a:latin typeface="Cambria Math" panose="02040503050406030204" pitchFamily="18" charset="0"/>
                            <a:cs typeface="Times New Roman" panose="02020603050405020304" pitchFamily="18" charset="0"/>
                          </a:rPr>
                        </m:ctrlPr>
                      </m:sSupPr>
                      <m:e>
                        <m:r>
                          <a:rPr lang="it-IT" b="0" i="1" smtClean="0">
                            <a:latin typeface="Cambria Math" panose="02040503050406030204" pitchFamily="18" charset="0"/>
                            <a:cs typeface="Times New Roman" panose="02020603050405020304" pitchFamily="18" charset="0"/>
                          </a:rPr>
                          <m:t>10</m:t>
                        </m:r>
                      </m:e>
                      <m:sup>
                        <m:r>
                          <a:rPr lang="it-IT" b="0" i="1" smtClean="0">
                            <a:latin typeface="Cambria Math" panose="02040503050406030204" pitchFamily="18" charset="0"/>
                            <a:cs typeface="Times New Roman" panose="02020603050405020304" pitchFamily="18" charset="0"/>
                          </a:rPr>
                          <m:t>15</m:t>
                        </m:r>
                      </m:sup>
                    </m:sSup>
                  </m:oMath>
                </a14:m>
                <a:r>
                  <a:rPr lang="it-IT" dirty="0">
                    <a:latin typeface="Times New Roman" panose="02020603050405020304" pitchFamily="18" charset="0"/>
                    <a:cs typeface="Times New Roman" panose="02020603050405020304" pitchFamily="18" charset="0"/>
                  </a:rPr>
                  <a:t>Hz. Sono </a:t>
                </a:r>
                <a:r>
                  <a:rPr lang="it-IT" b="1" dirty="0">
                    <a:solidFill>
                      <a:schemeClr val="bg1"/>
                    </a:solidFill>
                    <a:latin typeface="Times New Roman" panose="02020603050405020304" pitchFamily="18" charset="0"/>
                    <a:cs typeface="Times New Roman" panose="02020603050405020304" pitchFamily="18" charset="0"/>
                  </a:rPr>
                  <a:t>molto penetranti </a:t>
                </a:r>
                <a:r>
                  <a:rPr lang="it-IT" dirty="0">
                    <a:latin typeface="Times New Roman" panose="02020603050405020304" pitchFamily="18" charset="0"/>
                    <a:cs typeface="Times New Roman" panose="02020603050405020304" pitchFamily="18" charset="0"/>
                  </a:rPr>
                  <a:t>e capaci di rompere i legami atomici con facilità. </a:t>
                </a:r>
                <a:r>
                  <a:rPr lang="it-IT" b="1" u="sng" dirty="0">
                    <a:solidFill>
                      <a:schemeClr val="bg1"/>
                    </a:solidFill>
                    <a:latin typeface="Times New Roman" panose="02020603050405020304" pitchFamily="18" charset="0"/>
                    <a:cs typeface="Times New Roman" panose="02020603050405020304" pitchFamily="18" charset="0"/>
                  </a:rPr>
                  <a:t>Estremamente</a:t>
                </a:r>
                <a:r>
                  <a:rPr lang="it-IT" dirty="0">
                    <a:latin typeface="Times New Roman" panose="02020603050405020304" pitchFamily="18" charset="0"/>
                    <a:cs typeface="Times New Roman" panose="02020603050405020304" pitchFamily="18" charset="0"/>
                  </a:rPr>
                  <a:t> pericolose.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 </a:t>
                </a:r>
              </a:p>
            </p:txBody>
          </p:sp>
        </mc:Choice>
        <mc:Fallback xmlns="">
          <p:sp>
            <p:nvSpPr>
              <p:cNvPr id="15" name="Segnaposto testo 14">
                <a:extLst>
                  <a:ext uri="{FF2B5EF4-FFF2-40B4-BE49-F238E27FC236}">
                    <a16:creationId xmlns:a16="http://schemas.microsoft.com/office/drawing/2014/main" id="{C96A4C4C-691E-488D-ABFC-0CF0F9460428}"/>
                  </a:ext>
                </a:extLst>
              </p:cNvPr>
              <p:cNvSpPr>
                <a:spLocks noGrp="1" noRot="1" noChangeAspect="1" noMove="1" noResize="1" noEditPoints="1" noAdjustHandles="1" noChangeArrowheads="1" noChangeShapeType="1" noTextEdit="1"/>
              </p:cNvSpPr>
              <p:nvPr>
                <p:ph type="body" sz="half" idx="2"/>
              </p:nvPr>
            </p:nvSpPr>
            <p:spPr>
              <a:xfrm>
                <a:off x="279177" y="2002749"/>
                <a:ext cx="6215891" cy="4596014"/>
              </a:xfrm>
              <a:blipFill>
                <a:blip r:embed="rId5"/>
                <a:stretch>
                  <a:fillRect l="-589" r="-785"/>
                </a:stretch>
              </a:blipFill>
            </p:spPr>
            <p:txBody>
              <a:bodyPr/>
              <a:lstStyle/>
              <a:p>
                <a:r>
                  <a:rPr lang="it-IT">
                    <a:noFill/>
                  </a:rPr>
                  <a:t> </a:t>
                </a:r>
              </a:p>
            </p:txBody>
          </p:sp>
        </mc:Fallback>
      </mc:AlternateContent>
      <p:sp>
        <p:nvSpPr>
          <p:cNvPr id="2" name="CasellaDiTesto 1">
            <a:extLst>
              <a:ext uri="{FF2B5EF4-FFF2-40B4-BE49-F238E27FC236}">
                <a16:creationId xmlns:a16="http://schemas.microsoft.com/office/drawing/2014/main" id="{6AB254BA-B322-4413-92C3-95AF7594EC4E}"/>
              </a:ext>
            </a:extLst>
          </p:cNvPr>
          <p:cNvSpPr txBox="1"/>
          <p:nvPr/>
        </p:nvSpPr>
        <p:spPr>
          <a:xfrm>
            <a:off x="859486" y="921811"/>
            <a:ext cx="8765335" cy="646331"/>
          </a:xfrm>
          <a:prstGeom prst="rect">
            <a:avLst/>
          </a:prstGeom>
          <a:noFill/>
        </p:spPr>
        <p:txBody>
          <a:bodyPr wrap="square" rtlCol="0">
            <a:spAutoFit/>
          </a:bodyPr>
          <a:lstStyle/>
          <a:p>
            <a:pPr algn="ctr"/>
            <a:r>
              <a:rPr lang="it-IT" sz="3600" spc="300" dirty="0">
                <a:latin typeface="Bahnschrift SemiBold Condensed" panose="020B0502040204020203" pitchFamily="34" charset="0"/>
              </a:rPr>
              <a:t>QUANTI TIPI DI RADIAZIONI CONOSCI???</a:t>
            </a:r>
          </a:p>
        </p:txBody>
      </p:sp>
      <p:pic>
        <p:nvPicPr>
          <p:cNvPr id="6" name="Immagine 5" descr="Immagine che contiene orologio&#10;&#10;Descrizione generata automaticamente">
            <a:extLst>
              <a:ext uri="{FF2B5EF4-FFF2-40B4-BE49-F238E27FC236}">
                <a16:creationId xmlns:a16="http://schemas.microsoft.com/office/drawing/2014/main" id="{A2147C64-C91A-400A-8003-31DCD4F59F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7339" y="4861927"/>
            <a:ext cx="3574964" cy="1885426"/>
          </a:xfrm>
          <a:prstGeom prst="rect">
            <a:avLst/>
          </a:prstGeom>
        </p:spPr>
      </p:pic>
      <p:pic>
        <p:nvPicPr>
          <p:cNvPr id="8" name="Immagine 7" descr="Immagine che contiene screenshot&#10;&#10;Descrizione generata automaticamente">
            <a:extLst>
              <a:ext uri="{FF2B5EF4-FFF2-40B4-BE49-F238E27FC236}">
                <a16:creationId xmlns:a16="http://schemas.microsoft.com/office/drawing/2014/main" id="{E8F255F9-C035-4F32-88A2-266E74705B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00660" y="2317030"/>
            <a:ext cx="4324989" cy="2403559"/>
          </a:xfrm>
          <a:prstGeom prst="rect">
            <a:avLst/>
          </a:prstGeom>
        </p:spPr>
      </p:pic>
    </p:spTree>
    <p:extLst>
      <p:ext uri="{BB962C8B-B14F-4D97-AF65-F5344CB8AC3E}">
        <p14:creationId xmlns:p14="http://schemas.microsoft.com/office/powerpoint/2010/main" val="28116183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barn(inVertical)">
                                      <p:cBhvr>
                                        <p:cTn id="18" dur="500"/>
                                        <p:tgtEl>
                                          <p:spTgt spid="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barn(outVertical)">
                                      <p:cBhvr>
                                        <p:cTn id="23" dur="500"/>
                                        <p:tgtEl>
                                          <p:spTgt spid="1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out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 calcmode="lin" valueType="num">
                                      <p:cBhvr additive="base">
                                        <p:cTn id="33"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5">
                                            <p:txEl>
                                              <p:pRg st="4" end="4"/>
                                            </p:txEl>
                                          </p:spTgt>
                                        </p:tgtEl>
                                        <p:attrNameLst>
                                          <p:attrName>style.visibility</p:attrName>
                                        </p:attrNameLst>
                                      </p:cBhvr>
                                      <p:to>
                                        <p:strVal val="visible"/>
                                      </p:to>
                                    </p:set>
                                    <p:anim calcmode="lin" valueType="num">
                                      <p:cBhvr>
                                        <p:cTn id="39" dur="500" fill="hold"/>
                                        <p:tgtEl>
                                          <p:spTgt spid="1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5">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1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5">
                                            <p:txEl>
                                              <p:pRg st="5" end="5"/>
                                            </p:txEl>
                                          </p:spTgt>
                                        </p:tgtEl>
                                        <p:attrNameLst>
                                          <p:attrName>style.visibility</p:attrName>
                                        </p:attrNameLst>
                                      </p:cBhvr>
                                      <p:to>
                                        <p:strVal val="visible"/>
                                      </p:to>
                                    </p:set>
                                    <p:anim calcmode="lin" valueType="num">
                                      <p:cBhvr>
                                        <p:cTn id="46" dur="500" fill="hold"/>
                                        <p:tgtEl>
                                          <p:spTgt spid="15">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15">
                                            <p:txEl>
                                              <p:pRg st="5" end="5"/>
                                            </p:txEl>
                                          </p:spTgt>
                                        </p:tgtEl>
                                        <p:attrNameLst>
                                          <p:attrName>ppt_h</p:attrName>
                                        </p:attrNameLst>
                                      </p:cBhvr>
                                      <p:tavLst>
                                        <p:tav tm="0">
                                          <p:val>
                                            <p:fltVal val="0"/>
                                          </p:val>
                                        </p:tav>
                                        <p:tav tm="100000">
                                          <p:val>
                                            <p:strVal val="#ppt_h"/>
                                          </p:val>
                                        </p:tav>
                                      </p:tavLst>
                                    </p:anim>
                                    <p:animEffect transition="in" filter="fade">
                                      <p:cBhvr>
                                        <p:cTn id="48" dur="500"/>
                                        <p:tgtEl>
                                          <p:spTgt spid="15">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5">
                                            <p:txEl>
                                              <p:pRg st="6" end="6"/>
                                            </p:txEl>
                                          </p:spTgt>
                                        </p:tgtEl>
                                        <p:attrNameLst>
                                          <p:attrName>style.visibility</p:attrName>
                                        </p:attrNameLst>
                                      </p:cBhvr>
                                      <p:to>
                                        <p:strVal val="visible"/>
                                      </p:to>
                                    </p:set>
                                    <p:anim calcmode="lin" valueType="num">
                                      <p:cBhvr>
                                        <p:cTn id="53" dur="500" fill="hold"/>
                                        <p:tgtEl>
                                          <p:spTgt spid="15">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15">
                                            <p:txEl>
                                              <p:pRg st="6" end="6"/>
                                            </p:txEl>
                                          </p:spTgt>
                                        </p:tgtEl>
                                        <p:attrNameLst>
                                          <p:attrName>ppt_h</p:attrName>
                                        </p:attrNameLst>
                                      </p:cBhvr>
                                      <p:tavLst>
                                        <p:tav tm="0">
                                          <p:val>
                                            <p:fltVal val="0"/>
                                          </p:val>
                                        </p:tav>
                                        <p:tav tm="100000">
                                          <p:val>
                                            <p:strVal val="#ppt_h"/>
                                          </p:val>
                                        </p:tav>
                                      </p:tavLst>
                                    </p:anim>
                                    <p:animEffect transition="in" filter="fade">
                                      <p:cBhvr>
                                        <p:cTn id="55" dur="500"/>
                                        <p:tgtEl>
                                          <p:spTgt spid="15">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5"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randombar(vertical)">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2000">
              <a:schemeClr val="bg2">
                <a:tint val="96000"/>
                <a:shade val="100000"/>
                <a:hueMod val="270000"/>
                <a:satMod val="200000"/>
                <a:lumMod val="128000"/>
              </a:schemeClr>
            </a:gs>
            <a:gs pos="6000">
              <a:schemeClr val="bg2">
                <a:shade val="100000"/>
                <a:hueMod val="100000"/>
                <a:satMod val="110000"/>
                <a:lumMod val="130000"/>
              </a:schemeClr>
            </a:gs>
            <a:gs pos="26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Immagine 10" descr="Immagine che contiene disegnando&#10;&#10;Descrizione generata automaticamente">
            <a:extLst>
              <a:ext uri="{FF2B5EF4-FFF2-40B4-BE49-F238E27FC236}">
                <a16:creationId xmlns:a16="http://schemas.microsoft.com/office/drawing/2014/main" id="{952BBB1A-E3B5-4818-99A9-1AF72CC63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2204" y="753228"/>
            <a:ext cx="1609796" cy="1080938"/>
          </a:xfrm>
          <a:prstGeom prst="rect">
            <a:avLst/>
          </a:prstGeom>
        </p:spPr>
      </p:pic>
      <p:pic>
        <p:nvPicPr>
          <p:cNvPr id="12" name="Elemento grafico 11" descr="Radioattivo">
            <a:extLst>
              <a:ext uri="{FF2B5EF4-FFF2-40B4-BE49-F238E27FC236}">
                <a16:creationId xmlns:a16="http://schemas.microsoft.com/office/drawing/2014/main" id="{62B10283-31D6-49F5-AED3-786FC04CC2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25649" y="842442"/>
            <a:ext cx="451255" cy="451255"/>
          </a:xfrm>
          <a:prstGeom prst="rect">
            <a:avLst/>
          </a:prstGeom>
        </p:spPr>
      </p:pic>
      <p:sp>
        <p:nvSpPr>
          <p:cNvPr id="13" name="Titolo 12">
            <a:extLst>
              <a:ext uri="{FF2B5EF4-FFF2-40B4-BE49-F238E27FC236}">
                <a16:creationId xmlns:a16="http://schemas.microsoft.com/office/drawing/2014/main" id="{771A750C-EA20-4EE0-B3A5-2CFBC2075AB3}"/>
              </a:ext>
            </a:extLst>
          </p:cNvPr>
          <p:cNvSpPr>
            <a:spLocks noGrp="1"/>
          </p:cNvSpPr>
          <p:nvPr>
            <p:ph type="title"/>
          </p:nvPr>
        </p:nvSpPr>
        <p:spPr/>
        <p:txBody>
          <a:bodyPr/>
          <a:lstStyle/>
          <a:p>
            <a:r>
              <a:rPr lang="it-IT" dirty="0">
                <a:latin typeface="Bahnschrift SemiBold Condensed" panose="020B0502040204020203" pitchFamily="34" charset="0"/>
                <a:cs typeface="Times New Roman" panose="02020603050405020304" pitchFamily="18" charset="0"/>
              </a:rPr>
              <a:t> </a:t>
            </a:r>
          </a:p>
        </p:txBody>
      </p:sp>
      <p:sp>
        <p:nvSpPr>
          <p:cNvPr id="15" name="Segnaposto testo 14">
            <a:extLst>
              <a:ext uri="{FF2B5EF4-FFF2-40B4-BE49-F238E27FC236}">
                <a16:creationId xmlns:a16="http://schemas.microsoft.com/office/drawing/2014/main" id="{C96A4C4C-691E-488D-ABFC-0CF0F9460428}"/>
              </a:ext>
            </a:extLst>
          </p:cNvPr>
          <p:cNvSpPr>
            <a:spLocks noGrp="1"/>
          </p:cNvSpPr>
          <p:nvPr>
            <p:ph type="body" sz="half" idx="2"/>
          </p:nvPr>
        </p:nvSpPr>
        <p:spPr>
          <a:xfrm>
            <a:off x="141402" y="2422689"/>
            <a:ext cx="4270344" cy="4209973"/>
          </a:xfrm>
        </p:spPr>
        <p:txBody>
          <a:bodyPr>
            <a:normAutofit fontScale="85000" lnSpcReduction="20000"/>
          </a:bodyPr>
          <a:lstStyle/>
          <a:p>
            <a:pPr algn="ctr"/>
            <a:r>
              <a:rPr lang="it-IT" dirty="0">
                <a:latin typeface="Times New Roman" panose="02020603050405020304" pitchFamily="18" charset="0"/>
                <a:cs typeface="Times New Roman" panose="02020603050405020304" pitchFamily="18" charset="0"/>
              </a:rPr>
              <a:t>La radioattività fu scoperta durante un esperimento condotto da  </a:t>
            </a:r>
            <a:r>
              <a:rPr lang="it-IT" b="1" dirty="0">
                <a:solidFill>
                  <a:schemeClr val="bg1"/>
                </a:solidFill>
                <a:latin typeface="Times New Roman" panose="02020603050405020304" pitchFamily="18" charset="0"/>
                <a:cs typeface="Times New Roman" panose="02020603050405020304" pitchFamily="18" charset="0"/>
              </a:rPr>
              <a:t>Wilhelm Conrad Röntgen </a:t>
            </a:r>
            <a:r>
              <a:rPr lang="it-IT" dirty="0">
                <a:latin typeface="Times New Roman" panose="02020603050405020304" pitchFamily="18" charset="0"/>
                <a:cs typeface="Times New Roman" panose="02020603050405020304" pitchFamily="18" charset="0"/>
              </a:rPr>
              <a:t>riguardante elettricità e tubi con vuoto indotto.</a:t>
            </a:r>
            <a:r>
              <a:rPr lang="it-IT" b="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Nell’esperimento in questione lo scienziato notò che dei </a:t>
            </a:r>
            <a:r>
              <a:rPr lang="it-IT" b="1" dirty="0">
                <a:solidFill>
                  <a:schemeClr val="bg1"/>
                </a:solidFill>
                <a:latin typeface="Times New Roman" panose="02020603050405020304" pitchFamily="18" charset="0"/>
                <a:cs typeface="Times New Roman" panose="02020603050405020304" pitchFamily="18" charset="0"/>
              </a:rPr>
              <a:t>raggi invisibili</a:t>
            </a:r>
            <a:r>
              <a:rPr lang="it-IT" dirty="0">
                <a:latin typeface="Times New Roman" panose="02020603050405020304" pitchFamily="18" charset="0"/>
                <a:cs typeface="Times New Roman" panose="02020603050405020304" pitchFamily="18" charset="0"/>
              </a:rPr>
              <a:t>, provenienti da un catodo, scurivano un foglio di carta fotografica, riportando l’immagine di ciò che </a:t>
            </a:r>
            <a:r>
              <a:rPr lang="it-IT" b="1" dirty="0">
                <a:solidFill>
                  <a:schemeClr val="bg1"/>
                </a:solidFill>
                <a:latin typeface="Times New Roman" panose="02020603050405020304" pitchFamily="18" charset="0"/>
                <a:cs typeface="Times New Roman" panose="02020603050405020304" pitchFamily="18" charset="0"/>
              </a:rPr>
              <a:t>attraversavano</a:t>
            </a:r>
            <a:r>
              <a:rPr lang="it-IT" dirty="0">
                <a:latin typeface="Times New Roman" panose="02020603050405020304" pitchFamily="18" charset="0"/>
                <a:cs typeface="Times New Roman" panose="02020603050405020304" pitchFamily="18" charset="0"/>
              </a:rPr>
              <a:t>.</a:t>
            </a:r>
          </a:p>
          <a:p>
            <a:pPr algn="ctr"/>
            <a:r>
              <a:rPr lang="it-IT" dirty="0">
                <a:latin typeface="Times New Roman" panose="02020603050405020304" pitchFamily="18" charset="0"/>
                <a:cs typeface="Times New Roman" panose="02020603050405020304" pitchFamily="18" charset="0"/>
              </a:rPr>
              <a:t>Lo scienziato quindi scoprì i </a:t>
            </a:r>
            <a:r>
              <a:rPr lang="it-IT" b="1" dirty="0">
                <a:solidFill>
                  <a:schemeClr val="bg1"/>
                </a:solidFill>
                <a:latin typeface="Times New Roman" panose="02020603050405020304" pitchFamily="18" charset="0"/>
                <a:cs typeface="Times New Roman" panose="02020603050405020304" pitchFamily="18" charset="0"/>
              </a:rPr>
              <a:t>raggi X </a:t>
            </a:r>
            <a:r>
              <a:rPr lang="it-IT" dirty="0">
                <a:latin typeface="Times New Roman" panose="02020603050405020304" pitchFamily="18" charset="0"/>
                <a:cs typeface="Times New Roman" panose="02020603050405020304" pitchFamily="18" charset="0"/>
              </a:rPr>
              <a:t>e li usò per fare la prima radiografia della storia, alla </a:t>
            </a:r>
            <a:r>
              <a:rPr lang="it-IT" b="1" dirty="0">
                <a:solidFill>
                  <a:schemeClr val="bg1"/>
                </a:solidFill>
                <a:latin typeface="Times New Roman" panose="02020603050405020304" pitchFamily="18" charset="0"/>
                <a:cs typeface="Times New Roman" panose="02020603050405020304" pitchFamily="18" charset="0"/>
              </a:rPr>
              <a:t>mano</a:t>
            </a:r>
            <a:r>
              <a:rPr lang="it-IT" dirty="0">
                <a:latin typeface="Times New Roman" panose="02020603050405020304" pitchFamily="18" charset="0"/>
                <a:cs typeface="Times New Roman" panose="02020603050405020304" pitchFamily="18" charset="0"/>
              </a:rPr>
              <a:t> di sua moglie.</a:t>
            </a:r>
          </a:p>
          <a:p>
            <a:pPr algn="ctr"/>
            <a:r>
              <a:rPr lang="it-IT" dirty="0">
                <a:latin typeface="Times New Roman" panose="02020603050405020304" pitchFamily="18" charset="0"/>
                <a:cs typeface="Times New Roman" panose="02020603050405020304" pitchFamily="18" charset="0"/>
              </a:rPr>
              <a:t>Un anno dopo lo scienziato </a:t>
            </a:r>
            <a:r>
              <a:rPr lang="it-IT" b="1" dirty="0">
                <a:solidFill>
                  <a:schemeClr val="bg1"/>
                </a:solidFill>
                <a:latin typeface="Times New Roman" panose="02020603050405020304" pitchFamily="18" charset="0"/>
                <a:cs typeface="Times New Roman" panose="02020603050405020304" pitchFamily="18" charset="0"/>
              </a:rPr>
              <a:t>Henri Becquerel </a:t>
            </a:r>
            <a:r>
              <a:rPr lang="it-IT" dirty="0">
                <a:latin typeface="Times New Roman" panose="02020603050405020304" pitchFamily="18" charset="0"/>
                <a:cs typeface="Times New Roman" panose="02020603050405020304" pitchFamily="18" charset="0"/>
              </a:rPr>
              <a:t>scoprì che dei raggi simili venivano emessi naturalmente da sali di </a:t>
            </a:r>
            <a:r>
              <a:rPr lang="it-IT" b="1" dirty="0">
                <a:solidFill>
                  <a:schemeClr val="bg1"/>
                </a:solidFill>
                <a:latin typeface="Times New Roman" panose="02020603050405020304" pitchFamily="18" charset="0"/>
                <a:cs typeface="Times New Roman" panose="02020603050405020304" pitchFamily="18" charset="0"/>
              </a:rPr>
              <a:t>uranio</a:t>
            </a:r>
            <a:r>
              <a:rPr lang="it-IT" b="1" dirty="0">
                <a:latin typeface="Times New Roman" panose="02020603050405020304" pitchFamily="18" charset="0"/>
                <a:cs typeface="Times New Roman" panose="02020603050405020304" pitchFamily="18" charset="0"/>
              </a:rPr>
              <a:t>.</a:t>
            </a:r>
          </a:p>
          <a:p>
            <a:pPr algn="ctr"/>
            <a:r>
              <a:rPr lang="it-IT" dirty="0">
                <a:latin typeface="Times New Roman" panose="02020603050405020304" pitchFamily="18" charset="0"/>
                <a:cs typeface="Times New Roman" panose="02020603050405020304" pitchFamily="18" charset="0"/>
              </a:rPr>
              <a:t>A dare il nome al fenomeno fu però la scienziata polacca </a:t>
            </a:r>
            <a:r>
              <a:rPr lang="it-IT" b="1" dirty="0">
                <a:solidFill>
                  <a:schemeClr val="bg1"/>
                </a:solidFill>
                <a:latin typeface="Times New Roman" panose="02020603050405020304" pitchFamily="18" charset="0"/>
                <a:cs typeface="Times New Roman" panose="02020603050405020304" pitchFamily="18" charset="0"/>
              </a:rPr>
              <a:t>Marie Curie</a:t>
            </a:r>
            <a:r>
              <a:rPr lang="it-IT" dirty="0">
                <a:latin typeface="Times New Roman" panose="02020603050405020304" pitchFamily="18" charset="0"/>
                <a:cs typeface="Times New Roman" panose="02020603050405020304" pitchFamily="18" charset="0"/>
              </a:rPr>
              <a:t>, allieva di </a:t>
            </a:r>
            <a:r>
              <a:rPr lang="it-IT" b="1" dirty="0">
                <a:solidFill>
                  <a:schemeClr val="bg1"/>
                </a:solidFill>
                <a:latin typeface="Times New Roman" panose="02020603050405020304" pitchFamily="18" charset="0"/>
                <a:cs typeface="Times New Roman" panose="02020603050405020304" pitchFamily="18" charset="0"/>
              </a:rPr>
              <a:t>Becquerel</a:t>
            </a:r>
            <a:r>
              <a:rPr lang="it-IT" b="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che continuò i suoi studi a riguardo insieme al marito Pierre Curie; ricerca che portò </a:t>
            </a:r>
            <a:r>
              <a:rPr lang="it-IT" b="1" dirty="0">
                <a:solidFill>
                  <a:schemeClr val="bg1"/>
                </a:solidFill>
                <a:latin typeface="Times New Roman" panose="02020603050405020304" pitchFamily="18" charset="0"/>
                <a:cs typeface="Times New Roman" panose="02020603050405020304" pitchFamily="18" charset="0"/>
              </a:rPr>
              <a:t>Marie</a:t>
            </a:r>
            <a:r>
              <a:rPr lang="it-IT" dirty="0">
                <a:latin typeface="Times New Roman" panose="02020603050405020304" pitchFamily="18" charset="0"/>
                <a:cs typeface="Times New Roman" panose="02020603050405020304" pitchFamily="18" charset="0"/>
              </a:rPr>
              <a:t> anche a scoprire il radio, il polonio e il torio, altri 3 elementi radioattivi.</a:t>
            </a:r>
          </a:p>
          <a:p>
            <a:pPr algn="ctr"/>
            <a:r>
              <a:rPr lang="it-IT" dirty="0">
                <a:latin typeface="Times New Roman" panose="02020603050405020304" pitchFamily="18" charset="0"/>
                <a:cs typeface="Times New Roman" panose="02020603050405020304" pitchFamily="18" charset="0"/>
              </a:rPr>
              <a:t>I 3 vinsero il premio Nobel per la fisica e Marie ne vinse anche uno per la chimica.</a:t>
            </a:r>
          </a:p>
          <a:p>
            <a:pPr algn="ctr"/>
            <a:r>
              <a:rPr lang="it-IT" b="1" dirty="0">
                <a:solidFill>
                  <a:schemeClr val="bg1"/>
                </a:solidFill>
                <a:latin typeface="Times New Roman" panose="02020603050405020304" pitchFamily="18" charset="0"/>
                <a:cs typeface="Times New Roman" panose="02020603050405020304" pitchFamily="18" charset="0"/>
              </a:rPr>
              <a:t>Marie Curie </a:t>
            </a:r>
            <a:r>
              <a:rPr lang="it-IT" dirty="0">
                <a:latin typeface="Times New Roman" panose="02020603050405020304" pitchFamily="18" charset="0"/>
                <a:cs typeface="Times New Roman" panose="02020603050405020304" pitchFamily="18" charset="0"/>
              </a:rPr>
              <a:t>divenne così non solo la prima donna a vincere un premio Nobel, ma anche l’unica al momento a vincerne 2 in campi scientifici diversi.</a:t>
            </a:r>
            <a:endParaRPr lang="it-IT" b="1" dirty="0">
              <a:latin typeface="Times New Roman" panose="02020603050405020304" pitchFamily="18" charset="0"/>
              <a:cs typeface="Times New Roman" panose="02020603050405020304" pitchFamily="18" charset="0"/>
            </a:endParaRPr>
          </a:p>
          <a:p>
            <a:endParaRPr lang="it-IT" dirty="0">
              <a:latin typeface="Times New Roman" panose="02020603050405020304" pitchFamily="18" charset="0"/>
              <a:cs typeface="Times New Roman" panose="02020603050405020304" pitchFamily="18" charset="0"/>
            </a:endParaRPr>
          </a:p>
          <a:p>
            <a:endParaRPr lang="it-IT" dirty="0">
              <a:latin typeface="Times New Roman" panose="02020603050405020304" pitchFamily="18" charset="0"/>
              <a:cs typeface="Times New Roman" panose="02020603050405020304" pitchFamily="18" charset="0"/>
            </a:endParaRPr>
          </a:p>
        </p:txBody>
      </p:sp>
      <p:sp>
        <p:nvSpPr>
          <p:cNvPr id="2" name="CasellaDiTesto 1">
            <a:extLst>
              <a:ext uri="{FF2B5EF4-FFF2-40B4-BE49-F238E27FC236}">
                <a16:creationId xmlns:a16="http://schemas.microsoft.com/office/drawing/2014/main" id="{5AC52B9D-DF8A-4EA6-8A86-BB6B152DA7A6}"/>
              </a:ext>
            </a:extLst>
          </p:cNvPr>
          <p:cNvSpPr txBox="1"/>
          <p:nvPr/>
        </p:nvSpPr>
        <p:spPr>
          <a:xfrm>
            <a:off x="871024" y="1008668"/>
            <a:ext cx="8550111" cy="646331"/>
          </a:xfrm>
          <a:prstGeom prst="rect">
            <a:avLst/>
          </a:prstGeom>
          <a:noFill/>
        </p:spPr>
        <p:txBody>
          <a:bodyPr wrap="square" rtlCol="0">
            <a:spAutoFit/>
          </a:bodyPr>
          <a:lstStyle/>
          <a:p>
            <a:pPr algn="ctr"/>
            <a:r>
              <a:rPr lang="it-IT" sz="3600" spc="300" dirty="0">
                <a:latin typeface="Bahnschrift SemiBold Condensed" panose="020B0502040204020203" pitchFamily="34" charset="0"/>
              </a:rPr>
              <a:t>DOVE TUTTO EBBE INIZIO…</a:t>
            </a:r>
          </a:p>
        </p:txBody>
      </p:sp>
      <p:pic>
        <p:nvPicPr>
          <p:cNvPr id="4" name="Immagine 3">
            <a:extLst>
              <a:ext uri="{FF2B5EF4-FFF2-40B4-BE49-F238E27FC236}">
                <a16:creationId xmlns:a16="http://schemas.microsoft.com/office/drawing/2014/main" id="{6D7B9719-85D3-4119-9183-75D84C9DED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9759" y="2209872"/>
            <a:ext cx="1056685" cy="1762304"/>
          </a:xfrm>
          <a:prstGeom prst="rect">
            <a:avLst/>
          </a:prstGeom>
        </p:spPr>
      </p:pic>
      <p:pic>
        <p:nvPicPr>
          <p:cNvPr id="6" name="Immagine 5" descr="Immagine che contiene edificio, uomo, persona, fotografia&#10;&#10;Descrizione generata automaticamente">
            <a:extLst>
              <a:ext uri="{FF2B5EF4-FFF2-40B4-BE49-F238E27FC236}">
                <a16:creationId xmlns:a16="http://schemas.microsoft.com/office/drawing/2014/main" id="{83980376-C1CD-4EC1-83CD-5A8094ABC4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4092" y="4151343"/>
            <a:ext cx="3306318" cy="2571581"/>
          </a:xfrm>
          <a:prstGeom prst="rect">
            <a:avLst/>
          </a:prstGeom>
        </p:spPr>
      </p:pic>
      <p:pic>
        <p:nvPicPr>
          <p:cNvPr id="8" name="Immagine 7" descr="Immagine che contiene uomo, persona, cravatta, tuta&#10;&#10;Descrizione generata automaticamente">
            <a:extLst>
              <a:ext uri="{FF2B5EF4-FFF2-40B4-BE49-F238E27FC236}">
                <a16:creationId xmlns:a16="http://schemas.microsoft.com/office/drawing/2014/main" id="{76027431-8919-442C-9757-85781C3E99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16643" y="2142774"/>
            <a:ext cx="1404492" cy="1829402"/>
          </a:xfrm>
          <a:prstGeom prst="rect">
            <a:avLst/>
          </a:prstGeom>
        </p:spPr>
      </p:pic>
      <p:pic>
        <p:nvPicPr>
          <p:cNvPr id="1026" name="Picture 2" descr="Risultato immagini per sale di uranio">
            <a:extLst>
              <a:ext uri="{FF2B5EF4-FFF2-40B4-BE49-F238E27FC236}">
                <a16:creationId xmlns:a16="http://schemas.microsoft.com/office/drawing/2014/main" id="{3A84353F-9E49-4D64-8C50-1D339079A7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16894" y="4657237"/>
            <a:ext cx="2554572" cy="155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9453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p:cTn id="12"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5">
                                            <p:txEl>
                                              <p:pRg st="0" end="0"/>
                                            </p:txEl>
                                          </p:spTgt>
                                        </p:tgtEl>
                                      </p:cBhvr>
                                    </p:animEffect>
                                    <p:anim calcmode="lin" valueType="num">
                                      <p:cBhvr>
                                        <p:cTn id="15" dur="500" fill="hold"/>
                                        <p:tgtEl>
                                          <p:spTgt spid="15">
                                            <p:txEl>
                                              <p:pRg st="0" end="0"/>
                                            </p:txEl>
                                          </p:spTgt>
                                        </p:tgtEl>
                                        <p:attrNameLst>
                                          <p:attrName>ppt_x</p:attrName>
                                        </p:attrNameLst>
                                      </p:cBhvr>
                                      <p:tavLst>
                                        <p:tav tm="0">
                                          <p:val>
                                            <p:fltVal val="0.5"/>
                                          </p:val>
                                        </p:tav>
                                        <p:tav tm="100000">
                                          <p:val>
                                            <p:strVal val="#ppt_x"/>
                                          </p:val>
                                        </p:tav>
                                      </p:tavLst>
                                    </p:anim>
                                    <p:anim calcmode="lin" valueType="num">
                                      <p:cBhvr>
                                        <p:cTn id="16" dur="500" fill="hold"/>
                                        <p:tgtEl>
                                          <p:spTgt spid="15">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fade">
                                      <p:cBhvr>
                                        <p:cTn id="27" dur="1000"/>
                                        <p:tgtEl>
                                          <p:spTgt spid="15">
                                            <p:txEl>
                                              <p:pRg st="1" end="1"/>
                                            </p:txEl>
                                          </p:spTgt>
                                        </p:tgtEl>
                                      </p:cBhvr>
                                    </p:animEffect>
                                    <p:anim calcmode="lin" valueType="num">
                                      <p:cBhvr>
                                        <p:cTn id="28"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5">
                                            <p:txEl>
                                              <p:pRg st="2" end="2"/>
                                            </p:txEl>
                                          </p:spTgt>
                                        </p:tgtEl>
                                        <p:attrNameLst>
                                          <p:attrName>style.visibility</p:attrName>
                                        </p:attrNameLst>
                                      </p:cBhvr>
                                      <p:to>
                                        <p:strVal val="visible"/>
                                      </p:to>
                                    </p:set>
                                    <p:anim calcmode="lin" valueType="num">
                                      <p:cBhvr additive="base">
                                        <p:cTn id="40"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wipe(down)">
                                      <p:cBhvr>
                                        <p:cTn id="46" dur="500"/>
                                        <p:tgtEl>
                                          <p:spTgt spid="1026"/>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51" dur="500"/>
                                        <p:tgtEl>
                                          <p:spTgt spid="15">
                                            <p:txEl>
                                              <p:pRg st="3" end="3"/>
                                            </p:txEl>
                                          </p:spTgt>
                                        </p:tgtEl>
                                      </p:cBhvr>
                                    </p:animEffect>
                                  </p:childTnLst>
                                </p:cTn>
                              </p:par>
                              <p:par>
                                <p:cTn id="52" presetID="14" presetClass="entr" presetSubtype="10" fill="hold" nodeType="withEffect">
                                  <p:stCondLst>
                                    <p:cond delay="0"/>
                                  </p:stCondLst>
                                  <p:childTnLst>
                                    <p:set>
                                      <p:cBhvr>
                                        <p:cTn id="53"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54" dur="500"/>
                                        <p:tgtEl>
                                          <p:spTgt spid="15">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5">
                                            <p:txEl>
                                              <p:pRg st="5" end="5"/>
                                            </p:txEl>
                                          </p:spTgt>
                                        </p:tgtEl>
                                        <p:attrNameLst>
                                          <p:attrName>style.visibility</p:attrName>
                                        </p:attrNameLst>
                                      </p:cBhvr>
                                      <p:to>
                                        <p:strVal val="visible"/>
                                      </p:to>
                                    </p:set>
                                    <p:animEffect transition="in" filter="wheel(1)">
                                      <p:cBhvr>
                                        <p:cTn id="65" dur="20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2000">
              <a:schemeClr val="bg2">
                <a:tint val="96000"/>
                <a:shade val="100000"/>
                <a:hueMod val="270000"/>
                <a:satMod val="200000"/>
                <a:lumMod val="128000"/>
              </a:schemeClr>
            </a:gs>
            <a:gs pos="6000">
              <a:schemeClr val="bg2">
                <a:shade val="100000"/>
                <a:hueMod val="100000"/>
                <a:satMod val="110000"/>
                <a:lumMod val="130000"/>
              </a:schemeClr>
            </a:gs>
            <a:gs pos="26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Immagine 10" descr="Immagine che contiene disegnando&#10;&#10;Descrizione generata automaticamente">
            <a:extLst>
              <a:ext uri="{FF2B5EF4-FFF2-40B4-BE49-F238E27FC236}">
                <a16:creationId xmlns:a16="http://schemas.microsoft.com/office/drawing/2014/main" id="{952BBB1A-E3B5-4818-99A9-1AF72CC63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2204" y="753228"/>
            <a:ext cx="1609796" cy="1080938"/>
          </a:xfrm>
          <a:prstGeom prst="rect">
            <a:avLst/>
          </a:prstGeom>
        </p:spPr>
      </p:pic>
      <p:pic>
        <p:nvPicPr>
          <p:cNvPr id="12" name="Elemento grafico 11" descr="Radioattivo">
            <a:extLst>
              <a:ext uri="{FF2B5EF4-FFF2-40B4-BE49-F238E27FC236}">
                <a16:creationId xmlns:a16="http://schemas.microsoft.com/office/drawing/2014/main" id="{62B10283-31D6-49F5-AED3-786FC04CC2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25649" y="842442"/>
            <a:ext cx="451255" cy="451255"/>
          </a:xfrm>
          <a:prstGeom prst="rect">
            <a:avLst/>
          </a:prstGeom>
        </p:spPr>
      </p:pic>
      <p:sp>
        <p:nvSpPr>
          <p:cNvPr id="13" name="Titolo 12">
            <a:extLst>
              <a:ext uri="{FF2B5EF4-FFF2-40B4-BE49-F238E27FC236}">
                <a16:creationId xmlns:a16="http://schemas.microsoft.com/office/drawing/2014/main" id="{771A750C-EA20-4EE0-B3A5-2CFBC2075AB3}"/>
              </a:ext>
            </a:extLst>
          </p:cNvPr>
          <p:cNvSpPr>
            <a:spLocks noGrp="1"/>
          </p:cNvSpPr>
          <p:nvPr>
            <p:ph type="title"/>
          </p:nvPr>
        </p:nvSpPr>
        <p:spPr/>
        <p:txBody>
          <a:bodyPr/>
          <a:lstStyle/>
          <a:p>
            <a:r>
              <a:rPr lang="it-IT" dirty="0">
                <a:latin typeface="Bahnschrift SemiBold Condensed" panose="020B0502040204020203" pitchFamily="34" charset="0"/>
                <a:cs typeface="Times New Roman" panose="02020603050405020304" pitchFamily="18" charset="0"/>
              </a:rPr>
              <a:t> </a:t>
            </a:r>
          </a:p>
        </p:txBody>
      </p:sp>
      <p:sp>
        <p:nvSpPr>
          <p:cNvPr id="15" name="Segnaposto testo 14">
            <a:extLst>
              <a:ext uri="{FF2B5EF4-FFF2-40B4-BE49-F238E27FC236}">
                <a16:creationId xmlns:a16="http://schemas.microsoft.com/office/drawing/2014/main" id="{C96A4C4C-691E-488D-ABFC-0CF0F9460428}"/>
              </a:ext>
            </a:extLst>
          </p:cNvPr>
          <p:cNvSpPr>
            <a:spLocks noGrp="1"/>
          </p:cNvSpPr>
          <p:nvPr>
            <p:ph type="body" sz="half" idx="2"/>
          </p:nvPr>
        </p:nvSpPr>
        <p:spPr>
          <a:xfrm>
            <a:off x="0" y="2066748"/>
            <a:ext cx="6872140" cy="4471879"/>
          </a:xfrm>
        </p:spPr>
        <p:txBody>
          <a:bodyPr>
            <a:normAutofit fontScale="85000" lnSpcReduction="10000"/>
          </a:bodyPr>
          <a:lstStyle/>
          <a:p>
            <a:pPr algn="ctr"/>
            <a:r>
              <a:rPr lang="it-IT" sz="1700" dirty="0">
                <a:latin typeface="Times New Roman" panose="02020603050405020304" pitchFamily="18" charset="0"/>
                <a:cs typeface="Times New Roman" panose="02020603050405020304" pitchFamily="18" charset="0"/>
              </a:rPr>
              <a:t>La scoperta della radioattività ha portato a numerose innovazioni in campo </a:t>
            </a:r>
            <a:r>
              <a:rPr lang="it-IT" sz="1700" b="1" dirty="0">
                <a:solidFill>
                  <a:schemeClr val="bg1"/>
                </a:solidFill>
                <a:latin typeface="Times New Roman" panose="02020603050405020304" pitchFamily="18" charset="0"/>
                <a:cs typeface="Times New Roman" panose="02020603050405020304" pitchFamily="18" charset="0"/>
              </a:rPr>
              <a:t>tecnologico</a:t>
            </a:r>
            <a:r>
              <a:rPr lang="it-IT" sz="1700" b="1" dirty="0">
                <a:latin typeface="Times New Roman" panose="02020603050405020304" pitchFamily="18" charset="0"/>
                <a:cs typeface="Times New Roman" panose="02020603050405020304" pitchFamily="18" charset="0"/>
              </a:rPr>
              <a:t>.</a:t>
            </a:r>
          </a:p>
          <a:p>
            <a:pPr algn="ctr"/>
            <a:r>
              <a:rPr lang="it-IT" sz="1700" b="1" dirty="0">
                <a:latin typeface="Times New Roman" panose="02020603050405020304" pitchFamily="18" charset="0"/>
                <a:cs typeface="Times New Roman" panose="02020603050405020304" pitchFamily="18" charset="0"/>
              </a:rPr>
              <a:t> </a:t>
            </a:r>
            <a:r>
              <a:rPr lang="it-IT" sz="1700" dirty="0">
                <a:latin typeface="Times New Roman" panose="02020603050405020304" pitchFamily="18" charset="0"/>
                <a:cs typeface="Times New Roman" panose="02020603050405020304" pitchFamily="18" charset="0"/>
              </a:rPr>
              <a:t>Alcune di queste innovazioni però si rivelarono pericolose e dannose; un esempio fu il fenomeno della </a:t>
            </a:r>
            <a:r>
              <a:rPr lang="it-IT" sz="1700" b="1" dirty="0">
                <a:solidFill>
                  <a:schemeClr val="bg1"/>
                </a:solidFill>
                <a:latin typeface="Times New Roman" panose="02020603050405020304" pitchFamily="18" charset="0"/>
                <a:cs typeface="Times New Roman" panose="02020603050405020304" pitchFamily="18" charset="0"/>
              </a:rPr>
              <a:t>US Radium Corporation </a:t>
            </a:r>
            <a:r>
              <a:rPr lang="it-IT" sz="1700" dirty="0">
                <a:latin typeface="Times New Roman" panose="02020603050405020304" pitchFamily="18" charset="0"/>
                <a:cs typeface="Times New Roman" panose="02020603050405020304" pitchFamily="18" charset="0"/>
              </a:rPr>
              <a:t>con l’immissione sul mercato dell’ </a:t>
            </a:r>
            <a:r>
              <a:rPr lang="it-IT" sz="1700" b="1" dirty="0">
                <a:solidFill>
                  <a:schemeClr val="bg1"/>
                </a:solidFill>
                <a:latin typeface="Times New Roman" panose="02020603050405020304" pitchFamily="18" charset="0"/>
                <a:cs typeface="Times New Roman" panose="02020603050405020304" pitchFamily="18" charset="0"/>
              </a:rPr>
              <a:t>Undark</a:t>
            </a:r>
            <a:r>
              <a:rPr lang="it-IT" sz="1700" b="1" dirty="0">
                <a:latin typeface="Times New Roman" panose="02020603050405020304" pitchFamily="18" charset="0"/>
                <a:cs typeface="Times New Roman" panose="02020603050405020304" pitchFamily="18" charset="0"/>
              </a:rPr>
              <a:t>. </a:t>
            </a:r>
            <a:r>
              <a:rPr lang="it-IT" sz="1700" dirty="0">
                <a:latin typeface="Times New Roman" panose="02020603050405020304" pitchFamily="18" charset="0"/>
                <a:cs typeface="Times New Roman" panose="02020603050405020304" pitchFamily="18" charset="0"/>
              </a:rPr>
              <a:t>Il prodotto in questione riguardava una vernice fosforescente composta da una miscela di colla, solfuro di zinco e sali di </a:t>
            </a:r>
            <a:r>
              <a:rPr lang="it-IT" sz="1700" b="1" dirty="0">
                <a:solidFill>
                  <a:schemeClr val="bg1"/>
                </a:solidFill>
                <a:latin typeface="Times New Roman" panose="02020603050405020304" pitchFamily="18" charset="0"/>
                <a:cs typeface="Times New Roman" panose="02020603050405020304" pitchFamily="18" charset="0"/>
              </a:rPr>
              <a:t>radio</a:t>
            </a:r>
            <a:r>
              <a:rPr lang="it-IT" sz="1700" dirty="0">
                <a:latin typeface="Times New Roman" panose="02020603050405020304" pitchFamily="18" charset="0"/>
                <a:cs typeface="Times New Roman" panose="02020603050405020304" pitchFamily="18" charset="0"/>
              </a:rPr>
              <a:t>. Questo prodotto fu molto in voga nel 1917, venendo usato in gran parte delle case Americane e persino dal suo esercito.</a:t>
            </a:r>
          </a:p>
          <a:p>
            <a:pPr algn="ctr"/>
            <a:r>
              <a:rPr lang="it-IT" sz="1700" dirty="0">
                <a:latin typeface="Times New Roman" panose="02020603050405020304" pitchFamily="18" charset="0"/>
                <a:cs typeface="Times New Roman" panose="02020603050405020304" pitchFamily="18" charset="0"/>
              </a:rPr>
              <a:t>A venire a pitturare furono delle ragazze, spesso molto </a:t>
            </a:r>
            <a:r>
              <a:rPr lang="it-IT" sz="1700" b="1" dirty="0">
                <a:solidFill>
                  <a:schemeClr val="bg1"/>
                </a:solidFill>
                <a:latin typeface="Times New Roman" panose="02020603050405020304" pitchFamily="18" charset="0"/>
                <a:cs typeface="Times New Roman" panose="02020603050405020304" pitchFamily="18" charset="0"/>
              </a:rPr>
              <a:t>giovani</a:t>
            </a:r>
            <a:r>
              <a:rPr lang="it-IT" sz="1700" dirty="0">
                <a:latin typeface="Times New Roman" panose="02020603050405020304" pitchFamily="18" charset="0"/>
                <a:cs typeface="Times New Roman" panose="02020603050405020304" pitchFamily="18" charset="0"/>
              </a:rPr>
              <a:t>, chiamate Radium Girls. </a:t>
            </a:r>
          </a:p>
          <a:p>
            <a:pPr algn="ctr"/>
            <a:r>
              <a:rPr lang="it-IT" sz="1700" dirty="0">
                <a:latin typeface="Times New Roman" panose="02020603050405020304" pitchFamily="18" charset="0"/>
                <a:cs typeface="Times New Roman" panose="02020603050405020304" pitchFamily="18" charset="0"/>
              </a:rPr>
              <a:t>A causa di ciò molti si ammalarono di </a:t>
            </a:r>
            <a:r>
              <a:rPr lang="it-IT" sz="1700" b="1" dirty="0">
                <a:solidFill>
                  <a:schemeClr val="bg1"/>
                </a:solidFill>
                <a:latin typeface="Times New Roman" panose="02020603050405020304" pitchFamily="18" charset="0"/>
                <a:cs typeface="Times New Roman" panose="02020603050405020304" pitchFamily="18" charset="0"/>
              </a:rPr>
              <a:t>tumore</a:t>
            </a:r>
            <a:r>
              <a:rPr lang="it-IT" sz="1700" dirty="0">
                <a:latin typeface="Times New Roman" panose="02020603050405020304" pitchFamily="18" charset="0"/>
                <a:cs typeface="Times New Roman" panose="02020603050405020304" pitchFamily="18" charset="0"/>
              </a:rPr>
              <a:t>, soprattutto le ragazze in questione.   </a:t>
            </a:r>
          </a:p>
          <a:p>
            <a:pPr algn="ctr"/>
            <a:r>
              <a:rPr lang="it-IT" sz="1700" dirty="0">
                <a:latin typeface="Times New Roman" panose="02020603050405020304" pitchFamily="18" charset="0"/>
                <a:cs typeface="Times New Roman" panose="02020603050405020304" pitchFamily="18" charset="0"/>
              </a:rPr>
              <a:t>In campo </a:t>
            </a:r>
            <a:r>
              <a:rPr lang="it-IT" sz="1700" b="1" dirty="0">
                <a:solidFill>
                  <a:schemeClr val="bg1"/>
                </a:solidFill>
                <a:latin typeface="Times New Roman" panose="02020603050405020304" pitchFamily="18" charset="0"/>
                <a:cs typeface="Times New Roman" panose="02020603050405020304" pitchFamily="18" charset="0"/>
              </a:rPr>
              <a:t>energetico</a:t>
            </a:r>
            <a:r>
              <a:rPr lang="it-IT" sz="1700" dirty="0">
                <a:latin typeface="Times New Roman" panose="02020603050405020304" pitchFamily="18" charset="0"/>
                <a:cs typeface="Times New Roman" panose="02020603050405020304" pitchFamily="18" charset="0"/>
              </a:rPr>
              <a:t> si ebbero anche degli avanzamenti scientifici, tramite la scoperta della fissione nucleare, stesso principio che sta dietro il funzionamento delle bombe nucleari. Per generare una catastrofe, tuttavia, non sempre servono armi, un  esempio fu il disastro di </a:t>
            </a:r>
            <a:r>
              <a:rPr lang="it-IT" sz="1700" b="1" dirty="0">
                <a:solidFill>
                  <a:schemeClr val="bg1"/>
                </a:solidFill>
                <a:latin typeface="Times New Roman" panose="02020603050405020304" pitchFamily="18" charset="0"/>
                <a:cs typeface="Times New Roman" panose="02020603050405020304" pitchFamily="18" charset="0"/>
              </a:rPr>
              <a:t>Černobyl’</a:t>
            </a:r>
            <a:r>
              <a:rPr lang="it-IT" sz="1700" b="1" dirty="0">
                <a:solidFill>
                  <a:srgbClr val="DCDDDE"/>
                </a:solidFill>
                <a:latin typeface="Times New Roman" panose="02020603050405020304" pitchFamily="18" charset="0"/>
                <a:cs typeface="Times New Roman" panose="02020603050405020304" pitchFamily="18" charset="0"/>
              </a:rPr>
              <a:t>.</a:t>
            </a:r>
          </a:p>
          <a:p>
            <a:pPr algn="ctr"/>
            <a:r>
              <a:rPr lang="it-IT" sz="1700" dirty="0">
                <a:solidFill>
                  <a:srgbClr val="DCDDDE"/>
                </a:solidFill>
                <a:latin typeface="Times New Roman" panose="02020603050405020304" pitchFamily="18" charset="0"/>
                <a:cs typeface="Times New Roman" panose="02020603050405020304" pitchFamily="18" charset="0"/>
              </a:rPr>
              <a:t>Tutto ebbe inizio il 26 aprile del 1986 dove, durante un test definito di </a:t>
            </a:r>
            <a:r>
              <a:rPr lang="it-IT" sz="1700" b="1" dirty="0">
                <a:solidFill>
                  <a:srgbClr val="DCDDDE"/>
                </a:solidFill>
                <a:latin typeface="Times New Roman" panose="02020603050405020304" pitchFamily="18" charset="0"/>
                <a:cs typeface="Times New Roman" panose="02020603050405020304" pitchFamily="18" charset="0"/>
              </a:rPr>
              <a:t>«</a:t>
            </a:r>
            <a:r>
              <a:rPr lang="it-IT" sz="1700" b="1" dirty="0">
                <a:solidFill>
                  <a:schemeClr val="bg1"/>
                </a:solidFill>
                <a:latin typeface="Times New Roman" panose="02020603050405020304" pitchFamily="18" charset="0"/>
                <a:cs typeface="Times New Roman" panose="02020603050405020304" pitchFamily="18" charset="0"/>
              </a:rPr>
              <a:t>sicurezza</a:t>
            </a:r>
            <a:r>
              <a:rPr lang="it-IT" sz="1700" b="1" dirty="0">
                <a:solidFill>
                  <a:srgbClr val="DCDDDE"/>
                </a:solidFill>
                <a:latin typeface="Times New Roman" panose="02020603050405020304" pitchFamily="18" charset="0"/>
                <a:cs typeface="Times New Roman" panose="02020603050405020304" pitchFamily="18" charset="0"/>
              </a:rPr>
              <a:t>»</a:t>
            </a:r>
            <a:r>
              <a:rPr lang="it-IT" sz="1700" dirty="0">
                <a:solidFill>
                  <a:srgbClr val="DCDDDE"/>
                </a:solidFill>
                <a:latin typeface="Times New Roman" panose="02020603050405020304" pitchFamily="18" charset="0"/>
                <a:cs typeface="Times New Roman" panose="02020603050405020304" pitchFamily="18" charset="0"/>
              </a:rPr>
              <a:t>,</a:t>
            </a:r>
            <a:r>
              <a:rPr lang="it-IT" sz="1700" b="1" dirty="0">
                <a:solidFill>
                  <a:srgbClr val="DCDDDE"/>
                </a:solidFill>
                <a:latin typeface="Times New Roman" panose="02020603050405020304" pitchFamily="18" charset="0"/>
                <a:cs typeface="Times New Roman" panose="02020603050405020304" pitchFamily="18" charset="0"/>
              </a:rPr>
              <a:t> </a:t>
            </a:r>
            <a:r>
              <a:rPr lang="it-IT" sz="1700" dirty="0">
                <a:solidFill>
                  <a:srgbClr val="DCDDDE"/>
                </a:solidFill>
                <a:latin typeface="Times New Roman" panose="02020603050405020304" pitchFamily="18" charset="0"/>
                <a:cs typeface="Times New Roman" panose="02020603050405020304" pitchFamily="18" charset="0"/>
              </a:rPr>
              <a:t>il </a:t>
            </a:r>
            <a:r>
              <a:rPr lang="it-IT" sz="1700" b="1" dirty="0">
                <a:solidFill>
                  <a:schemeClr val="bg1"/>
                </a:solidFill>
                <a:latin typeface="Times New Roman" panose="02020603050405020304" pitchFamily="18" charset="0"/>
                <a:cs typeface="Times New Roman" panose="02020603050405020304" pitchFamily="18" charset="0"/>
              </a:rPr>
              <a:t>nocciolo</a:t>
            </a:r>
            <a:r>
              <a:rPr lang="it-IT" sz="1700" dirty="0">
                <a:solidFill>
                  <a:srgbClr val="DCDDDE"/>
                </a:solidFill>
                <a:latin typeface="Times New Roman" panose="02020603050405020304" pitchFamily="18" charset="0"/>
                <a:cs typeface="Times New Roman" panose="02020603050405020304" pitchFamily="18" charset="0"/>
              </a:rPr>
              <a:t> del reattore 4 della centrale energetica fu sollecitato da un brusco ed incontrollato picco di energia, talmente alto da </a:t>
            </a:r>
            <a:r>
              <a:rPr lang="it-IT" sz="1700" b="1" dirty="0">
                <a:solidFill>
                  <a:schemeClr val="bg1"/>
                </a:solidFill>
                <a:latin typeface="Times New Roman" panose="02020603050405020304" pitchFamily="18" charset="0"/>
                <a:cs typeface="Times New Roman" panose="02020603050405020304" pitchFamily="18" charset="0"/>
              </a:rPr>
              <a:t>idrolizzare</a:t>
            </a:r>
            <a:r>
              <a:rPr lang="it-IT" sz="1700" dirty="0">
                <a:solidFill>
                  <a:srgbClr val="DCDDDE"/>
                </a:solidFill>
                <a:latin typeface="Times New Roman" panose="02020603050405020304" pitchFamily="18" charset="0"/>
                <a:cs typeface="Times New Roman" panose="02020603050405020304" pitchFamily="18" charset="0"/>
              </a:rPr>
              <a:t> l’acqua, usata come refrigerante, in idrogeno ed ossigeno a pressioni altissime, che </a:t>
            </a:r>
            <a:r>
              <a:rPr lang="it-IT" sz="1700" b="1" dirty="0">
                <a:solidFill>
                  <a:schemeClr val="bg1"/>
                </a:solidFill>
                <a:latin typeface="Times New Roman" panose="02020603050405020304" pitchFamily="18" charset="0"/>
                <a:cs typeface="Times New Roman" panose="02020603050405020304" pitchFamily="18" charset="0"/>
              </a:rPr>
              <a:t>ruppero le tubature</a:t>
            </a:r>
            <a:r>
              <a:rPr lang="it-IT" sz="1700" dirty="0">
                <a:solidFill>
                  <a:srgbClr val="DCDDDE"/>
                </a:solidFill>
                <a:latin typeface="Times New Roman" panose="02020603050405020304" pitchFamily="18" charset="0"/>
                <a:cs typeface="Times New Roman" panose="02020603050405020304" pitchFamily="18" charset="0"/>
              </a:rPr>
              <a:t>.</a:t>
            </a:r>
          </a:p>
          <a:p>
            <a:pPr algn="ctr"/>
            <a:r>
              <a:rPr lang="it-IT" sz="1700" dirty="0">
                <a:solidFill>
                  <a:srgbClr val="DCDDDE"/>
                </a:solidFill>
                <a:latin typeface="Times New Roman" panose="02020603050405020304" pitchFamily="18" charset="0"/>
                <a:cs typeface="Times New Roman" panose="02020603050405020304" pitchFamily="18" charset="0"/>
              </a:rPr>
              <a:t>L’idrogeno così uscito andò in </a:t>
            </a:r>
            <a:r>
              <a:rPr lang="it-IT" sz="1700" b="1" dirty="0">
                <a:solidFill>
                  <a:schemeClr val="bg1"/>
                </a:solidFill>
                <a:latin typeface="Times New Roman" panose="02020603050405020304" pitchFamily="18" charset="0"/>
                <a:cs typeface="Times New Roman" panose="02020603050405020304" pitchFamily="18" charset="0"/>
              </a:rPr>
              <a:t>contatto</a:t>
            </a:r>
            <a:r>
              <a:rPr lang="it-IT" sz="1700" dirty="0">
                <a:solidFill>
                  <a:srgbClr val="DCDDDE"/>
                </a:solidFill>
                <a:latin typeface="Times New Roman" panose="02020603050405020304" pitchFamily="18" charset="0"/>
                <a:cs typeface="Times New Roman" panose="02020603050405020304" pitchFamily="18" charset="0"/>
              </a:rPr>
              <a:t> con la </a:t>
            </a:r>
            <a:r>
              <a:rPr lang="it-IT" sz="1700" b="1" dirty="0">
                <a:solidFill>
                  <a:schemeClr val="bg1"/>
                </a:solidFill>
                <a:latin typeface="Times New Roman" panose="02020603050405020304" pitchFamily="18" charset="0"/>
                <a:cs typeface="Times New Roman" panose="02020603050405020304" pitchFamily="18" charset="0"/>
              </a:rPr>
              <a:t>grafite incandescente </a:t>
            </a:r>
            <a:r>
              <a:rPr lang="it-IT" sz="1700" dirty="0">
                <a:solidFill>
                  <a:srgbClr val="DCDDDE"/>
                </a:solidFill>
                <a:latin typeface="Times New Roman" panose="02020603050405020304" pitchFamily="18" charset="0"/>
                <a:cs typeface="Times New Roman" panose="02020603050405020304" pitchFamily="18" charset="0"/>
              </a:rPr>
              <a:t>del sistema di controllo, causando un enorme </a:t>
            </a:r>
            <a:r>
              <a:rPr lang="it-IT" sz="1700" b="1" dirty="0">
                <a:solidFill>
                  <a:schemeClr val="bg1"/>
                </a:solidFill>
                <a:latin typeface="Times New Roman" panose="02020603050405020304" pitchFamily="18" charset="0"/>
                <a:cs typeface="Times New Roman" panose="02020603050405020304" pitchFamily="18" charset="0"/>
              </a:rPr>
              <a:t>esplosione</a:t>
            </a:r>
            <a:r>
              <a:rPr lang="it-IT" sz="1700" dirty="0">
                <a:solidFill>
                  <a:srgbClr val="DCDDDE"/>
                </a:solidFill>
                <a:latin typeface="Times New Roman" panose="02020603050405020304" pitchFamily="18" charset="0"/>
                <a:cs typeface="Times New Roman" panose="02020603050405020304" pitchFamily="18" charset="0"/>
              </a:rPr>
              <a:t> che diffuse nell’aria grandissime quantità di materiale </a:t>
            </a:r>
            <a:r>
              <a:rPr lang="it-IT" sz="1700" b="1" dirty="0">
                <a:solidFill>
                  <a:schemeClr val="bg1"/>
                </a:solidFill>
                <a:latin typeface="Times New Roman" panose="02020603050405020304" pitchFamily="18" charset="0"/>
                <a:cs typeface="Times New Roman" panose="02020603050405020304" pitchFamily="18" charset="0"/>
              </a:rPr>
              <a:t>radioattivo tossico </a:t>
            </a:r>
            <a:r>
              <a:rPr lang="it-IT" sz="1700" dirty="0">
                <a:solidFill>
                  <a:srgbClr val="DCDDDE"/>
                </a:solidFill>
                <a:latin typeface="Times New Roman" panose="02020603050405020304" pitchFamily="18" charset="0"/>
                <a:cs typeface="Times New Roman" panose="02020603050405020304" pitchFamily="18" charset="0"/>
              </a:rPr>
              <a:t>per l’ambiente e per l’uomo.  </a:t>
            </a:r>
          </a:p>
          <a:p>
            <a:endParaRPr lang="it-IT" dirty="0">
              <a:latin typeface="Times New Roman" panose="02020603050405020304" pitchFamily="18" charset="0"/>
              <a:cs typeface="Times New Roman" panose="02020603050405020304" pitchFamily="18" charset="0"/>
            </a:endParaRPr>
          </a:p>
        </p:txBody>
      </p:sp>
      <p:sp>
        <p:nvSpPr>
          <p:cNvPr id="2" name="CasellaDiTesto 1">
            <a:extLst>
              <a:ext uri="{FF2B5EF4-FFF2-40B4-BE49-F238E27FC236}">
                <a16:creationId xmlns:a16="http://schemas.microsoft.com/office/drawing/2014/main" id="{6AD36FAC-FFD6-4176-A3AD-C233ED54EE91}"/>
              </a:ext>
            </a:extLst>
          </p:cNvPr>
          <p:cNvSpPr txBox="1"/>
          <p:nvPr/>
        </p:nvSpPr>
        <p:spPr>
          <a:xfrm>
            <a:off x="392299" y="970531"/>
            <a:ext cx="9613857" cy="646331"/>
          </a:xfrm>
          <a:prstGeom prst="rect">
            <a:avLst/>
          </a:prstGeom>
          <a:noFill/>
        </p:spPr>
        <p:txBody>
          <a:bodyPr wrap="square" rtlCol="0">
            <a:spAutoFit/>
          </a:bodyPr>
          <a:lstStyle/>
          <a:p>
            <a:pPr algn="ctr"/>
            <a:r>
              <a:rPr lang="it-IT" sz="3600" spc="300" dirty="0">
                <a:latin typeface="Bahnschrift SemiBold Condensed" panose="020B0502040204020203" pitchFamily="34" charset="0"/>
              </a:rPr>
              <a:t>DISASTRI STORICI </a:t>
            </a:r>
          </a:p>
        </p:txBody>
      </p:sp>
      <p:pic>
        <p:nvPicPr>
          <p:cNvPr id="7" name="Immagine 6" descr="Immagine che contiene testo, quotidiano&#10;&#10;Descrizione generata automaticamente">
            <a:extLst>
              <a:ext uri="{FF2B5EF4-FFF2-40B4-BE49-F238E27FC236}">
                <a16:creationId xmlns:a16="http://schemas.microsoft.com/office/drawing/2014/main" id="{C6CA339E-A9D3-4572-BC75-20EEB1B59C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00" y="2377340"/>
            <a:ext cx="1980093" cy="2901235"/>
          </a:xfrm>
          <a:prstGeom prst="rect">
            <a:avLst/>
          </a:prstGeom>
        </p:spPr>
      </p:pic>
      <p:pic>
        <p:nvPicPr>
          <p:cNvPr id="9" name="Immagine 8" descr="Immagine che contiene esterni, vapore, fumo, uomo&#10;&#10;Descrizione generata automaticamente">
            <a:extLst>
              <a:ext uri="{FF2B5EF4-FFF2-40B4-BE49-F238E27FC236}">
                <a16:creationId xmlns:a16="http://schemas.microsoft.com/office/drawing/2014/main" id="{5F3240D8-A310-4E07-895A-65FC338C2B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3112" y="4452379"/>
            <a:ext cx="2940699" cy="1652393"/>
          </a:xfrm>
          <a:prstGeom prst="rect">
            <a:avLst/>
          </a:prstGeom>
        </p:spPr>
      </p:pic>
    </p:spTree>
    <p:extLst>
      <p:ext uri="{BB962C8B-B14F-4D97-AF65-F5344CB8AC3E}">
        <p14:creationId xmlns:p14="http://schemas.microsoft.com/office/powerpoint/2010/main" val="215665546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arn(inVertic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barn(outVertical)">
                                      <p:cBhvr>
                                        <p:cTn id="17" dur="500"/>
                                        <p:tgtEl>
                                          <p:spTgt spid="15">
                                            <p:txEl>
                                              <p:pRg st="1" end="1"/>
                                            </p:txEl>
                                          </p:spTgt>
                                        </p:tgtEl>
                                      </p:cBhvr>
                                    </p:animEffect>
                                  </p:childTnLst>
                                </p:cTn>
                              </p:par>
                              <p:par>
                                <p:cTn id="18" presetID="16" presetClass="entr" presetSubtype="37" fill="hold" nodeType="with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barn(outVertical)">
                                      <p:cBhvr>
                                        <p:cTn id="20" dur="500"/>
                                        <p:tgtEl>
                                          <p:spTgt spid="15">
                                            <p:txEl>
                                              <p:pRg st="2" end="2"/>
                                            </p:txEl>
                                          </p:spTgt>
                                        </p:tgtEl>
                                      </p:cBhvr>
                                    </p:animEffect>
                                  </p:childTnLst>
                                </p:cTn>
                              </p:par>
                              <p:par>
                                <p:cTn id="21" presetID="16" presetClass="entr" presetSubtype="37" fill="hold" nodeType="with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barn(outVertical)">
                                      <p:cBhvr>
                                        <p:cTn id="23" dur="500"/>
                                        <p:tgtEl>
                                          <p:spTgt spid="1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5">
                                            <p:txEl>
                                              <p:pRg st="4" end="4"/>
                                            </p:txEl>
                                          </p:spTgt>
                                        </p:tgtEl>
                                        <p:attrNameLst>
                                          <p:attrName>style.visibility</p:attrName>
                                        </p:attrNameLst>
                                      </p:cBhvr>
                                      <p:to>
                                        <p:strVal val="visible"/>
                                      </p:to>
                                    </p:set>
                                    <p:anim calcmode="lin" valueType="num">
                                      <p:cBhvr>
                                        <p:cTn id="34" dur="1000" fill="hold"/>
                                        <p:tgtEl>
                                          <p:spTgt spid="15">
                                            <p:txEl>
                                              <p:pRg st="4" end="4"/>
                                            </p:txEl>
                                          </p:spTgt>
                                        </p:tgtEl>
                                        <p:attrNameLst>
                                          <p:attrName>ppt_w</p:attrName>
                                        </p:attrNameLst>
                                      </p:cBhvr>
                                      <p:tavLst>
                                        <p:tav tm="0">
                                          <p:val>
                                            <p:fltVal val="0"/>
                                          </p:val>
                                        </p:tav>
                                        <p:tav tm="100000">
                                          <p:val>
                                            <p:strVal val="#ppt_w"/>
                                          </p:val>
                                        </p:tav>
                                      </p:tavLst>
                                    </p:anim>
                                    <p:anim calcmode="lin" valueType="num">
                                      <p:cBhvr>
                                        <p:cTn id="35" dur="1000" fill="hold"/>
                                        <p:tgtEl>
                                          <p:spTgt spid="15">
                                            <p:txEl>
                                              <p:pRg st="4" end="4"/>
                                            </p:txEl>
                                          </p:spTgt>
                                        </p:tgtEl>
                                        <p:attrNameLst>
                                          <p:attrName>ppt_h</p:attrName>
                                        </p:attrNameLst>
                                      </p:cBhvr>
                                      <p:tavLst>
                                        <p:tav tm="0">
                                          <p:val>
                                            <p:fltVal val="0"/>
                                          </p:val>
                                        </p:tav>
                                        <p:tav tm="100000">
                                          <p:val>
                                            <p:strVal val="#ppt_h"/>
                                          </p:val>
                                        </p:tav>
                                      </p:tavLst>
                                    </p:anim>
                                    <p:anim calcmode="lin" valueType="num">
                                      <p:cBhvr>
                                        <p:cTn id="36" dur="1000" fill="hold"/>
                                        <p:tgtEl>
                                          <p:spTgt spid="15">
                                            <p:txEl>
                                              <p:pRg st="4" end="4"/>
                                            </p:txEl>
                                          </p:spTgt>
                                        </p:tgtEl>
                                        <p:attrNameLst>
                                          <p:attrName>style.rotation</p:attrName>
                                        </p:attrNameLst>
                                      </p:cBhvr>
                                      <p:tavLst>
                                        <p:tav tm="0">
                                          <p:val>
                                            <p:fltVal val="90"/>
                                          </p:val>
                                        </p:tav>
                                        <p:tav tm="100000">
                                          <p:val>
                                            <p:fltVal val="0"/>
                                          </p:val>
                                        </p:tav>
                                      </p:tavLst>
                                    </p:anim>
                                    <p:animEffect transition="in" filter="fade">
                                      <p:cBhvr>
                                        <p:cTn id="37" dur="1000"/>
                                        <p:tgtEl>
                                          <p:spTgt spid="15">
                                            <p:txEl>
                                              <p:pRg st="4" end="4"/>
                                            </p:txEl>
                                          </p:spTgt>
                                        </p:tgtEl>
                                      </p:cBhvr>
                                    </p:animEffect>
                                  </p:childTnLst>
                                </p:cTn>
                              </p:par>
                              <p:par>
                                <p:cTn id="38" presetID="31" presetClass="entr" presetSubtype="0" fill="hold" nodeType="withEffect">
                                  <p:stCondLst>
                                    <p:cond delay="0"/>
                                  </p:stCondLst>
                                  <p:childTnLst>
                                    <p:set>
                                      <p:cBhvr>
                                        <p:cTn id="39" dur="1" fill="hold">
                                          <p:stCondLst>
                                            <p:cond delay="0"/>
                                          </p:stCondLst>
                                        </p:cTn>
                                        <p:tgtEl>
                                          <p:spTgt spid="15">
                                            <p:txEl>
                                              <p:pRg st="5" end="5"/>
                                            </p:txEl>
                                          </p:spTgt>
                                        </p:tgtEl>
                                        <p:attrNameLst>
                                          <p:attrName>style.visibility</p:attrName>
                                        </p:attrNameLst>
                                      </p:cBhvr>
                                      <p:to>
                                        <p:strVal val="visible"/>
                                      </p:to>
                                    </p:set>
                                    <p:anim calcmode="lin" valueType="num">
                                      <p:cBhvr>
                                        <p:cTn id="40" dur="1000" fill="hold"/>
                                        <p:tgtEl>
                                          <p:spTgt spid="15">
                                            <p:txEl>
                                              <p:pRg st="5" end="5"/>
                                            </p:txEl>
                                          </p:spTgt>
                                        </p:tgtEl>
                                        <p:attrNameLst>
                                          <p:attrName>ppt_w</p:attrName>
                                        </p:attrNameLst>
                                      </p:cBhvr>
                                      <p:tavLst>
                                        <p:tav tm="0">
                                          <p:val>
                                            <p:fltVal val="0"/>
                                          </p:val>
                                        </p:tav>
                                        <p:tav tm="100000">
                                          <p:val>
                                            <p:strVal val="#ppt_w"/>
                                          </p:val>
                                        </p:tav>
                                      </p:tavLst>
                                    </p:anim>
                                    <p:anim calcmode="lin" valueType="num">
                                      <p:cBhvr>
                                        <p:cTn id="41" dur="1000" fill="hold"/>
                                        <p:tgtEl>
                                          <p:spTgt spid="15">
                                            <p:txEl>
                                              <p:pRg st="5" end="5"/>
                                            </p:txEl>
                                          </p:spTgt>
                                        </p:tgtEl>
                                        <p:attrNameLst>
                                          <p:attrName>ppt_h</p:attrName>
                                        </p:attrNameLst>
                                      </p:cBhvr>
                                      <p:tavLst>
                                        <p:tav tm="0">
                                          <p:val>
                                            <p:fltVal val="0"/>
                                          </p:val>
                                        </p:tav>
                                        <p:tav tm="100000">
                                          <p:val>
                                            <p:strVal val="#ppt_h"/>
                                          </p:val>
                                        </p:tav>
                                      </p:tavLst>
                                    </p:anim>
                                    <p:anim calcmode="lin" valueType="num">
                                      <p:cBhvr>
                                        <p:cTn id="42" dur="1000" fill="hold"/>
                                        <p:tgtEl>
                                          <p:spTgt spid="15">
                                            <p:txEl>
                                              <p:pRg st="5" end="5"/>
                                            </p:txEl>
                                          </p:spTgt>
                                        </p:tgtEl>
                                        <p:attrNameLst>
                                          <p:attrName>style.rotation</p:attrName>
                                        </p:attrNameLst>
                                      </p:cBhvr>
                                      <p:tavLst>
                                        <p:tav tm="0">
                                          <p:val>
                                            <p:fltVal val="90"/>
                                          </p:val>
                                        </p:tav>
                                        <p:tav tm="100000">
                                          <p:val>
                                            <p:fltVal val="0"/>
                                          </p:val>
                                        </p:tav>
                                      </p:tavLst>
                                    </p:anim>
                                    <p:animEffect transition="in" filter="fade">
                                      <p:cBhvr>
                                        <p:cTn id="43" dur="1000"/>
                                        <p:tgtEl>
                                          <p:spTgt spid="15">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5">
                                            <p:txEl>
                                              <p:pRg st="6" end="6"/>
                                            </p:txEl>
                                          </p:spTgt>
                                        </p:tgtEl>
                                        <p:attrNameLst>
                                          <p:attrName>style.visibility</p:attrName>
                                        </p:attrNameLst>
                                      </p:cBhvr>
                                      <p:to>
                                        <p:strVal val="visible"/>
                                      </p:to>
                                    </p:set>
                                    <p:animEffect transition="in" filter="barn(inVertical)">
                                      <p:cBhvr>
                                        <p:cTn id="48" dur="500"/>
                                        <p:tgtEl>
                                          <p:spTgt spid="15">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diamond(in)">
                                      <p:cBhvr>
                                        <p:cTn id="5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2000">
              <a:schemeClr val="bg2">
                <a:tint val="96000"/>
                <a:shade val="100000"/>
                <a:hueMod val="270000"/>
                <a:satMod val="200000"/>
                <a:lumMod val="128000"/>
              </a:schemeClr>
            </a:gs>
            <a:gs pos="6000">
              <a:schemeClr val="bg2">
                <a:shade val="100000"/>
                <a:hueMod val="100000"/>
                <a:satMod val="110000"/>
                <a:lumMod val="130000"/>
              </a:schemeClr>
            </a:gs>
            <a:gs pos="26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Immagine 10" descr="Immagine che contiene disegnando&#10;&#10;Descrizione generata automaticamente">
            <a:extLst>
              <a:ext uri="{FF2B5EF4-FFF2-40B4-BE49-F238E27FC236}">
                <a16:creationId xmlns:a16="http://schemas.microsoft.com/office/drawing/2014/main" id="{952BBB1A-E3B5-4818-99A9-1AF72CC63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2204" y="753228"/>
            <a:ext cx="1609796" cy="1080938"/>
          </a:xfrm>
          <a:prstGeom prst="rect">
            <a:avLst/>
          </a:prstGeom>
        </p:spPr>
      </p:pic>
      <p:pic>
        <p:nvPicPr>
          <p:cNvPr id="12" name="Elemento grafico 11" descr="Radioattivo">
            <a:extLst>
              <a:ext uri="{FF2B5EF4-FFF2-40B4-BE49-F238E27FC236}">
                <a16:creationId xmlns:a16="http://schemas.microsoft.com/office/drawing/2014/main" id="{62B10283-31D6-49F5-AED3-786FC04CC2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25649" y="842442"/>
            <a:ext cx="451255" cy="451255"/>
          </a:xfrm>
          <a:prstGeom prst="rect">
            <a:avLst/>
          </a:prstGeom>
        </p:spPr>
      </p:pic>
      <p:sp>
        <p:nvSpPr>
          <p:cNvPr id="13" name="Titolo 12">
            <a:extLst>
              <a:ext uri="{FF2B5EF4-FFF2-40B4-BE49-F238E27FC236}">
                <a16:creationId xmlns:a16="http://schemas.microsoft.com/office/drawing/2014/main" id="{771A750C-EA20-4EE0-B3A5-2CFBC2075AB3}"/>
              </a:ext>
            </a:extLst>
          </p:cNvPr>
          <p:cNvSpPr>
            <a:spLocks noGrp="1"/>
          </p:cNvSpPr>
          <p:nvPr>
            <p:ph type="title"/>
          </p:nvPr>
        </p:nvSpPr>
        <p:spPr/>
        <p:txBody>
          <a:bodyPr/>
          <a:lstStyle/>
          <a:p>
            <a:r>
              <a:rPr lang="it-IT" dirty="0">
                <a:latin typeface="Bahnschrift SemiBold Condensed" panose="020B0502040204020203" pitchFamily="34" charset="0"/>
                <a:cs typeface="Times New Roman" panose="02020603050405020304" pitchFamily="18" charset="0"/>
              </a:rPr>
              <a:t> </a:t>
            </a:r>
          </a:p>
        </p:txBody>
      </p:sp>
      <p:sp>
        <p:nvSpPr>
          <p:cNvPr id="15" name="Segnaposto testo 14">
            <a:extLst>
              <a:ext uri="{FF2B5EF4-FFF2-40B4-BE49-F238E27FC236}">
                <a16:creationId xmlns:a16="http://schemas.microsoft.com/office/drawing/2014/main" id="{C96A4C4C-691E-488D-ABFC-0CF0F9460428}"/>
              </a:ext>
            </a:extLst>
          </p:cNvPr>
          <p:cNvSpPr>
            <a:spLocks noGrp="1"/>
          </p:cNvSpPr>
          <p:nvPr>
            <p:ph type="body" sz="half" idx="2"/>
          </p:nvPr>
        </p:nvSpPr>
        <p:spPr>
          <a:xfrm>
            <a:off x="308331" y="1784943"/>
            <a:ext cx="5027239" cy="5035476"/>
          </a:xfrm>
        </p:spPr>
        <p:txBody>
          <a:bodyPr>
            <a:normAutofit/>
          </a:bodyPr>
          <a:lstStyle/>
          <a:p>
            <a:pPr algn="ctr"/>
            <a:r>
              <a:rPr lang="it-IT" sz="1800" dirty="0">
                <a:latin typeface="Times New Roman" panose="02020603050405020304" pitchFamily="18" charset="0"/>
                <a:cs typeface="Times New Roman" panose="02020603050405020304" pitchFamily="18" charset="0"/>
              </a:rPr>
              <a:t>La scoperta della </a:t>
            </a:r>
            <a:r>
              <a:rPr lang="it-IT" sz="1800" b="1" dirty="0">
                <a:solidFill>
                  <a:schemeClr val="bg1"/>
                </a:solidFill>
                <a:latin typeface="Times New Roman" panose="02020603050405020304" pitchFamily="18" charset="0"/>
                <a:cs typeface="Times New Roman" panose="02020603050405020304" pitchFamily="18" charset="0"/>
              </a:rPr>
              <a:t>radioattività</a:t>
            </a:r>
            <a:r>
              <a:rPr lang="it-IT" sz="1800" dirty="0">
                <a:latin typeface="Times New Roman" panose="02020603050405020304" pitchFamily="18" charset="0"/>
                <a:cs typeface="Times New Roman" panose="02020603050405020304" pitchFamily="18" charset="0"/>
              </a:rPr>
              <a:t> ha anche portato benefici alla </a:t>
            </a:r>
            <a:r>
              <a:rPr lang="it-IT" sz="1800" b="1" dirty="0">
                <a:solidFill>
                  <a:schemeClr val="bg1"/>
                </a:solidFill>
                <a:latin typeface="Times New Roman" panose="02020603050405020304" pitchFamily="18" charset="0"/>
                <a:cs typeface="Times New Roman" panose="02020603050405020304" pitchFamily="18" charset="0"/>
              </a:rPr>
              <a:t>vita</a:t>
            </a:r>
            <a:r>
              <a:rPr lang="it-IT" sz="1800" dirty="0">
                <a:latin typeface="Times New Roman" panose="02020603050405020304" pitchFamily="18" charset="0"/>
                <a:cs typeface="Times New Roman" panose="02020603050405020304" pitchFamily="18" charset="0"/>
              </a:rPr>
              <a:t> di numerose persone, portando grandi sviluppi in campo </a:t>
            </a:r>
            <a:r>
              <a:rPr lang="it-IT" sz="1800" b="1" dirty="0">
                <a:solidFill>
                  <a:schemeClr val="bg1"/>
                </a:solidFill>
                <a:latin typeface="Times New Roman" panose="02020603050405020304" pitchFamily="18" charset="0"/>
                <a:cs typeface="Times New Roman" panose="02020603050405020304" pitchFamily="18" charset="0"/>
              </a:rPr>
              <a:t>medico</a:t>
            </a:r>
            <a:r>
              <a:rPr lang="it-IT" sz="1800" dirty="0">
                <a:latin typeface="Times New Roman" panose="02020603050405020304" pitchFamily="18" charset="0"/>
                <a:cs typeface="Times New Roman" panose="02020603050405020304" pitchFamily="18" charset="0"/>
              </a:rPr>
              <a:t>.</a:t>
            </a:r>
          </a:p>
          <a:p>
            <a:pPr algn="ctr"/>
            <a:r>
              <a:rPr lang="it-IT" sz="1800" dirty="0">
                <a:latin typeface="Times New Roman" panose="02020603050405020304" pitchFamily="18" charset="0"/>
                <a:cs typeface="Times New Roman" panose="02020603050405020304" pitchFamily="18" charset="0"/>
              </a:rPr>
              <a:t>Sfruttando radiazioni di tipo </a:t>
            </a:r>
            <a:r>
              <a:rPr lang="el-GR" sz="1800" b="1" dirty="0">
                <a:solidFill>
                  <a:schemeClr val="bg1"/>
                </a:solidFill>
                <a:latin typeface="Times New Roman" panose="02020603050405020304" pitchFamily="18" charset="0"/>
                <a:cs typeface="Times New Roman" panose="02020603050405020304" pitchFamily="18" charset="0"/>
              </a:rPr>
              <a:t>β</a:t>
            </a:r>
            <a:r>
              <a:rPr lang="it-IT" sz="1800" dirty="0">
                <a:latin typeface="Times New Roman" panose="02020603050405020304" pitchFamily="18" charset="0"/>
                <a:cs typeface="Times New Roman" panose="02020603050405020304" pitchFamily="18" charset="0"/>
              </a:rPr>
              <a:t> e</a:t>
            </a:r>
            <a:r>
              <a:rPr lang="it-IT" sz="1800" dirty="0">
                <a:solidFill>
                  <a:schemeClr val="bg1"/>
                </a:solidFill>
                <a:latin typeface="Times New Roman" panose="02020603050405020304" pitchFamily="18" charset="0"/>
                <a:cs typeface="Times New Roman" panose="02020603050405020304" pitchFamily="18" charset="0"/>
              </a:rPr>
              <a:t> </a:t>
            </a:r>
            <a:r>
              <a:rPr lang="el-GR" sz="1800" b="1" dirty="0">
                <a:solidFill>
                  <a:schemeClr val="bg1"/>
                </a:solidFill>
                <a:latin typeface="Times New Roman" panose="02020603050405020304" pitchFamily="18" charset="0"/>
                <a:cs typeface="Times New Roman" panose="02020603050405020304" pitchFamily="18" charset="0"/>
              </a:rPr>
              <a:t>γ</a:t>
            </a:r>
            <a:r>
              <a:rPr lang="it-IT" sz="1800" dirty="0">
                <a:solidFill>
                  <a:schemeClr val="bg1"/>
                </a:solidFill>
                <a:latin typeface="Times New Roman" panose="02020603050405020304" pitchFamily="18" charset="0"/>
                <a:cs typeface="Times New Roman" panose="02020603050405020304" pitchFamily="18" charset="0"/>
              </a:rPr>
              <a:t> </a:t>
            </a:r>
            <a:r>
              <a:rPr lang="it-IT" sz="1800" dirty="0">
                <a:latin typeface="Times New Roman" panose="02020603050405020304" pitchFamily="18" charset="0"/>
                <a:cs typeface="Times New Roman" panose="02020603050405020304" pitchFamily="18" charset="0"/>
              </a:rPr>
              <a:t>è stato possibile creare rispettivamente  le radiografie e la pet, riuscendo per la prima volta a guardare dentro il corpo di una persona senza bisogno di un </a:t>
            </a:r>
            <a:r>
              <a:rPr lang="it-IT" sz="1800" b="1" dirty="0">
                <a:solidFill>
                  <a:schemeClr val="bg1"/>
                </a:solidFill>
                <a:latin typeface="Times New Roman" panose="02020603050405020304" pitchFamily="18" charset="0"/>
                <a:cs typeface="Times New Roman" panose="02020603050405020304" pitchFamily="18" charset="0"/>
              </a:rPr>
              <a:t>intervento chirurgico</a:t>
            </a:r>
            <a:r>
              <a:rPr lang="it-IT" sz="1800" dirty="0">
                <a:latin typeface="Times New Roman" panose="02020603050405020304" pitchFamily="18" charset="0"/>
                <a:cs typeface="Times New Roman" panose="02020603050405020304" pitchFamily="18" charset="0"/>
              </a:rPr>
              <a:t>, cosa che tornò molto utile ai medici da campo durante la seconda guerra mondiale.</a:t>
            </a:r>
          </a:p>
          <a:p>
            <a:pPr algn="ctr"/>
            <a:r>
              <a:rPr lang="it-IT" sz="1800" dirty="0">
                <a:latin typeface="Times New Roman" panose="02020603050405020304" pitchFamily="18" charset="0"/>
                <a:cs typeface="Times New Roman" panose="02020603050405020304" pitchFamily="18" charset="0"/>
              </a:rPr>
              <a:t>Questa grande scoperta portò ad una maggiore consapevolezza </a:t>
            </a:r>
            <a:r>
              <a:rPr lang="it-IT" sz="1800" b="1" dirty="0">
                <a:solidFill>
                  <a:schemeClr val="bg1"/>
                </a:solidFill>
                <a:latin typeface="Times New Roman" panose="02020603050405020304" pitchFamily="18" charset="0"/>
                <a:cs typeface="Times New Roman" panose="02020603050405020304" pitchFamily="18" charset="0"/>
              </a:rPr>
              <a:t>dell’atomo</a:t>
            </a:r>
            <a:r>
              <a:rPr lang="it-IT" sz="1800" dirty="0">
                <a:latin typeface="Times New Roman" panose="02020603050405020304" pitchFamily="18" charset="0"/>
                <a:cs typeface="Times New Roman" panose="02020603050405020304" pitchFamily="18" charset="0"/>
              </a:rPr>
              <a:t>, permettendoci di fare passi da gigante nello sviluppo di un  modello atomico quanto più possibile </a:t>
            </a:r>
            <a:r>
              <a:rPr lang="it-IT" sz="1800" b="1" dirty="0">
                <a:solidFill>
                  <a:schemeClr val="bg1"/>
                </a:solidFill>
                <a:latin typeface="Times New Roman" panose="02020603050405020304" pitchFamily="18" charset="0"/>
                <a:cs typeface="Times New Roman" panose="02020603050405020304" pitchFamily="18" charset="0"/>
              </a:rPr>
              <a:t>preciso</a:t>
            </a:r>
            <a:r>
              <a:rPr lang="it-IT" sz="1800" b="1" dirty="0">
                <a:latin typeface="Times New Roman" panose="02020603050405020304" pitchFamily="18" charset="0"/>
                <a:cs typeface="Times New Roman" panose="02020603050405020304" pitchFamily="18" charset="0"/>
              </a:rPr>
              <a:t>, </a:t>
            </a:r>
            <a:r>
              <a:rPr lang="it-IT" sz="1800" dirty="0">
                <a:latin typeface="Times New Roman" panose="02020603050405020304" pitchFamily="18" charset="0"/>
                <a:cs typeface="Times New Roman" panose="02020603050405020304" pitchFamily="18" charset="0"/>
              </a:rPr>
              <a:t>aiutandoci a comprendere ancora di più la </a:t>
            </a:r>
            <a:r>
              <a:rPr lang="it-IT" sz="1800" b="1" dirty="0">
                <a:solidFill>
                  <a:schemeClr val="bg1"/>
                </a:solidFill>
                <a:latin typeface="Times New Roman" panose="02020603050405020304" pitchFamily="18" charset="0"/>
                <a:cs typeface="Times New Roman" panose="02020603050405020304" pitchFamily="18" charset="0"/>
              </a:rPr>
              <a:t>bellezza</a:t>
            </a:r>
            <a:r>
              <a:rPr lang="it-IT" sz="1800" dirty="0">
                <a:latin typeface="Times New Roman" panose="02020603050405020304" pitchFamily="18" charset="0"/>
                <a:cs typeface="Times New Roman" panose="02020603050405020304" pitchFamily="18" charset="0"/>
              </a:rPr>
              <a:t> del mondo in cui viviamo. </a:t>
            </a:r>
          </a:p>
          <a:p>
            <a:r>
              <a:rPr lang="it-IT" sz="1800" dirty="0">
                <a:latin typeface="Times New Roman" panose="02020603050405020304" pitchFamily="18" charset="0"/>
                <a:cs typeface="Times New Roman" panose="02020603050405020304" pitchFamily="18" charset="0"/>
              </a:rPr>
              <a:t>   </a:t>
            </a:r>
          </a:p>
        </p:txBody>
      </p:sp>
      <p:sp>
        <p:nvSpPr>
          <p:cNvPr id="2" name="CasellaDiTesto 1">
            <a:extLst>
              <a:ext uri="{FF2B5EF4-FFF2-40B4-BE49-F238E27FC236}">
                <a16:creationId xmlns:a16="http://schemas.microsoft.com/office/drawing/2014/main" id="{0B22F36C-E0FA-41A1-ACE6-A4ED2F70FB8B}"/>
              </a:ext>
            </a:extLst>
          </p:cNvPr>
          <p:cNvSpPr txBox="1"/>
          <p:nvPr/>
        </p:nvSpPr>
        <p:spPr>
          <a:xfrm>
            <a:off x="1393287" y="850475"/>
            <a:ext cx="7899662" cy="1200329"/>
          </a:xfrm>
          <a:prstGeom prst="rect">
            <a:avLst/>
          </a:prstGeom>
          <a:noFill/>
        </p:spPr>
        <p:txBody>
          <a:bodyPr wrap="square" rtlCol="0">
            <a:spAutoFit/>
          </a:bodyPr>
          <a:lstStyle/>
          <a:p>
            <a:pPr algn="ctr"/>
            <a:r>
              <a:rPr lang="it-IT" sz="3600" spc="300" dirty="0">
                <a:latin typeface="Bahnschrift SemiBold Condensed" panose="020B0502040204020203" pitchFamily="34" charset="0"/>
              </a:rPr>
              <a:t>LA RADIOATTIVITÀ UTILIZZATA A SCOPO BENEVOLO </a:t>
            </a:r>
          </a:p>
        </p:txBody>
      </p:sp>
      <p:pic>
        <p:nvPicPr>
          <p:cNvPr id="4" name="Immagine 3" descr="Immagine che contiene sedendo, tavolo, bianco, animale&#10;&#10;Descrizione generata automaticamente">
            <a:extLst>
              <a:ext uri="{FF2B5EF4-FFF2-40B4-BE49-F238E27FC236}">
                <a16:creationId xmlns:a16="http://schemas.microsoft.com/office/drawing/2014/main" id="{770A7F82-5DDA-43EB-B661-45B672DF4C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1252" y="2267443"/>
            <a:ext cx="2132928" cy="2323114"/>
          </a:xfrm>
          <a:prstGeom prst="rect">
            <a:avLst/>
          </a:prstGeom>
        </p:spPr>
      </p:pic>
      <p:pic>
        <p:nvPicPr>
          <p:cNvPr id="6" name="Immagine 5" descr="Immagine che contiene interni, persona, computer, uomo&#10;&#10;Descrizione generata automaticamente">
            <a:extLst>
              <a:ext uri="{FF2B5EF4-FFF2-40B4-BE49-F238E27FC236}">
                <a16:creationId xmlns:a16="http://schemas.microsoft.com/office/drawing/2014/main" id="{FE8B5A86-6F7E-4C4D-8EFE-03926A4356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5160" y="4602731"/>
            <a:ext cx="3437749" cy="1782538"/>
          </a:xfrm>
          <a:prstGeom prst="rect">
            <a:avLst/>
          </a:prstGeom>
        </p:spPr>
      </p:pic>
    </p:spTree>
    <p:extLst>
      <p:ext uri="{BB962C8B-B14F-4D97-AF65-F5344CB8AC3E}">
        <p14:creationId xmlns:p14="http://schemas.microsoft.com/office/powerpoint/2010/main" val="1269968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wheel(1)">
                                      <p:cBhvr>
                                        <p:cTn id="13" dur="20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wipe(down)">
                                      <p:cBhvr>
                                        <p:cTn id="18" dur="500"/>
                                        <p:tgtEl>
                                          <p:spTgt spid="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33"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erlino">
  <a:themeElements>
    <a:clrScheme name="Berlino">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o">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o">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TM04033917[[fn=Berlino]]</Template>
  <TotalTime>452</TotalTime>
  <Words>1347</Words>
  <Application>Microsoft Office PowerPoint</Application>
  <PresentationFormat>Widescreen</PresentationFormat>
  <Paragraphs>73</Paragraphs>
  <Slides>10</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10</vt:i4>
      </vt:variant>
    </vt:vector>
  </HeadingPairs>
  <TitlesOfParts>
    <vt:vector size="18" baseType="lpstr">
      <vt:lpstr>Arial</vt:lpstr>
      <vt:lpstr>Arial Black</vt:lpstr>
      <vt:lpstr>Bahnschrift SemiBold Condensed</vt:lpstr>
      <vt:lpstr>Cambria Math</vt:lpstr>
      <vt:lpstr>Times New Roman</vt:lpstr>
      <vt:lpstr>Trebuchet MS</vt:lpstr>
      <vt:lpstr>Wingdings</vt:lpstr>
      <vt:lpstr>Berlino</vt:lpstr>
      <vt:lpstr>RADIOATTIVITÀ: ALLEATA O NEMICA?</vt:lpstr>
      <vt:lpstr>COME VIENE DEFINITA LA RADIOATTIVITÀ? </vt:lpstr>
      <vt:lpstr> </vt:lpstr>
      <vt:lpstr> </vt:lpstr>
      <vt:lpstr> </vt:lpstr>
      <vt:lpstr> </vt:lpstr>
      <vt:lpstr> </vt:lpstr>
      <vt:lpstr> </vt:lpstr>
      <vt:lpstr> </vt:lpstr>
      <vt:lpstr>FONTI NOTIZIE: hackaday.com, frontierenews.it, ambiente.provincia.bz.it, chimica-online.it, fondazioneveronesi.it, fmboschetto.it, wikipedia.org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SAMUELE CASTORINA</dc:creator>
  <cp:lastModifiedBy>SAMUELE CASTORINA</cp:lastModifiedBy>
  <cp:revision>9</cp:revision>
  <dcterms:created xsi:type="dcterms:W3CDTF">2020-03-19T15:06:21Z</dcterms:created>
  <dcterms:modified xsi:type="dcterms:W3CDTF">2020-03-24T11:45:33Z</dcterms:modified>
</cp:coreProperties>
</file>