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3" r:id="rId4"/>
    <p:sldId id="259" r:id="rId5"/>
    <p:sldId id="258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4766"/>
            <a:ext cx="9144000" cy="2935197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lstStyle/>
          <a:p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altLang="en-US" sz="22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it-IT" altLang="en-US" sz="22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Erasmus+Ka229</a:t>
            </a:r>
            <a:b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« </a:t>
            </a:r>
            <a:r>
              <a:rPr lang="it-IT" altLang="en-US" sz="2200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Reflective</a:t>
            </a: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it-IT" altLang="en-US" sz="2200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teaching</a:t>
            </a: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it-IT" altLang="en-US" sz="2200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learning</a:t>
            </a: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in a </a:t>
            </a:r>
            <a:r>
              <a:rPr lang="it-IT" altLang="en-US" sz="2200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modern</a:t>
            </a: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it-IT" altLang="en-US" sz="2200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European</a:t>
            </a: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it-IT" altLang="en-US" sz="2200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digital</a:t>
            </a: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it-IT" altLang="en-US" sz="2200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classroom</a:t>
            </a: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»</a:t>
            </a:r>
            <a:b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altLang="en-US" sz="2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Activity Code: 2018-1-IT02-KA229-047976_1</a:t>
            </a:r>
            <a:r>
              <a:rPr lang="it-IT" altLang="en-US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</a:t>
            </a:r>
            <a:br>
              <a:rPr lang="it-IT" altLang="en-US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altLang="en-US" sz="40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</a:t>
            </a:r>
            <a:r>
              <a:rPr lang="it-IT" altLang="en-US" sz="40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DEBATE method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altLang="en-US" dirty="0" err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</a:t>
            </a:r>
            <a:r>
              <a:rPr lang="it-IT" altLang="en-US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to </a:t>
            </a:r>
            <a:r>
              <a:rPr lang="it-IT" altLang="en-US" dirty="0" err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make</a:t>
            </a:r>
            <a:r>
              <a:rPr lang="it-IT" altLang="en-US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full use of </a:t>
            </a:r>
            <a:r>
              <a:rPr lang="it-IT" altLang="en-US" dirty="0" err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communication</a:t>
            </a:r>
            <a:r>
              <a:rPr lang="it-IT" altLang="en-US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in </a:t>
            </a:r>
            <a:r>
              <a:rPr lang="it-IT" altLang="en-US" dirty="0" err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education</a:t>
            </a:r>
            <a:endParaRPr lang="it-IT" altLang="en-US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it-IT" altLang="en-US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758" y="615724"/>
            <a:ext cx="914479" cy="100592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7910" y="1030288"/>
            <a:ext cx="1475360" cy="59136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6858" y="1099643"/>
            <a:ext cx="1969179" cy="77425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0444" y="4210992"/>
            <a:ext cx="2091109" cy="8657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it-IT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altLang="en-US" sz="3600"/>
          </a:p>
          <a:p>
            <a:pPr algn="ctr"/>
            <a:r>
              <a:rPr lang="it-IT" altLang="en-US" sz="3600"/>
              <a:t> a confrontation of ideas between two teams on a particular topic, using structured arguments</a:t>
            </a:r>
          </a:p>
          <a:p>
            <a:pPr algn="ctr"/>
            <a:r>
              <a:rPr lang="it-IT" altLang="en-US" sz="3600"/>
              <a:t>it involves the participation of a judge who decides which of the two teams provided more convincing arguments</a:t>
            </a:r>
          </a:p>
          <a:p>
            <a:pPr algn="ctr"/>
            <a:r>
              <a:rPr lang="it-IT" altLang="en-US" sz="3600"/>
              <a:t>It is focused on the ability to argue</a:t>
            </a:r>
          </a:p>
          <a:p>
            <a:pPr algn="ctr"/>
            <a:endParaRPr lang="it-IT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it-IT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Specific elements of the 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ü"/>
            </a:pPr>
            <a:r>
              <a:rPr lang="it-IT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Statement</a:t>
            </a:r>
          </a:p>
          <a:p>
            <a:pPr marL="0" indent="0">
              <a:buFont typeface="Wingdings" panose="05000000000000000000" charset="0"/>
              <a:buNone/>
            </a:pPr>
            <a:r>
              <a:rPr lang="it-IT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altLang="en-US">
                <a:effectLst/>
              </a:rPr>
              <a:t>A statement on which there are different points of view, which is open to interpretation</a:t>
            </a:r>
          </a:p>
          <a:p>
            <a:pPr>
              <a:buFont typeface="Wingdings" panose="05000000000000000000" charset="0"/>
              <a:buChar char="ü"/>
            </a:pPr>
            <a:r>
              <a:rPr lang="it-IT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Interpretation</a:t>
            </a:r>
          </a:p>
          <a:p>
            <a:pPr marL="0" indent="0">
              <a:buFont typeface="Wingdings" panose="05000000000000000000" charset="0"/>
              <a:buNone/>
            </a:pPr>
            <a:r>
              <a:rPr lang="it-IT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interpretations on the statement may be included in two distinct categories: agreement or disagreement</a:t>
            </a:r>
          </a:p>
          <a:p>
            <a:pPr>
              <a:buFont typeface="Wingdings" panose="05000000000000000000" charset="0"/>
              <a:buChar char="ü"/>
            </a:pPr>
            <a:r>
              <a:rPr lang="it-IT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Argumentation</a:t>
            </a:r>
          </a:p>
          <a:p>
            <a:pPr marL="0" indent="0">
              <a:buFont typeface="Wingdings" panose="05000000000000000000" charset="0"/>
              <a:buNone/>
            </a:pPr>
            <a:r>
              <a:rPr lang="it-IT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argumentation includes important points of view of the team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it-IT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Good Argumentation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en-US" sz="3600"/>
              <a:t>It says something about the debated topic</a:t>
            </a:r>
          </a:p>
          <a:p>
            <a:r>
              <a:rPr lang="it-IT" altLang="en-US" sz="3600"/>
              <a:t>It provides explanations on the chosen perspective </a:t>
            </a:r>
          </a:p>
          <a:p>
            <a:r>
              <a:rPr lang="it-IT" altLang="en-US" sz="3600"/>
              <a:t>It provides examples that support statements</a:t>
            </a:r>
          </a:p>
          <a:p>
            <a:r>
              <a:rPr lang="it-IT" altLang="en-US" sz="3600"/>
              <a:t>It has impact on the audience</a:t>
            </a:r>
          </a:p>
          <a:p>
            <a:endParaRPr lang="it-IT" altLang="en-US" sz="3600"/>
          </a:p>
          <a:p>
            <a:pPr marL="0" indent="0" algn="ctr">
              <a:buNone/>
            </a:pPr>
            <a:r>
              <a:rPr lang="it-IT" altLang="en-US" sz="3600" i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Documenting is essential for building a relevant point of view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it-IT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Communication</a:t>
            </a:r>
            <a:br>
              <a:rPr lang="it-IT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altLang="en-US" sz="3600" i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Not only words convey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pPr marL="0" indent="0" algn="l">
              <a:buNone/>
            </a:pPr>
            <a:r>
              <a:rPr lang="it-IT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 verbal communication </a:t>
            </a:r>
          </a:p>
          <a:p>
            <a:pPr algn="l">
              <a:buFont typeface="Wingdings" panose="05000000000000000000" charset="0"/>
              <a:buChar char="Ø"/>
            </a:pPr>
            <a:r>
              <a:rPr lang="it-IT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it-IT" altLang="en-US">
                <a:solidFill>
                  <a:schemeClr val="tx1"/>
                </a:solidFill>
                <a:effectLst/>
              </a:rPr>
              <a:t>Facial expression, visual contact, posture, gestures, movement</a:t>
            </a:r>
          </a:p>
          <a:p>
            <a:pPr algn="l">
              <a:buFont typeface="Wingdings" panose="05000000000000000000" charset="0"/>
              <a:buChar char="Ø"/>
            </a:pPr>
            <a:endParaRPr lang="it-IT" altLang="en-US">
              <a:solidFill>
                <a:schemeClr val="tx1"/>
              </a:solidFill>
              <a:effectLst/>
            </a:endParaRPr>
          </a:p>
          <a:p>
            <a:pPr marL="0" indent="0" algn="l">
              <a:buFont typeface="Wingdings" panose="05000000000000000000" charset="0"/>
              <a:buNone/>
            </a:pPr>
            <a:r>
              <a:rPr lang="it-IT" altLang="en-US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Paraverbal communication</a:t>
            </a:r>
          </a:p>
          <a:p>
            <a:pPr algn="l">
              <a:buFont typeface="Wingdings" panose="05000000000000000000" charset="0"/>
              <a:buChar char="Ø"/>
            </a:pPr>
            <a:r>
              <a:rPr lang="it-IT" altLang="en-US">
                <a:solidFill>
                  <a:schemeClr val="tx1"/>
                </a:solidFill>
                <a:effectLst/>
              </a:rPr>
              <a:t>  Speech pause, voice volume, voice inflections, tonality variation, rhythm variation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it-IT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Organization: </a:t>
            </a:r>
            <a:r>
              <a:rPr lang="it-IT" altLang="en-US" sz="2400">
                <a:effectLst/>
              </a:rPr>
              <a:t>3 groups (Yes, No, Maybe) standing within a marked place</a:t>
            </a:r>
          </a:p>
          <a:p>
            <a:r>
              <a:rPr lang="it-IT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Rules: </a:t>
            </a:r>
            <a:r>
              <a:rPr lang="it-IT" altLang="en-US" sz="2400">
                <a:effectLst/>
              </a:rPr>
              <a:t>Participants take turns to speak, one per team, with a clear perspective on the topic debated (participants in Yes and NO groups)</a:t>
            </a:r>
          </a:p>
          <a:p>
            <a:r>
              <a:rPr lang="it-IT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Development: </a:t>
            </a:r>
            <a:r>
              <a:rPr lang="it-IT" altLang="en-US" sz="2400">
                <a:effectLst/>
              </a:rPr>
              <a:t>Each participant expresses his/her brief views within a short timeframe, offering at least one argument to the topic. The intervention may be a response to the intervention of the opposing team or further to his/her own team's intervention. Each speaker tries, through the arguments, to gain members from the other two teams. Once a participant has been convinced , he/she steps into the area of the team that convinced him/her</a:t>
            </a:r>
          </a:p>
          <a:p>
            <a:r>
              <a:rPr lang="it-IT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Debrief: </a:t>
            </a:r>
            <a:r>
              <a:rPr lang="it-IT" altLang="en-US" sz="2400">
                <a:effectLst/>
              </a:rPr>
              <a:t>Members of the team “Maybe” who did not pass during the debate in one of the other two teams, deliberate which of the teams provided more convincing arguments</a:t>
            </a:r>
          </a:p>
          <a:p>
            <a:endParaRPr lang="it-IT" altLang="en-US" sz="2400">
              <a:effectLst/>
            </a:endParaRPr>
          </a:p>
          <a:p>
            <a:pPr marL="0" indent="0">
              <a:buNone/>
            </a:pPr>
            <a:endParaRPr lang="it-IT" alt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it-IT" altLang="en-US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LET'S 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pPr marL="0" indent="0">
              <a:buNone/>
            </a:pPr>
            <a:endParaRPr lang="it-IT" altLang="en-US" sz="4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it-IT" altLang="en-US" sz="4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it-IT" altLang="en-US" sz="40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Pupil's</a:t>
            </a:r>
            <a:r>
              <a:rPr lang="it-IT" altLang="en-US" sz="4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altLang="en-US" sz="40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homework</a:t>
            </a:r>
            <a:r>
              <a:rPr lang="it-IT" altLang="en-US" sz="4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altLang="en-US" sz="40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should</a:t>
            </a:r>
            <a:r>
              <a:rPr lang="it-IT" altLang="en-US" sz="4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 </a:t>
            </a:r>
            <a:r>
              <a:rPr lang="it-IT" altLang="en-US" sz="40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abolished</a:t>
            </a:r>
            <a:endParaRPr lang="it-IT" altLang="en-US" sz="4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it-IT" altLang="en-US" sz="4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DEBATE !</a:t>
            </a:r>
          </a:p>
          <a:p>
            <a:pPr marL="0" indent="0" algn="ctr">
              <a:buNone/>
            </a:pPr>
            <a:endParaRPr lang="it-IT" altLang="en-US" sz="40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r">
              <a:buNone/>
            </a:pPr>
            <a:r>
              <a:rPr lang="it-IT" altLang="en-US" sz="2000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Edited</a:t>
            </a:r>
            <a:r>
              <a:rPr lang="it-IT" altLang="en-US" sz="2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by Eliana Guglielmino</a:t>
            </a:r>
            <a:endParaRPr lang="it-IT" altLang="en-US" sz="2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   Erasmus+Ka229  « Reflective teaching/learning in a modern European digital classroom» Activity Code: 2018-1-IT02-KA229-047976_1       The DEBATE method</vt:lpstr>
      <vt:lpstr>The Debate</vt:lpstr>
      <vt:lpstr>Specific elements of the Debate</vt:lpstr>
      <vt:lpstr>A Good Argumentation</vt:lpstr>
      <vt:lpstr>Communication Not only words convey messages</vt:lpstr>
      <vt:lpstr>An Example</vt:lpstr>
      <vt:lpstr>LET'S 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DEBATE method</dc:title>
  <dc:creator>La Rosa Cinzia</dc:creator>
  <cp:lastModifiedBy>La Rosa Cinzia</cp:lastModifiedBy>
  <cp:revision>5</cp:revision>
  <dcterms:created xsi:type="dcterms:W3CDTF">2020-02-15T18:48:00Z</dcterms:created>
  <dcterms:modified xsi:type="dcterms:W3CDTF">2021-10-06T17:48:01Z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1033-11.2.0.9150</vt:lpwstr>
  </property>
</Properties>
</file>