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0" r:id="rId1"/>
  </p:sldMasterIdLst>
  <p:sldIdLst>
    <p:sldId id="263" r:id="rId2"/>
    <p:sldId id="256" r:id="rId3"/>
    <p:sldId id="258" r:id="rId4"/>
    <p:sldId id="259" r:id="rId5"/>
    <p:sldId id="260" r:id="rId6"/>
    <p:sldId id="261" r:id="rId7"/>
    <p:sldId id="262" r:id="rId8"/>
    <p:sldId id="257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0"/>
    <p:restoredTop sz="93946"/>
  </p:normalViewPr>
  <p:slideViewPr>
    <p:cSldViewPr snapToGrid="0" snapToObjects="1">
      <p:cViewPr varScale="1">
        <p:scale>
          <a:sx n="70" d="100"/>
          <a:sy n="70" d="100"/>
        </p:scale>
        <p:origin x="111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11/2/15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57F1E4F-1CFF-5643-939E-02111984F565}" type="slidenum">
              <a:rPr lang="en-US" smtClean="0"/>
              <a:t>‹n.›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0171163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11/2/15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022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11/2/15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715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11/2/15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420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796027F-7875-4030-9381-8BD8C4F21935}" type="datetimeFigureOut">
              <a:rPr lang="en-US" smtClean="0"/>
              <a:t>11/2/15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02111984F565}" type="slidenum">
              <a:rPr lang="en-US" smtClean="0"/>
              <a:t>‹n.›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8950490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11/2/15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834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11/2/15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861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11/2/15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2924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11/2/15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215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509A250-FF31-4206-8172-F9D3106AACB1}" type="datetimeFigureOut">
              <a:rPr lang="en-US" smtClean="0"/>
              <a:t>11/2/15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02111984F565}" type="slidenum">
              <a:rPr lang="en-US" smtClean="0"/>
              <a:t>‹n.›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62580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509A250-FF31-4206-8172-F9D3106AACB1}" type="datetimeFigureOut">
              <a:rPr lang="en-US" smtClean="0"/>
              <a:t>11/2/15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02111984F565}" type="slidenum">
              <a:rPr lang="en-US" smtClean="0"/>
              <a:t>‹n.›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03377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11/2/15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D57F1E4F-1CFF-5643-939E-02111984F565}" type="slidenum">
              <a:rPr lang="en-US" smtClean="0"/>
              <a:t>‹n.›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74620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hf sldNum="0" hdr="0" ft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eRO6oAEGbSI" TargetMode="External"/><Relationship Id="rId4" Type="http://schemas.openxmlformats.org/officeDocument/2006/relationships/hyperlink" Target="https://youtu.be/828eBNnaYGU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youtu.be/ojiebVw8O0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sz="4000" b="1" dirty="0" err="1" smtClean="0">
                <a:solidFill>
                  <a:srgbClr val="FF0000"/>
                </a:solidFill>
              </a:rPr>
              <a:t>All</a:t>
            </a:r>
            <a:r>
              <a:rPr lang="it-IT" sz="4000" b="1" dirty="0" smtClean="0">
                <a:solidFill>
                  <a:srgbClr val="FF0000"/>
                </a:solidFill>
              </a:rPr>
              <a:t> </a:t>
            </a:r>
            <a:r>
              <a:rPr lang="it-IT" sz="4000" b="1" dirty="0" err="1" smtClean="0">
                <a:solidFill>
                  <a:srgbClr val="FF0000"/>
                </a:solidFill>
              </a:rPr>
              <a:t>Together</a:t>
            </a:r>
            <a:r>
              <a:rPr lang="it-IT" sz="4000" b="1" dirty="0" smtClean="0">
                <a:solidFill>
                  <a:srgbClr val="FF0000"/>
                </a:solidFill>
              </a:rPr>
              <a:t> for </a:t>
            </a:r>
            <a:r>
              <a:rPr lang="it-IT" sz="4000" b="1" dirty="0" err="1" smtClean="0">
                <a:solidFill>
                  <a:srgbClr val="FF0000"/>
                </a:solidFill>
              </a:rPr>
              <a:t>Inclusion</a:t>
            </a:r>
            <a:endParaRPr lang="it-IT" sz="4000" b="1" dirty="0">
              <a:solidFill>
                <a:srgbClr val="FF0000"/>
              </a:solidFill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44" y="382867"/>
            <a:ext cx="3645408" cy="3357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145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err="1" smtClean="0"/>
              <a:t>Flipped</a:t>
            </a:r>
            <a:r>
              <a:rPr lang="it-IT" dirty="0" smtClean="0"/>
              <a:t> </a:t>
            </a:r>
            <a:r>
              <a:rPr lang="it-IT" dirty="0" err="1" smtClean="0"/>
              <a:t>Classroom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By </a:t>
            </a:r>
            <a:r>
              <a:rPr lang="it-IT" dirty="0" err="1" smtClean="0"/>
              <a:t>claudio</a:t>
            </a:r>
            <a:r>
              <a:rPr lang="it-IT" dirty="0" smtClean="0"/>
              <a:t> desiderio (</a:t>
            </a:r>
            <a:r>
              <a:rPr lang="it-IT" dirty="0" err="1" smtClean="0"/>
              <a:t>wikipedia</a:t>
            </a:r>
            <a:r>
              <a:rPr lang="it-IT" dirty="0" smtClean="0"/>
              <a:t> </a:t>
            </a:r>
            <a:r>
              <a:rPr lang="it-IT" dirty="0" err="1" smtClean="0"/>
              <a:t>selection</a:t>
            </a:r>
            <a:r>
              <a:rPr lang="it-IT" dirty="0" smtClean="0"/>
              <a:t>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11609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10276114" cy="816429"/>
          </a:xfrm>
        </p:spPr>
        <p:txBody>
          <a:bodyPr>
            <a:normAutofit/>
          </a:bodyPr>
          <a:lstStyle/>
          <a:p>
            <a:r>
              <a:rPr lang="it-IT" b="1" dirty="0" err="1"/>
              <a:t>Traditional</a:t>
            </a:r>
            <a:r>
              <a:rPr lang="it-IT" dirty="0" smtClean="0"/>
              <a:t> </a:t>
            </a:r>
            <a:r>
              <a:rPr lang="it-IT" b="1" dirty="0"/>
              <a:t>model of </a:t>
            </a:r>
            <a:r>
              <a:rPr lang="it-IT" b="1" dirty="0" err="1" smtClean="0"/>
              <a:t>classroom</a:t>
            </a:r>
            <a:r>
              <a:rPr lang="it-IT" b="1" dirty="0" smtClean="0"/>
              <a:t> </a:t>
            </a:r>
            <a:r>
              <a:rPr lang="it-IT" b="1" dirty="0" err="1" smtClean="0"/>
              <a:t>instruction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03312" y="1668871"/>
            <a:ext cx="10805659" cy="171441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3200" dirty="0"/>
              <a:t>In the </a:t>
            </a:r>
            <a:r>
              <a:rPr lang="it-IT" sz="3200" b="1" dirty="0" err="1"/>
              <a:t>traditional</a:t>
            </a:r>
            <a:r>
              <a:rPr lang="it-IT" sz="3200" b="1" dirty="0"/>
              <a:t> model of </a:t>
            </a:r>
            <a:r>
              <a:rPr lang="it-IT" sz="3200" b="1" dirty="0" err="1"/>
              <a:t>classroom</a:t>
            </a:r>
            <a:r>
              <a:rPr lang="it-IT" sz="3200" b="1" dirty="0"/>
              <a:t> </a:t>
            </a:r>
            <a:r>
              <a:rPr lang="it-IT" sz="3200" b="1" dirty="0" err="1"/>
              <a:t>instruction</a:t>
            </a:r>
            <a:r>
              <a:rPr lang="it-IT" sz="3200" dirty="0"/>
              <a:t>, the </a:t>
            </a:r>
            <a:r>
              <a:rPr lang="it-IT" sz="3200" b="1" dirty="0" err="1">
                <a:solidFill>
                  <a:srgbClr val="FF0000"/>
                </a:solidFill>
              </a:rPr>
              <a:t>teacher</a:t>
            </a:r>
            <a:r>
              <a:rPr lang="it-IT" sz="3200" dirty="0">
                <a:solidFill>
                  <a:srgbClr val="FF0000"/>
                </a:solidFill>
              </a:rPr>
              <a:t> </a:t>
            </a:r>
            <a:r>
              <a:rPr lang="it-IT" sz="3200" b="1" dirty="0" err="1">
                <a:solidFill>
                  <a:srgbClr val="0070C0"/>
                </a:solidFill>
              </a:rPr>
              <a:t>is</a:t>
            </a:r>
            <a:r>
              <a:rPr lang="it-IT" sz="3200" dirty="0"/>
              <a:t> </a:t>
            </a:r>
            <a:r>
              <a:rPr lang="it-IT" sz="3200" dirty="0" err="1"/>
              <a:t>typically</a:t>
            </a:r>
            <a:r>
              <a:rPr lang="it-IT" sz="3200" dirty="0"/>
              <a:t> the </a:t>
            </a:r>
            <a:r>
              <a:rPr lang="it-IT" sz="3200" b="1" dirty="0" err="1">
                <a:solidFill>
                  <a:srgbClr val="0070C0"/>
                </a:solidFill>
              </a:rPr>
              <a:t>central</a:t>
            </a:r>
            <a:r>
              <a:rPr lang="it-IT" sz="3200" b="1" dirty="0">
                <a:solidFill>
                  <a:srgbClr val="0070C0"/>
                </a:solidFill>
              </a:rPr>
              <a:t> focus </a:t>
            </a:r>
            <a:r>
              <a:rPr lang="it-IT" sz="3200" dirty="0"/>
              <a:t>of a </a:t>
            </a:r>
            <a:r>
              <a:rPr lang="it-IT" sz="3200" dirty="0" err="1"/>
              <a:t>lesson</a:t>
            </a:r>
            <a:r>
              <a:rPr lang="it-IT" sz="3200" dirty="0"/>
              <a:t> </a:t>
            </a:r>
            <a:r>
              <a:rPr lang="it-IT" sz="3200" dirty="0" smtClean="0"/>
              <a:t>and </a:t>
            </a:r>
            <a:r>
              <a:rPr lang="it-IT" sz="3200" dirty="0"/>
              <a:t>the </a:t>
            </a:r>
            <a:r>
              <a:rPr lang="it-IT" sz="3200" b="1" dirty="0" err="1">
                <a:solidFill>
                  <a:srgbClr val="00B050"/>
                </a:solidFill>
              </a:rPr>
              <a:t>primary</a:t>
            </a:r>
            <a:r>
              <a:rPr lang="it-IT" sz="3200" b="1" dirty="0">
                <a:solidFill>
                  <a:srgbClr val="00B050"/>
                </a:solidFill>
              </a:rPr>
              <a:t> disseminator</a:t>
            </a:r>
            <a:r>
              <a:rPr lang="it-IT" sz="3200" dirty="0"/>
              <a:t> of information </a:t>
            </a:r>
            <a:r>
              <a:rPr lang="it-IT" sz="3200" dirty="0" err="1"/>
              <a:t>during</a:t>
            </a:r>
            <a:r>
              <a:rPr lang="it-IT" sz="3200" dirty="0"/>
              <a:t> the </a:t>
            </a:r>
            <a:r>
              <a:rPr lang="it-IT" sz="3200" dirty="0" err="1"/>
              <a:t>class</a:t>
            </a:r>
            <a:r>
              <a:rPr lang="it-IT" sz="3200" dirty="0"/>
              <a:t> </a:t>
            </a:r>
            <a:r>
              <a:rPr lang="it-IT" sz="3200" dirty="0" err="1" smtClean="0"/>
              <a:t>period</a:t>
            </a:r>
            <a:r>
              <a:rPr lang="it-IT" sz="3200" dirty="0" smtClean="0"/>
              <a:t> </a:t>
            </a:r>
            <a:endParaRPr lang="it-IT" sz="3200" dirty="0"/>
          </a:p>
        </p:txBody>
      </p:sp>
      <p:sp>
        <p:nvSpPr>
          <p:cNvPr id="4" name="Segnaposto contenuto 2"/>
          <p:cNvSpPr txBox="1">
            <a:spLocks/>
          </p:cNvSpPr>
          <p:nvPr/>
        </p:nvSpPr>
        <p:spPr>
          <a:xfrm>
            <a:off x="1054544" y="3639313"/>
            <a:ext cx="10936288" cy="12070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84048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384048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384048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384048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384048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84048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84048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4048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it-IT" sz="3200" dirty="0"/>
              <a:t>The </a:t>
            </a:r>
            <a:r>
              <a:rPr lang="it-IT" sz="3200" b="1" dirty="0" err="1">
                <a:solidFill>
                  <a:srgbClr val="FF0000"/>
                </a:solidFill>
              </a:rPr>
              <a:t>teacher</a:t>
            </a:r>
            <a:r>
              <a:rPr lang="it-IT" sz="3200" dirty="0">
                <a:solidFill>
                  <a:srgbClr val="FF0000"/>
                </a:solidFill>
              </a:rPr>
              <a:t> </a:t>
            </a:r>
            <a:r>
              <a:rPr lang="it-IT" sz="3200" b="1" dirty="0" err="1">
                <a:solidFill>
                  <a:srgbClr val="0070C0"/>
                </a:solidFill>
              </a:rPr>
              <a:t>responds</a:t>
            </a:r>
            <a:r>
              <a:rPr lang="it-IT" sz="3200" b="1" dirty="0">
                <a:solidFill>
                  <a:srgbClr val="0070C0"/>
                </a:solidFill>
              </a:rPr>
              <a:t> </a:t>
            </a:r>
            <a:r>
              <a:rPr lang="it-IT" sz="3200" b="1" dirty="0">
                <a:solidFill>
                  <a:srgbClr val="00B050"/>
                </a:solidFill>
              </a:rPr>
              <a:t>to </a:t>
            </a:r>
            <a:r>
              <a:rPr lang="it-IT" sz="3200" b="1" dirty="0" err="1">
                <a:solidFill>
                  <a:srgbClr val="00B050"/>
                </a:solidFill>
              </a:rPr>
              <a:t>questions</a:t>
            </a:r>
            <a:r>
              <a:rPr lang="it-IT" sz="3200" b="1" dirty="0">
                <a:solidFill>
                  <a:srgbClr val="00B050"/>
                </a:solidFill>
              </a:rPr>
              <a:t> </a:t>
            </a:r>
            <a:r>
              <a:rPr lang="it-IT" sz="3200" dirty="0" err="1"/>
              <a:t>while</a:t>
            </a:r>
            <a:r>
              <a:rPr lang="it-IT" sz="3200" dirty="0"/>
              <a:t> </a:t>
            </a:r>
            <a:r>
              <a:rPr lang="it-IT" sz="3200" b="1" dirty="0" err="1">
                <a:solidFill>
                  <a:srgbClr val="FF0000"/>
                </a:solidFill>
              </a:rPr>
              <a:t>students</a:t>
            </a:r>
            <a:r>
              <a:rPr lang="it-IT" sz="3200" dirty="0">
                <a:solidFill>
                  <a:srgbClr val="FF0000"/>
                </a:solidFill>
              </a:rPr>
              <a:t> </a:t>
            </a:r>
            <a:r>
              <a:rPr lang="it-IT" sz="3200" b="1" dirty="0" err="1">
                <a:solidFill>
                  <a:srgbClr val="0070C0"/>
                </a:solidFill>
              </a:rPr>
              <a:t>defer</a:t>
            </a:r>
            <a:r>
              <a:rPr lang="it-IT" sz="3200" dirty="0">
                <a:solidFill>
                  <a:srgbClr val="0070C0"/>
                </a:solidFill>
              </a:rPr>
              <a:t> </a:t>
            </a:r>
            <a:r>
              <a:rPr lang="it-IT" sz="3200" dirty="0" err="1"/>
              <a:t>directly</a:t>
            </a:r>
            <a:r>
              <a:rPr lang="it-IT" sz="3200" dirty="0"/>
              <a:t> </a:t>
            </a:r>
            <a:r>
              <a:rPr lang="it-IT" sz="3200" b="1" dirty="0">
                <a:solidFill>
                  <a:srgbClr val="00B050"/>
                </a:solidFill>
              </a:rPr>
              <a:t>to the </a:t>
            </a:r>
            <a:r>
              <a:rPr lang="it-IT" sz="3200" b="1" dirty="0" err="1">
                <a:solidFill>
                  <a:srgbClr val="00B050"/>
                </a:solidFill>
              </a:rPr>
              <a:t>teacher</a:t>
            </a:r>
            <a:r>
              <a:rPr lang="it-IT" sz="3200" b="1" dirty="0">
                <a:solidFill>
                  <a:srgbClr val="00B050"/>
                </a:solidFill>
              </a:rPr>
              <a:t> </a:t>
            </a:r>
            <a:r>
              <a:rPr lang="it-IT" sz="3200" dirty="0"/>
              <a:t>for </a:t>
            </a:r>
            <a:r>
              <a:rPr lang="it-IT" sz="3200" dirty="0" err="1"/>
              <a:t>guidance</a:t>
            </a:r>
            <a:r>
              <a:rPr lang="it-IT" sz="3200" dirty="0"/>
              <a:t> and feedback. </a:t>
            </a:r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133792" y="5199889"/>
            <a:ext cx="10936288" cy="12070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84048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384048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384048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384048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384048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84048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84048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4048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it-IT" sz="3200" dirty="0"/>
              <a:t>In a </a:t>
            </a:r>
            <a:r>
              <a:rPr lang="it-IT" sz="3200" b="1" dirty="0" err="1">
                <a:solidFill>
                  <a:srgbClr val="FF0000"/>
                </a:solidFill>
              </a:rPr>
              <a:t>classroom</a:t>
            </a:r>
            <a:r>
              <a:rPr lang="it-IT" sz="3200" dirty="0">
                <a:solidFill>
                  <a:srgbClr val="FF0000"/>
                </a:solidFill>
              </a:rPr>
              <a:t> </a:t>
            </a:r>
            <a:r>
              <a:rPr lang="it-IT" sz="3200" dirty="0"/>
              <a:t>with a </a:t>
            </a:r>
            <a:r>
              <a:rPr lang="it-IT" sz="3200" b="1" dirty="0" err="1">
                <a:solidFill>
                  <a:srgbClr val="00B050"/>
                </a:solidFill>
              </a:rPr>
              <a:t>radically</a:t>
            </a:r>
            <a:r>
              <a:rPr lang="it-IT" sz="3200" b="1" dirty="0">
                <a:solidFill>
                  <a:srgbClr val="00B050"/>
                </a:solidFill>
              </a:rPr>
              <a:t> </a:t>
            </a:r>
            <a:r>
              <a:rPr lang="it-IT" sz="3200" b="1" dirty="0" err="1">
                <a:solidFill>
                  <a:srgbClr val="00B050"/>
                </a:solidFill>
              </a:rPr>
              <a:t>traditional</a:t>
            </a:r>
            <a:r>
              <a:rPr lang="it-IT" sz="3200" b="1" dirty="0">
                <a:solidFill>
                  <a:srgbClr val="00B050"/>
                </a:solidFill>
              </a:rPr>
              <a:t> style of </a:t>
            </a:r>
            <a:r>
              <a:rPr lang="it-IT" sz="3200" b="1" dirty="0" err="1">
                <a:solidFill>
                  <a:srgbClr val="00B050"/>
                </a:solidFill>
              </a:rPr>
              <a:t>instruction</a:t>
            </a:r>
            <a:r>
              <a:rPr lang="it-IT" sz="3200" dirty="0"/>
              <a:t>, </a:t>
            </a:r>
            <a:r>
              <a:rPr lang="it-IT" sz="3200" b="1" dirty="0" err="1">
                <a:solidFill>
                  <a:srgbClr val="FF0000"/>
                </a:solidFill>
              </a:rPr>
              <a:t>individual</a:t>
            </a:r>
            <a:r>
              <a:rPr lang="it-IT" sz="3200" b="1" dirty="0">
                <a:solidFill>
                  <a:srgbClr val="FF0000"/>
                </a:solidFill>
              </a:rPr>
              <a:t> </a:t>
            </a:r>
            <a:r>
              <a:rPr lang="it-IT" sz="3200" b="1" dirty="0" err="1">
                <a:solidFill>
                  <a:srgbClr val="FF0000"/>
                </a:solidFill>
              </a:rPr>
              <a:t>lessons</a:t>
            </a:r>
            <a:r>
              <a:rPr lang="it-IT" sz="3200" b="1" dirty="0">
                <a:solidFill>
                  <a:srgbClr val="FF0000"/>
                </a:solidFill>
              </a:rPr>
              <a:t> </a:t>
            </a:r>
            <a:r>
              <a:rPr lang="it-IT" sz="3200" b="1" dirty="0" err="1">
                <a:solidFill>
                  <a:srgbClr val="0070C0"/>
                </a:solidFill>
              </a:rPr>
              <a:t>may</a:t>
            </a:r>
            <a:r>
              <a:rPr lang="it-IT" sz="3200" b="1" dirty="0">
                <a:solidFill>
                  <a:srgbClr val="0070C0"/>
                </a:solidFill>
              </a:rPr>
              <a:t> be </a:t>
            </a:r>
            <a:r>
              <a:rPr lang="it-IT" sz="3200" b="1" dirty="0" err="1">
                <a:solidFill>
                  <a:srgbClr val="C00000"/>
                </a:solidFill>
              </a:rPr>
              <a:t>didactic</a:t>
            </a:r>
            <a:r>
              <a:rPr lang="it-IT" sz="3200" b="1" dirty="0">
                <a:solidFill>
                  <a:srgbClr val="C00000"/>
                </a:solidFill>
              </a:rPr>
              <a:t> and </a:t>
            </a:r>
            <a:r>
              <a:rPr lang="it-IT" sz="3200" b="1" dirty="0" err="1">
                <a:solidFill>
                  <a:srgbClr val="C00000"/>
                </a:solidFill>
              </a:rPr>
              <a:t>content</a:t>
            </a:r>
            <a:r>
              <a:rPr lang="it-IT" sz="3200" b="1" dirty="0">
                <a:solidFill>
                  <a:srgbClr val="C00000"/>
                </a:solidFill>
              </a:rPr>
              <a:t> </a:t>
            </a:r>
            <a:r>
              <a:rPr lang="it-IT" sz="3200" b="1" dirty="0" err="1">
                <a:solidFill>
                  <a:srgbClr val="C00000"/>
                </a:solidFill>
              </a:rPr>
              <a:t>oriented</a:t>
            </a:r>
            <a:r>
              <a:rPr lang="it-IT" sz="3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806637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10276114" cy="816429"/>
          </a:xfrm>
        </p:spPr>
        <p:txBody>
          <a:bodyPr>
            <a:normAutofit/>
          </a:bodyPr>
          <a:lstStyle/>
          <a:p>
            <a:r>
              <a:rPr lang="it-IT" b="1" dirty="0" err="1"/>
              <a:t>Traditional</a:t>
            </a:r>
            <a:r>
              <a:rPr lang="it-IT" dirty="0" smtClean="0"/>
              <a:t> </a:t>
            </a:r>
            <a:r>
              <a:rPr lang="it-IT" b="1" dirty="0"/>
              <a:t>model of </a:t>
            </a:r>
            <a:r>
              <a:rPr lang="it-IT" b="1" dirty="0" err="1" smtClean="0"/>
              <a:t>classroom</a:t>
            </a:r>
            <a:r>
              <a:rPr lang="it-IT" b="1" dirty="0" smtClean="0"/>
              <a:t> </a:t>
            </a:r>
            <a:r>
              <a:rPr lang="it-IT" b="1" dirty="0" err="1" smtClean="0"/>
              <a:t>instruction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03312" y="1649821"/>
            <a:ext cx="10805659" cy="171441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3200" b="1" dirty="0" err="1">
                <a:solidFill>
                  <a:srgbClr val="FF0000"/>
                </a:solidFill>
              </a:rPr>
              <a:t>Student</a:t>
            </a:r>
            <a:r>
              <a:rPr lang="it-IT" sz="3200" dirty="0">
                <a:solidFill>
                  <a:srgbClr val="FF0000"/>
                </a:solidFill>
              </a:rPr>
              <a:t> </a:t>
            </a:r>
            <a:r>
              <a:rPr lang="it-IT" sz="3200" b="1" dirty="0">
                <a:solidFill>
                  <a:srgbClr val="FF0000"/>
                </a:solidFill>
              </a:rPr>
              <a:t>engagement</a:t>
            </a:r>
            <a:r>
              <a:rPr lang="it-IT" sz="3200" dirty="0">
                <a:solidFill>
                  <a:srgbClr val="FF0000"/>
                </a:solidFill>
              </a:rPr>
              <a:t> </a:t>
            </a:r>
            <a:r>
              <a:rPr lang="it-IT" sz="3200" dirty="0"/>
              <a:t>in the </a:t>
            </a:r>
            <a:r>
              <a:rPr lang="it-IT" sz="3200" b="1" dirty="0" err="1">
                <a:solidFill>
                  <a:srgbClr val="00B050"/>
                </a:solidFill>
              </a:rPr>
              <a:t>traditional</a:t>
            </a:r>
            <a:r>
              <a:rPr lang="it-IT" sz="3200" b="1" dirty="0">
                <a:solidFill>
                  <a:srgbClr val="00B050"/>
                </a:solidFill>
              </a:rPr>
              <a:t> model </a:t>
            </a:r>
            <a:r>
              <a:rPr lang="it-IT" sz="3200" b="1" dirty="0" err="1">
                <a:solidFill>
                  <a:srgbClr val="0070C0"/>
                </a:solidFill>
              </a:rPr>
              <a:t>may</a:t>
            </a:r>
            <a:r>
              <a:rPr lang="it-IT" sz="3200" b="1" dirty="0">
                <a:solidFill>
                  <a:srgbClr val="0070C0"/>
                </a:solidFill>
              </a:rPr>
              <a:t> be</a:t>
            </a:r>
            <a:r>
              <a:rPr lang="it-IT" sz="3200" dirty="0"/>
              <a:t> </a:t>
            </a:r>
            <a:r>
              <a:rPr lang="it-IT" sz="3200" dirty="0" err="1"/>
              <a:t>limited</a:t>
            </a:r>
            <a:r>
              <a:rPr lang="it-IT" sz="3200" dirty="0"/>
              <a:t> to </a:t>
            </a:r>
            <a:r>
              <a:rPr lang="it-IT" sz="3200" dirty="0" err="1"/>
              <a:t>activities</a:t>
            </a:r>
            <a:r>
              <a:rPr lang="it-IT" sz="3200" dirty="0"/>
              <a:t> in </a:t>
            </a:r>
            <a:r>
              <a:rPr lang="it-IT" sz="3200" dirty="0" err="1"/>
              <a:t>which</a:t>
            </a:r>
            <a:r>
              <a:rPr lang="it-IT" sz="3200" dirty="0"/>
              <a:t> </a:t>
            </a:r>
            <a:r>
              <a:rPr lang="it-IT" sz="3200" b="1" dirty="0" err="1">
                <a:solidFill>
                  <a:srgbClr val="FF0000"/>
                </a:solidFill>
              </a:rPr>
              <a:t>students</a:t>
            </a:r>
            <a:r>
              <a:rPr lang="it-IT" sz="3200" b="1" dirty="0">
                <a:solidFill>
                  <a:srgbClr val="FF0000"/>
                </a:solidFill>
              </a:rPr>
              <a:t> </a:t>
            </a:r>
            <a:r>
              <a:rPr lang="it-IT" sz="3200" b="1" dirty="0">
                <a:solidFill>
                  <a:srgbClr val="0070C0"/>
                </a:solidFill>
              </a:rPr>
              <a:t>work </a:t>
            </a:r>
            <a:r>
              <a:rPr lang="it-IT" sz="3200" b="1" dirty="0" err="1">
                <a:solidFill>
                  <a:srgbClr val="C00000"/>
                </a:solidFill>
              </a:rPr>
              <a:t>independently</a:t>
            </a:r>
            <a:r>
              <a:rPr lang="it-IT" sz="3200" b="1" dirty="0">
                <a:solidFill>
                  <a:srgbClr val="C00000"/>
                </a:solidFill>
              </a:rPr>
              <a:t> or in small </a:t>
            </a:r>
            <a:r>
              <a:rPr lang="it-IT" sz="3200" b="1" dirty="0" err="1">
                <a:solidFill>
                  <a:srgbClr val="C00000"/>
                </a:solidFill>
              </a:rPr>
              <a:t>groups</a:t>
            </a:r>
            <a:r>
              <a:rPr lang="it-IT" sz="3200" dirty="0"/>
              <a:t> </a:t>
            </a:r>
            <a:r>
              <a:rPr lang="it-IT" sz="3200" b="1" dirty="0">
                <a:solidFill>
                  <a:srgbClr val="00B050"/>
                </a:solidFill>
              </a:rPr>
              <a:t>on an </a:t>
            </a:r>
            <a:r>
              <a:rPr lang="it-IT" sz="3200" b="1" dirty="0" err="1">
                <a:solidFill>
                  <a:srgbClr val="00B050"/>
                </a:solidFill>
              </a:rPr>
              <a:t>application</a:t>
            </a:r>
            <a:r>
              <a:rPr lang="it-IT" sz="3200" b="1" dirty="0">
                <a:solidFill>
                  <a:srgbClr val="00B050"/>
                </a:solidFill>
              </a:rPr>
              <a:t> task </a:t>
            </a:r>
            <a:r>
              <a:rPr lang="it-IT" sz="3200" b="1" dirty="0" err="1">
                <a:solidFill>
                  <a:srgbClr val="FF0000"/>
                </a:solidFill>
              </a:rPr>
              <a:t>designed</a:t>
            </a:r>
            <a:r>
              <a:rPr lang="it-IT" sz="3200" b="1" dirty="0">
                <a:solidFill>
                  <a:srgbClr val="FF0000"/>
                </a:solidFill>
              </a:rPr>
              <a:t> by the </a:t>
            </a:r>
            <a:r>
              <a:rPr lang="it-IT" sz="3200" b="1" dirty="0" err="1">
                <a:solidFill>
                  <a:srgbClr val="FF0000"/>
                </a:solidFill>
              </a:rPr>
              <a:t>teacher</a:t>
            </a:r>
            <a:r>
              <a:rPr lang="it-IT" sz="3200" dirty="0"/>
              <a:t>. </a:t>
            </a:r>
          </a:p>
        </p:txBody>
      </p:sp>
      <p:sp>
        <p:nvSpPr>
          <p:cNvPr id="4" name="Segnaposto contenuto 2"/>
          <p:cNvSpPr txBox="1">
            <a:spLocks/>
          </p:cNvSpPr>
          <p:nvPr/>
        </p:nvSpPr>
        <p:spPr>
          <a:xfrm>
            <a:off x="1054544" y="3467863"/>
            <a:ext cx="10936288" cy="12070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84048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384048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384048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384048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384048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84048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84048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4048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it-IT" sz="3200" b="1" dirty="0">
                <a:solidFill>
                  <a:srgbClr val="FF0000"/>
                </a:solidFill>
              </a:rPr>
              <a:t>Class </a:t>
            </a:r>
            <a:r>
              <a:rPr lang="it-IT" sz="3200" b="1" dirty="0" err="1">
                <a:solidFill>
                  <a:srgbClr val="FF0000"/>
                </a:solidFill>
              </a:rPr>
              <a:t>discussions</a:t>
            </a:r>
            <a:r>
              <a:rPr lang="it-IT" sz="3200" b="1" dirty="0">
                <a:solidFill>
                  <a:srgbClr val="FF0000"/>
                </a:solidFill>
              </a:rPr>
              <a:t> </a:t>
            </a:r>
            <a:r>
              <a:rPr lang="it-IT" sz="3200" dirty="0"/>
              <a:t>are </a:t>
            </a:r>
            <a:r>
              <a:rPr lang="it-IT" sz="3200" dirty="0" err="1"/>
              <a:t>typically</a:t>
            </a:r>
            <a:r>
              <a:rPr lang="it-IT" sz="3200" dirty="0"/>
              <a:t> </a:t>
            </a:r>
            <a:r>
              <a:rPr lang="it-IT" sz="3200" b="1" dirty="0" err="1">
                <a:solidFill>
                  <a:srgbClr val="0070C0"/>
                </a:solidFill>
              </a:rPr>
              <a:t>centered</a:t>
            </a:r>
            <a:r>
              <a:rPr lang="it-IT" sz="3200" b="1" dirty="0">
                <a:solidFill>
                  <a:srgbClr val="0070C0"/>
                </a:solidFill>
              </a:rPr>
              <a:t> </a:t>
            </a:r>
            <a:r>
              <a:rPr lang="it-IT" sz="3200" b="1" dirty="0">
                <a:solidFill>
                  <a:srgbClr val="00B050"/>
                </a:solidFill>
              </a:rPr>
              <a:t>on the </a:t>
            </a:r>
            <a:r>
              <a:rPr lang="it-IT" sz="3200" b="1" dirty="0" err="1">
                <a:solidFill>
                  <a:srgbClr val="00B050"/>
                </a:solidFill>
              </a:rPr>
              <a:t>teacher</a:t>
            </a:r>
            <a:r>
              <a:rPr lang="it-IT" sz="3200" dirty="0"/>
              <a:t>, </a:t>
            </a:r>
            <a:r>
              <a:rPr lang="it-IT" sz="3200" dirty="0" err="1"/>
              <a:t>who</a:t>
            </a:r>
            <a:r>
              <a:rPr lang="it-IT" sz="3200" dirty="0"/>
              <a:t> </a:t>
            </a:r>
            <a:r>
              <a:rPr lang="it-IT" sz="3200" b="1" dirty="0" err="1">
                <a:solidFill>
                  <a:srgbClr val="0070C0"/>
                </a:solidFill>
              </a:rPr>
              <a:t>controls</a:t>
            </a:r>
            <a:r>
              <a:rPr lang="it-IT" sz="3200" dirty="0">
                <a:solidFill>
                  <a:srgbClr val="0070C0"/>
                </a:solidFill>
              </a:rPr>
              <a:t> </a:t>
            </a:r>
            <a:r>
              <a:rPr lang="it-IT" sz="3200" dirty="0"/>
              <a:t>the flow of the </a:t>
            </a:r>
            <a:r>
              <a:rPr lang="it-IT" sz="3200" dirty="0" err="1"/>
              <a:t>conversation</a:t>
            </a:r>
            <a:r>
              <a:rPr lang="it-IT" sz="3200" dirty="0"/>
              <a:t>. </a:t>
            </a:r>
            <a:r>
              <a:rPr lang="it-IT" sz="3200" dirty="0" smtClean="0"/>
              <a:t> </a:t>
            </a:r>
            <a:endParaRPr lang="it-IT" sz="3200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133792" y="4742688"/>
            <a:ext cx="10936288" cy="148666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84048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384048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384048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384048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384048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84048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84048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4048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it-IT" sz="3200" dirty="0" err="1"/>
              <a:t>Typically</a:t>
            </a:r>
            <a:r>
              <a:rPr lang="it-IT" sz="3200" dirty="0"/>
              <a:t>, </a:t>
            </a:r>
            <a:r>
              <a:rPr lang="it-IT" sz="3200" b="1" dirty="0" err="1">
                <a:solidFill>
                  <a:srgbClr val="FF0000"/>
                </a:solidFill>
              </a:rPr>
              <a:t>this</a:t>
            </a:r>
            <a:r>
              <a:rPr lang="it-IT" sz="3200" b="1" dirty="0">
                <a:solidFill>
                  <a:srgbClr val="FF0000"/>
                </a:solidFill>
              </a:rPr>
              <a:t> pattern of </a:t>
            </a:r>
            <a:r>
              <a:rPr lang="it-IT" sz="3200" b="1" dirty="0" err="1">
                <a:solidFill>
                  <a:srgbClr val="FF0000"/>
                </a:solidFill>
              </a:rPr>
              <a:t>teaching</a:t>
            </a:r>
            <a:r>
              <a:rPr lang="it-IT" sz="3200" b="1" dirty="0">
                <a:solidFill>
                  <a:srgbClr val="FF0000"/>
                </a:solidFill>
              </a:rPr>
              <a:t> </a:t>
            </a:r>
            <a:r>
              <a:rPr lang="it-IT" sz="3200" dirty="0" err="1"/>
              <a:t>also</a:t>
            </a:r>
            <a:r>
              <a:rPr lang="it-IT" sz="3200" dirty="0"/>
              <a:t> </a:t>
            </a:r>
            <a:r>
              <a:rPr lang="it-IT" sz="3200" b="1" dirty="0" err="1">
                <a:solidFill>
                  <a:srgbClr val="0070C0"/>
                </a:solidFill>
              </a:rPr>
              <a:t>involves</a:t>
            </a:r>
            <a:r>
              <a:rPr lang="it-IT" sz="3200" dirty="0"/>
              <a:t> </a:t>
            </a:r>
            <a:r>
              <a:rPr lang="it-IT" sz="3200" dirty="0" err="1"/>
              <a:t>giving</a:t>
            </a:r>
            <a:r>
              <a:rPr lang="it-IT" sz="3200" dirty="0"/>
              <a:t> </a:t>
            </a:r>
            <a:r>
              <a:rPr lang="it-IT" sz="3200" dirty="0" err="1"/>
              <a:t>students</a:t>
            </a:r>
            <a:r>
              <a:rPr lang="it-IT" sz="3200" dirty="0"/>
              <a:t> </a:t>
            </a:r>
            <a:r>
              <a:rPr lang="it-IT" sz="3200" b="1" dirty="0">
                <a:solidFill>
                  <a:srgbClr val="00B050"/>
                </a:solidFill>
              </a:rPr>
              <a:t>the task of </a:t>
            </a:r>
            <a:r>
              <a:rPr lang="it-IT" sz="3200" b="1" dirty="0" err="1">
                <a:solidFill>
                  <a:srgbClr val="00B050"/>
                </a:solidFill>
              </a:rPr>
              <a:t>reading</a:t>
            </a:r>
            <a:r>
              <a:rPr lang="it-IT" sz="3200" b="1" dirty="0">
                <a:solidFill>
                  <a:srgbClr val="00B050"/>
                </a:solidFill>
              </a:rPr>
              <a:t> from a </a:t>
            </a:r>
            <a:r>
              <a:rPr lang="it-IT" sz="3200" b="1" dirty="0" err="1">
                <a:solidFill>
                  <a:srgbClr val="00B050"/>
                </a:solidFill>
              </a:rPr>
              <a:t>textbook</a:t>
            </a:r>
            <a:r>
              <a:rPr lang="it-IT" sz="3200" b="1" dirty="0">
                <a:solidFill>
                  <a:srgbClr val="00B050"/>
                </a:solidFill>
              </a:rPr>
              <a:t> </a:t>
            </a:r>
            <a:r>
              <a:rPr lang="it-IT" sz="3200" dirty="0"/>
              <a:t>or </a:t>
            </a:r>
            <a:r>
              <a:rPr lang="it-IT" sz="3200" dirty="0" err="1"/>
              <a:t>practicing</a:t>
            </a:r>
            <a:r>
              <a:rPr lang="it-IT" sz="3200" dirty="0"/>
              <a:t> a </a:t>
            </a:r>
            <a:r>
              <a:rPr lang="it-IT" sz="3200" dirty="0" err="1"/>
              <a:t>concept</a:t>
            </a:r>
            <a:r>
              <a:rPr lang="it-IT" sz="3200" dirty="0"/>
              <a:t> by </a:t>
            </a:r>
            <a:r>
              <a:rPr lang="it-IT" sz="3200" b="1" dirty="0" err="1">
                <a:solidFill>
                  <a:srgbClr val="0070C0"/>
                </a:solidFill>
              </a:rPr>
              <a:t>working</a:t>
            </a:r>
            <a:r>
              <a:rPr lang="it-IT" sz="3200" b="1" dirty="0">
                <a:solidFill>
                  <a:srgbClr val="0070C0"/>
                </a:solidFill>
              </a:rPr>
              <a:t> on a </a:t>
            </a:r>
            <a:r>
              <a:rPr lang="it-IT" sz="3200" b="1" dirty="0" err="1">
                <a:solidFill>
                  <a:srgbClr val="0070C0"/>
                </a:solidFill>
              </a:rPr>
              <a:t>problem</a:t>
            </a:r>
            <a:r>
              <a:rPr lang="it-IT" sz="3200" b="1" dirty="0">
                <a:solidFill>
                  <a:srgbClr val="0070C0"/>
                </a:solidFill>
              </a:rPr>
              <a:t> set</a:t>
            </a:r>
            <a:r>
              <a:rPr lang="it-IT" sz="3200" dirty="0"/>
              <a:t>, for </a:t>
            </a:r>
            <a:r>
              <a:rPr lang="it-IT" sz="3200" dirty="0" err="1"/>
              <a:t>example</a:t>
            </a:r>
            <a:r>
              <a:rPr lang="it-IT" sz="3200" dirty="0"/>
              <a:t>, </a:t>
            </a:r>
            <a:r>
              <a:rPr lang="it-IT" sz="3200" dirty="0" err="1"/>
              <a:t>outside</a:t>
            </a:r>
            <a:r>
              <a:rPr lang="it-IT" sz="3200" dirty="0"/>
              <a:t> </a:t>
            </a:r>
            <a:r>
              <a:rPr lang="it-IT" sz="3200" dirty="0" err="1" smtClean="0"/>
              <a:t>school</a:t>
            </a:r>
            <a:r>
              <a:rPr lang="it-IT" sz="3200" dirty="0" smtClean="0"/>
              <a:t>. 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1842093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10276114" cy="816429"/>
          </a:xfrm>
        </p:spPr>
        <p:txBody>
          <a:bodyPr>
            <a:normAutofit/>
          </a:bodyPr>
          <a:lstStyle/>
          <a:p>
            <a:pPr algn="ctr"/>
            <a:r>
              <a:rPr lang="it-IT" b="1" dirty="0" err="1" smtClean="0"/>
              <a:t>Flipped</a:t>
            </a:r>
            <a:r>
              <a:rPr lang="it-IT" b="1" dirty="0" smtClean="0"/>
              <a:t> </a:t>
            </a:r>
            <a:r>
              <a:rPr lang="it-IT" b="1" dirty="0" err="1" smtClean="0"/>
              <a:t>classroom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03312" y="1668871"/>
            <a:ext cx="10805659" cy="248402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3200" dirty="0"/>
              <a:t>The </a:t>
            </a:r>
            <a:r>
              <a:rPr lang="it-IT" sz="3200" b="1" dirty="0" err="1">
                <a:solidFill>
                  <a:srgbClr val="FF0000"/>
                </a:solidFill>
              </a:rPr>
              <a:t>flipped</a:t>
            </a:r>
            <a:r>
              <a:rPr lang="it-IT" sz="3200" b="1" dirty="0">
                <a:solidFill>
                  <a:srgbClr val="FF0000"/>
                </a:solidFill>
              </a:rPr>
              <a:t> </a:t>
            </a:r>
            <a:r>
              <a:rPr lang="it-IT" sz="3200" b="1" dirty="0" err="1">
                <a:solidFill>
                  <a:srgbClr val="FF0000"/>
                </a:solidFill>
              </a:rPr>
              <a:t>classroom</a:t>
            </a:r>
            <a:r>
              <a:rPr lang="it-IT" sz="3200" b="1" dirty="0">
                <a:solidFill>
                  <a:srgbClr val="FF0000"/>
                </a:solidFill>
              </a:rPr>
              <a:t> </a:t>
            </a:r>
            <a:r>
              <a:rPr lang="it-IT" sz="3200" dirty="0" err="1"/>
              <a:t>intentionally</a:t>
            </a:r>
            <a:r>
              <a:rPr lang="it-IT" sz="3200" dirty="0"/>
              <a:t> </a:t>
            </a:r>
            <a:r>
              <a:rPr lang="it-IT" sz="3200" b="1" dirty="0" err="1">
                <a:solidFill>
                  <a:srgbClr val="0070C0"/>
                </a:solidFill>
              </a:rPr>
              <a:t>shifts</a:t>
            </a:r>
            <a:r>
              <a:rPr lang="it-IT" sz="3200" dirty="0">
                <a:solidFill>
                  <a:srgbClr val="0070C0"/>
                </a:solidFill>
              </a:rPr>
              <a:t> </a:t>
            </a:r>
            <a:r>
              <a:rPr lang="it-IT" sz="3200" b="1" dirty="0" err="1">
                <a:solidFill>
                  <a:srgbClr val="0070C0"/>
                </a:solidFill>
              </a:rPr>
              <a:t>instruction</a:t>
            </a:r>
            <a:r>
              <a:rPr lang="it-IT" sz="3200" dirty="0">
                <a:solidFill>
                  <a:srgbClr val="0070C0"/>
                </a:solidFill>
              </a:rPr>
              <a:t> </a:t>
            </a:r>
            <a:r>
              <a:rPr lang="it-IT" sz="3200" b="1" dirty="0">
                <a:solidFill>
                  <a:srgbClr val="0070C0"/>
                </a:solidFill>
              </a:rPr>
              <a:t>to a </a:t>
            </a:r>
            <a:r>
              <a:rPr lang="it-IT" sz="3200" b="1" dirty="0" err="1">
                <a:solidFill>
                  <a:srgbClr val="0070C0"/>
                </a:solidFill>
              </a:rPr>
              <a:t>learner-centered</a:t>
            </a:r>
            <a:r>
              <a:rPr lang="it-IT" sz="3200" b="1" dirty="0">
                <a:solidFill>
                  <a:srgbClr val="0070C0"/>
                </a:solidFill>
              </a:rPr>
              <a:t> model </a:t>
            </a:r>
            <a:r>
              <a:rPr lang="it-IT" sz="3200" dirty="0"/>
              <a:t>in </a:t>
            </a:r>
            <a:r>
              <a:rPr lang="it-IT" sz="3200" dirty="0" err="1"/>
              <a:t>which</a:t>
            </a:r>
            <a:r>
              <a:rPr lang="it-IT" sz="3200" dirty="0"/>
              <a:t> </a:t>
            </a:r>
            <a:r>
              <a:rPr lang="it-IT" sz="3200" dirty="0" err="1"/>
              <a:t>class</a:t>
            </a:r>
            <a:r>
              <a:rPr lang="it-IT" sz="3200" dirty="0"/>
              <a:t> time </a:t>
            </a:r>
            <a:r>
              <a:rPr lang="it-IT" sz="3200" b="1" dirty="0" err="1">
                <a:solidFill>
                  <a:srgbClr val="FF0000"/>
                </a:solidFill>
              </a:rPr>
              <a:t>explores</a:t>
            </a:r>
            <a:r>
              <a:rPr lang="it-IT" sz="3200" dirty="0">
                <a:solidFill>
                  <a:srgbClr val="FF0000"/>
                </a:solidFill>
              </a:rPr>
              <a:t> </a:t>
            </a:r>
            <a:r>
              <a:rPr lang="it-IT" sz="3200" dirty="0" err="1"/>
              <a:t>topics</a:t>
            </a:r>
            <a:r>
              <a:rPr lang="it-IT" sz="3200" dirty="0"/>
              <a:t> in </a:t>
            </a:r>
            <a:r>
              <a:rPr lang="it-IT" sz="3200" dirty="0" err="1"/>
              <a:t>greater</a:t>
            </a:r>
            <a:r>
              <a:rPr lang="it-IT" sz="3200" dirty="0"/>
              <a:t> </a:t>
            </a:r>
            <a:r>
              <a:rPr lang="it-IT" sz="3200" dirty="0" err="1"/>
              <a:t>depth</a:t>
            </a:r>
            <a:r>
              <a:rPr lang="it-IT" sz="3200" dirty="0"/>
              <a:t> and </a:t>
            </a:r>
            <a:r>
              <a:rPr lang="it-IT" sz="3200" b="1" dirty="0" err="1">
                <a:solidFill>
                  <a:srgbClr val="FF0000"/>
                </a:solidFill>
              </a:rPr>
              <a:t>creates</a:t>
            </a:r>
            <a:r>
              <a:rPr lang="it-IT" sz="3200" dirty="0">
                <a:solidFill>
                  <a:srgbClr val="FF0000"/>
                </a:solidFill>
              </a:rPr>
              <a:t> </a:t>
            </a:r>
            <a:r>
              <a:rPr lang="it-IT" sz="3200" dirty="0" err="1"/>
              <a:t>meaningful</a:t>
            </a:r>
            <a:r>
              <a:rPr lang="it-IT" sz="3200" dirty="0"/>
              <a:t> </a:t>
            </a:r>
            <a:r>
              <a:rPr lang="it-IT" sz="3200" dirty="0" err="1"/>
              <a:t>learning</a:t>
            </a:r>
            <a:r>
              <a:rPr lang="it-IT" sz="3200" dirty="0"/>
              <a:t> </a:t>
            </a:r>
            <a:r>
              <a:rPr lang="it-IT" sz="3200" dirty="0" err="1"/>
              <a:t>opportunities</a:t>
            </a:r>
            <a:r>
              <a:rPr lang="it-IT" sz="3200" dirty="0"/>
              <a:t>, </a:t>
            </a:r>
            <a:r>
              <a:rPr lang="it-IT" sz="3200" dirty="0" err="1"/>
              <a:t>while</a:t>
            </a:r>
            <a:r>
              <a:rPr lang="it-IT" sz="3200" dirty="0"/>
              <a:t> </a:t>
            </a:r>
            <a:r>
              <a:rPr lang="it-IT" sz="3200" b="1" dirty="0">
                <a:solidFill>
                  <a:srgbClr val="00B050"/>
                </a:solidFill>
              </a:rPr>
              <a:t>educational </a:t>
            </a:r>
            <a:r>
              <a:rPr lang="it-IT" sz="3200" b="1" dirty="0" err="1">
                <a:solidFill>
                  <a:srgbClr val="00B050"/>
                </a:solidFill>
              </a:rPr>
              <a:t>technologies</a:t>
            </a:r>
            <a:r>
              <a:rPr lang="it-IT" sz="3200" b="1" dirty="0">
                <a:solidFill>
                  <a:srgbClr val="00B050"/>
                </a:solidFill>
              </a:rPr>
              <a:t> </a:t>
            </a:r>
            <a:r>
              <a:rPr lang="it-IT" sz="3200" dirty="0" err="1"/>
              <a:t>such</a:t>
            </a:r>
            <a:r>
              <a:rPr lang="it-IT" sz="3200" dirty="0"/>
              <a:t> </a:t>
            </a:r>
            <a:r>
              <a:rPr lang="it-IT" sz="3200" dirty="0" err="1"/>
              <a:t>as</a:t>
            </a:r>
            <a:r>
              <a:rPr lang="it-IT" sz="3200" dirty="0"/>
              <a:t> online </a:t>
            </a:r>
            <a:r>
              <a:rPr lang="it-IT" sz="3200" dirty="0" err="1"/>
              <a:t>videos</a:t>
            </a:r>
            <a:r>
              <a:rPr lang="it-IT" sz="3200" dirty="0"/>
              <a:t> </a:t>
            </a:r>
            <a:r>
              <a:rPr lang="it-IT" sz="3200" b="1" dirty="0">
                <a:solidFill>
                  <a:srgbClr val="0070C0"/>
                </a:solidFill>
              </a:rPr>
              <a:t>are </a:t>
            </a:r>
            <a:r>
              <a:rPr lang="it-IT" sz="3200" b="1" dirty="0" err="1">
                <a:solidFill>
                  <a:srgbClr val="0070C0"/>
                </a:solidFill>
              </a:rPr>
              <a:t>used</a:t>
            </a:r>
            <a:r>
              <a:rPr lang="it-IT" sz="3200" dirty="0"/>
              <a:t> to </a:t>
            </a:r>
            <a:r>
              <a:rPr lang="it-IT" sz="3200" dirty="0" err="1"/>
              <a:t>deliver</a:t>
            </a:r>
            <a:r>
              <a:rPr lang="it-IT" sz="3200" dirty="0"/>
              <a:t> </a:t>
            </a:r>
            <a:r>
              <a:rPr lang="it-IT" sz="3200" dirty="0" err="1"/>
              <a:t>content</a:t>
            </a:r>
            <a:r>
              <a:rPr lang="it-IT" sz="3200" dirty="0"/>
              <a:t> </a:t>
            </a:r>
            <a:r>
              <a:rPr lang="it-IT" sz="3200" dirty="0" err="1"/>
              <a:t>outside</a:t>
            </a:r>
            <a:r>
              <a:rPr lang="it-IT" sz="3200" dirty="0"/>
              <a:t> of the </a:t>
            </a:r>
            <a:r>
              <a:rPr lang="it-IT" sz="3200" dirty="0" err="1"/>
              <a:t>classroom</a:t>
            </a:r>
            <a:r>
              <a:rPr lang="it-IT" sz="3200" dirty="0"/>
              <a:t>. </a:t>
            </a:r>
          </a:p>
        </p:txBody>
      </p:sp>
      <p:sp>
        <p:nvSpPr>
          <p:cNvPr id="4" name="Segnaposto contenuto 2"/>
          <p:cNvSpPr txBox="1">
            <a:spLocks/>
          </p:cNvSpPr>
          <p:nvPr/>
        </p:nvSpPr>
        <p:spPr>
          <a:xfrm>
            <a:off x="1054544" y="4210812"/>
            <a:ext cx="10936288" cy="24947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84048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384048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384048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384048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384048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84048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84048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4048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it-IT" sz="3200" dirty="0"/>
              <a:t>In a </a:t>
            </a:r>
            <a:r>
              <a:rPr lang="it-IT" sz="3200" b="1" dirty="0" err="1">
                <a:solidFill>
                  <a:srgbClr val="FF0000"/>
                </a:solidFill>
              </a:rPr>
              <a:t>flipped</a:t>
            </a:r>
            <a:r>
              <a:rPr lang="it-IT" sz="3200" b="1" dirty="0">
                <a:solidFill>
                  <a:srgbClr val="FF0000"/>
                </a:solidFill>
              </a:rPr>
              <a:t> </a:t>
            </a:r>
            <a:r>
              <a:rPr lang="it-IT" sz="3200" b="1" dirty="0" err="1">
                <a:solidFill>
                  <a:srgbClr val="FF0000"/>
                </a:solidFill>
              </a:rPr>
              <a:t>classroom</a:t>
            </a:r>
            <a:r>
              <a:rPr lang="it-IT" sz="3200" dirty="0"/>
              <a:t>, </a:t>
            </a:r>
            <a:r>
              <a:rPr lang="it-IT" sz="3200" b="1" dirty="0" err="1">
                <a:solidFill>
                  <a:srgbClr val="0070C0"/>
                </a:solidFill>
              </a:rPr>
              <a:t>content</a:t>
            </a:r>
            <a:r>
              <a:rPr lang="it-IT" sz="3200" b="1" dirty="0">
                <a:solidFill>
                  <a:srgbClr val="0070C0"/>
                </a:solidFill>
              </a:rPr>
              <a:t> delivery </a:t>
            </a:r>
            <a:r>
              <a:rPr lang="it-IT" sz="3200" dirty="0" err="1"/>
              <a:t>may</a:t>
            </a:r>
            <a:r>
              <a:rPr lang="it-IT" sz="3200" dirty="0"/>
              <a:t> take a </a:t>
            </a:r>
            <a:r>
              <a:rPr lang="it-IT" sz="3200" dirty="0" err="1"/>
              <a:t>variety</a:t>
            </a:r>
            <a:r>
              <a:rPr lang="it-IT" sz="3200" dirty="0"/>
              <a:t> of </a:t>
            </a:r>
            <a:r>
              <a:rPr lang="it-IT" sz="3200" dirty="0" err="1" smtClean="0"/>
              <a:t>forms</a:t>
            </a:r>
            <a:r>
              <a:rPr lang="it-IT" sz="3200" dirty="0" smtClean="0"/>
              <a:t>:</a:t>
            </a:r>
            <a:r>
              <a:rPr lang="it-IT" sz="3200" dirty="0"/>
              <a:t> </a:t>
            </a:r>
            <a:r>
              <a:rPr lang="it-IT" sz="3200" dirty="0" err="1" smtClean="0"/>
              <a:t>often</a:t>
            </a:r>
            <a:r>
              <a:rPr lang="it-IT" sz="3200" dirty="0" smtClean="0"/>
              <a:t> </a:t>
            </a:r>
            <a:r>
              <a:rPr lang="it-IT" sz="3200" b="1" dirty="0" smtClean="0">
                <a:solidFill>
                  <a:srgbClr val="FF0000"/>
                </a:solidFill>
              </a:rPr>
              <a:t>video </a:t>
            </a:r>
            <a:r>
              <a:rPr lang="it-IT" sz="3200" b="1" dirty="0" err="1">
                <a:solidFill>
                  <a:srgbClr val="FF0000"/>
                </a:solidFill>
              </a:rPr>
              <a:t>lessons</a:t>
            </a:r>
            <a:r>
              <a:rPr lang="it-IT" sz="3200" b="1" dirty="0">
                <a:solidFill>
                  <a:srgbClr val="FF0000"/>
                </a:solidFill>
              </a:rPr>
              <a:t> </a:t>
            </a:r>
            <a:r>
              <a:rPr lang="it-IT" sz="3200" b="1" dirty="0" smtClean="0">
                <a:solidFill>
                  <a:srgbClr val="FF0000"/>
                </a:solidFill>
              </a:rPr>
              <a:t>(</a:t>
            </a:r>
            <a:r>
              <a:rPr lang="it-IT" sz="3200" dirty="0" err="1" smtClean="0"/>
              <a:t>prepared</a:t>
            </a:r>
            <a:r>
              <a:rPr lang="it-IT" sz="3200" dirty="0" smtClean="0"/>
              <a:t> </a:t>
            </a:r>
            <a:r>
              <a:rPr lang="it-IT" sz="3200" dirty="0"/>
              <a:t>by the </a:t>
            </a:r>
            <a:r>
              <a:rPr lang="it-IT" sz="3200" dirty="0" err="1"/>
              <a:t>teacher</a:t>
            </a:r>
            <a:r>
              <a:rPr lang="it-IT" sz="3200" dirty="0"/>
              <a:t> or </a:t>
            </a:r>
            <a:r>
              <a:rPr lang="it-IT" sz="3200" dirty="0" err="1"/>
              <a:t>third</a:t>
            </a:r>
            <a:r>
              <a:rPr lang="it-IT" sz="3200" dirty="0"/>
              <a:t> </a:t>
            </a:r>
            <a:r>
              <a:rPr lang="it-IT" sz="3200" dirty="0" smtClean="0"/>
              <a:t>parties) </a:t>
            </a:r>
            <a:r>
              <a:rPr lang="it-IT" sz="3200" dirty="0"/>
              <a:t>are </a:t>
            </a:r>
            <a:r>
              <a:rPr lang="it-IT" sz="3200" dirty="0" err="1"/>
              <a:t>used</a:t>
            </a:r>
            <a:r>
              <a:rPr lang="it-IT" sz="3200" dirty="0"/>
              <a:t> to </a:t>
            </a:r>
            <a:r>
              <a:rPr lang="it-IT" sz="3200" dirty="0" err="1"/>
              <a:t>deliver</a:t>
            </a:r>
            <a:r>
              <a:rPr lang="it-IT" sz="3200" dirty="0"/>
              <a:t> </a:t>
            </a:r>
            <a:r>
              <a:rPr lang="it-IT" sz="3200" dirty="0" err="1"/>
              <a:t>content</a:t>
            </a:r>
            <a:r>
              <a:rPr lang="it-IT" sz="3200" dirty="0"/>
              <a:t>, </a:t>
            </a:r>
            <a:r>
              <a:rPr lang="it-IT" sz="3200" dirty="0" err="1"/>
              <a:t>although</a:t>
            </a:r>
            <a:r>
              <a:rPr lang="it-IT" sz="3200" dirty="0"/>
              <a:t> </a:t>
            </a:r>
            <a:r>
              <a:rPr lang="it-IT" sz="3200" b="1" dirty="0">
                <a:solidFill>
                  <a:srgbClr val="00B0F0"/>
                </a:solidFill>
              </a:rPr>
              <a:t>online collaborative </a:t>
            </a:r>
            <a:r>
              <a:rPr lang="it-IT" sz="3200" b="1" dirty="0" err="1">
                <a:solidFill>
                  <a:srgbClr val="00B0F0"/>
                </a:solidFill>
              </a:rPr>
              <a:t>discussions</a:t>
            </a:r>
            <a:r>
              <a:rPr lang="it-IT" sz="3200" dirty="0"/>
              <a:t>, </a:t>
            </a:r>
            <a:r>
              <a:rPr lang="it-IT" sz="3200" b="1" dirty="0" err="1">
                <a:solidFill>
                  <a:srgbClr val="C00000"/>
                </a:solidFill>
              </a:rPr>
              <a:t>digital</a:t>
            </a:r>
            <a:r>
              <a:rPr lang="it-IT" sz="3200" b="1" dirty="0">
                <a:solidFill>
                  <a:srgbClr val="C00000"/>
                </a:solidFill>
              </a:rPr>
              <a:t> </a:t>
            </a:r>
            <a:r>
              <a:rPr lang="it-IT" sz="3200" b="1" dirty="0" err="1">
                <a:solidFill>
                  <a:srgbClr val="C00000"/>
                </a:solidFill>
              </a:rPr>
              <a:t>research</a:t>
            </a:r>
            <a:r>
              <a:rPr lang="it-IT" sz="3200" dirty="0"/>
              <a:t>, and </a:t>
            </a:r>
            <a:r>
              <a:rPr lang="it-IT" sz="3200" b="1" dirty="0">
                <a:solidFill>
                  <a:srgbClr val="00B050"/>
                </a:solidFill>
              </a:rPr>
              <a:t>text </a:t>
            </a:r>
            <a:r>
              <a:rPr lang="it-IT" sz="3200" b="1" dirty="0" err="1">
                <a:solidFill>
                  <a:srgbClr val="00B050"/>
                </a:solidFill>
              </a:rPr>
              <a:t>readings</a:t>
            </a:r>
            <a:r>
              <a:rPr lang="it-IT" sz="3200" b="1" dirty="0">
                <a:solidFill>
                  <a:srgbClr val="00B050"/>
                </a:solidFill>
              </a:rPr>
              <a:t> </a:t>
            </a:r>
            <a:r>
              <a:rPr lang="it-IT" sz="3200" b="1" dirty="0" err="1">
                <a:solidFill>
                  <a:srgbClr val="00B050"/>
                </a:solidFill>
              </a:rPr>
              <a:t>may</a:t>
            </a:r>
            <a:r>
              <a:rPr lang="it-IT" sz="3200" b="1" dirty="0">
                <a:solidFill>
                  <a:srgbClr val="00B050"/>
                </a:solidFill>
              </a:rPr>
              <a:t> be </a:t>
            </a:r>
            <a:r>
              <a:rPr lang="it-IT" sz="3200" b="1" dirty="0" err="1">
                <a:solidFill>
                  <a:srgbClr val="00B050"/>
                </a:solidFill>
              </a:rPr>
              <a:t>used</a:t>
            </a:r>
            <a:r>
              <a:rPr lang="it-IT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47050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10276114" cy="816429"/>
          </a:xfrm>
        </p:spPr>
        <p:txBody>
          <a:bodyPr>
            <a:normAutofit/>
          </a:bodyPr>
          <a:lstStyle/>
          <a:p>
            <a:pPr algn="ctr"/>
            <a:r>
              <a:rPr lang="it-IT" b="1" dirty="0" err="1"/>
              <a:t>Flipped</a:t>
            </a:r>
            <a:r>
              <a:rPr lang="it-IT" b="1" dirty="0"/>
              <a:t> </a:t>
            </a:r>
            <a:r>
              <a:rPr lang="it-IT" b="1" dirty="0" err="1"/>
              <a:t>classroom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03312" y="1649820"/>
            <a:ext cx="10805659" cy="231257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3200" b="1" dirty="0" err="1">
                <a:solidFill>
                  <a:srgbClr val="FF0000"/>
                </a:solidFill>
              </a:rPr>
              <a:t>Flipped</a:t>
            </a:r>
            <a:r>
              <a:rPr lang="it-IT" sz="3200" b="1" dirty="0">
                <a:solidFill>
                  <a:srgbClr val="FF0000"/>
                </a:solidFill>
              </a:rPr>
              <a:t> </a:t>
            </a:r>
            <a:r>
              <a:rPr lang="it-IT" sz="3200" b="1" dirty="0" err="1">
                <a:solidFill>
                  <a:srgbClr val="FF0000"/>
                </a:solidFill>
              </a:rPr>
              <a:t>classrooms</a:t>
            </a:r>
            <a:r>
              <a:rPr lang="it-IT" sz="3200" dirty="0">
                <a:solidFill>
                  <a:srgbClr val="FF0000"/>
                </a:solidFill>
              </a:rPr>
              <a:t> </a:t>
            </a:r>
            <a:r>
              <a:rPr lang="it-IT" sz="3200" dirty="0" err="1"/>
              <a:t>also</a:t>
            </a:r>
            <a:r>
              <a:rPr lang="it-IT" sz="3200" dirty="0"/>
              <a:t> </a:t>
            </a:r>
            <a:r>
              <a:rPr lang="it-IT" sz="3200" b="1" dirty="0" err="1">
                <a:solidFill>
                  <a:srgbClr val="0070C0"/>
                </a:solidFill>
              </a:rPr>
              <a:t>redefine</a:t>
            </a:r>
            <a:r>
              <a:rPr lang="it-IT" sz="3200" dirty="0">
                <a:solidFill>
                  <a:srgbClr val="0070C0"/>
                </a:solidFill>
              </a:rPr>
              <a:t> </a:t>
            </a:r>
            <a:r>
              <a:rPr lang="it-IT" sz="3200" b="1" dirty="0">
                <a:solidFill>
                  <a:srgbClr val="00B050"/>
                </a:solidFill>
              </a:rPr>
              <a:t>in-</a:t>
            </a:r>
            <a:r>
              <a:rPr lang="it-IT" sz="3200" b="1" dirty="0" err="1">
                <a:solidFill>
                  <a:srgbClr val="00B050"/>
                </a:solidFill>
              </a:rPr>
              <a:t>class</a:t>
            </a:r>
            <a:r>
              <a:rPr lang="it-IT" sz="3200" b="1" dirty="0">
                <a:solidFill>
                  <a:srgbClr val="00B050"/>
                </a:solidFill>
              </a:rPr>
              <a:t> </a:t>
            </a:r>
            <a:r>
              <a:rPr lang="it-IT" sz="3200" b="1" dirty="0" err="1">
                <a:solidFill>
                  <a:srgbClr val="00B050"/>
                </a:solidFill>
              </a:rPr>
              <a:t>activities</a:t>
            </a:r>
            <a:r>
              <a:rPr lang="it-IT" sz="3200" dirty="0"/>
              <a:t>. </a:t>
            </a:r>
            <a:endParaRPr lang="it-IT" sz="3200" dirty="0" smtClean="0"/>
          </a:p>
          <a:p>
            <a:pPr marL="0" indent="0" algn="just">
              <a:buNone/>
            </a:pPr>
            <a:r>
              <a:rPr lang="it-IT" sz="3200" b="1" dirty="0" smtClean="0">
                <a:solidFill>
                  <a:srgbClr val="00B050"/>
                </a:solidFill>
              </a:rPr>
              <a:t>In-</a:t>
            </a:r>
            <a:r>
              <a:rPr lang="it-IT" sz="3200" b="1" dirty="0" err="1" smtClean="0">
                <a:solidFill>
                  <a:srgbClr val="00B050"/>
                </a:solidFill>
              </a:rPr>
              <a:t>class</a:t>
            </a:r>
            <a:r>
              <a:rPr lang="it-IT" sz="3200" b="1" dirty="0" smtClean="0">
                <a:solidFill>
                  <a:srgbClr val="00B050"/>
                </a:solidFill>
              </a:rPr>
              <a:t> </a:t>
            </a:r>
            <a:r>
              <a:rPr lang="it-IT" sz="3200" b="1" dirty="0" err="1">
                <a:solidFill>
                  <a:srgbClr val="00B050"/>
                </a:solidFill>
              </a:rPr>
              <a:t>lessons</a:t>
            </a:r>
            <a:r>
              <a:rPr lang="it-IT" sz="3200" b="1" dirty="0">
                <a:solidFill>
                  <a:srgbClr val="00B050"/>
                </a:solidFill>
              </a:rPr>
              <a:t> </a:t>
            </a:r>
            <a:r>
              <a:rPr lang="it-IT" sz="3200" dirty="0" err="1"/>
              <a:t>accompanying</a:t>
            </a:r>
            <a:r>
              <a:rPr lang="it-IT" sz="3200" dirty="0"/>
              <a:t> </a:t>
            </a:r>
            <a:r>
              <a:rPr lang="it-IT" sz="3200" dirty="0" err="1">
                <a:solidFill>
                  <a:srgbClr val="FF0000"/>
                </a:solidFill>
              </a:rPr>
              <a:t>flipped</a:t>
            </a:r>
            <a:r>
              <a:rPr lang="it-IT" sz="3200" dirty="0">
                <a:solidFill>
                  <a:srgbClr val="FF0000"/>
                </a:solidFill>
              </a:rPr>
              <a:t> </a:t>
            </a:r>
            <a:r>
              <a:rPr lang="it-IT" sz="3200" dirty="0" err="1">
                <a:solidFill>
                  <a:srgbClr val="FF0000"/>
                </a:solidFill>
              </a:rPr>
              <a:t>classroom</a:t>
            </a:r>
            <a:r>
              <a:rPr lang="it-IT" sz="3200" dirty="0">
                <a:solidFill>
                  <a:srgbClr val="FF0000"/>
                </a:solidFill>
              </a:rPr>
              <a:t> </a:t>
            </a:r>
            <a:r>
              <a:rPr lang="it-IT" sz="3200" b="1" dirty="0" err="1">
                <a:solidFill>
                  <a:srgbClr val="0070C0"/>
                </a:solidFill>
              </a:rPr>
              <a:t>may</a:t>
            </a:r>
            <a:r>
              <a:rPr lang="it-IT" sz="3200" b="1" dirty="0">
                <a:solidFill>
                  <a:srgbClr val="0070C0"/>
                </a:solidFill>
              </a:rPr>
              <a:t> include </a:t>
            </a:r>
            <a:r>
              <a:rPr lang="it-IT" sz="3200" dirty="0" err="1"/>
              <a:t>activity</a:t>
            </a:r>
            <a:r>
              <a:rPr lang="it-IT" sz="3200" dirty="0"/>
              <a:t> </a:t>
            </a:r>
            <a:r>
              <a:rPr lang="it-IT" sz="3200" dirty="0" err="1"/>
              <a:t>learning</a:t>
            </a:r>
            <a:r>
              <a:rPr lang="it-IT" sz="3200" dirty="0"/>
              <a:t> or more </a:t>
            </a:r>
            <a:r>
              <a:rPr lang="it-IT" sz="3200" dirty="0" err="1"/>
              <a:t>traditional</a:t>
            </a:r>
            <a:r>
              <a:rPr lang="it-IT" sz="3200" dirty="0"/>
              <a:t> </a:t>
            </a:r>
            <a:r>
              <a:rPr lang="it-IT" sz="3200" dirty="0" err="1"/>
              <a:t>homework</a:t>
            </a:r>
            <a:r>
              <a:rPr lang="it-IT" sz="3200" dirty="0"/>
              <a:t> </a:t>
            </a:r>
            <a:r>
              <a:rPr lang="it-IT" sz="3200" dirty="0" err="1"/>
              <a:t>problems</a:t>
            </a:r>
            <a:r>
              <a:rPr lang="it-IT" sz="3200" dirty="0"/>
              <a:t>, </a:t>
            </a:r>
            <a:r>
              <a:rPr lang="it-IT" sz="3200" dirty="0" err="1"/>
              <a:t>among</a:t>
            </a:r>
            <a:r>
              <a:rPr lang="it-IT" sz="3200" dirty="0"/>
              <a:t> </a:t>
            </a:r>
            <a:r>
              <a:rPr lang="it-IT" sz="3200" dirty="0" err="1"/>
              <a:t>other</a:t>
            </a:r>
            <a:r>
              <a:rPr lang="it-IT" sz="3200" dirty="0"/>
              <a:t> </a:t>
            </a:r>
            <a:r>
              <a:rPr lang="it-IT" sz="3200" dirty="0" err="1"/>
              <a:t>practices</a:t>
            </a:r>
            <a:r>
              <a:rPr lang="it-IT" sz="3200" dirty="0"/>
              <a:t>, </a:t>
            </a:r>
            <a:r>
              <a:rPr lang="it-IT" sz="3200" b="1" dirty="0">
                <a:solidFill>
                  <a:srgbClr val="C00000"/>
                </a:solidFill>
              </a:rPr>
              <a:t>to </a:t>
            </a:r>
            <a:r>
              <a:rPr lang="it-IT" sz="3200" b="1" dirty="0" err="1">
                <a:solidFill>
                  <a:srgbClr val="C00000"/>
                </a:solidFill>
              </a:rPr>
              <a:t>engage</a:t>
            </a:r>
            <a:r>
              <a:rPr lang="it-IT" sz="3200" b="1" dirty="0">
                <a:solidFill>
                  <a:srgbClr val="C00000"/>
                </a:solidFill>
              </a:rPr>
              <a:t> </a:t>
            </a:r>
            <a:r>
              <a:rPr lang="it-IT" sz="3200" b="1" dirty="0" err="1">
                <a:solidFill>
                  <a:srgbClr val="C00000"/>
                </a:solidFill>
              </a:rPr>
              <a:t>students</a:t>
            </a:r>
            <a:r>
              <a:rPr lang="it-IT" sz="3200" b="1" dirty="0">
                <a:solidFill>
                  <a:srgbClr val="C00000"/>
                </a:solidFill>
              </a:rPr>
              <a:t> in the </a:t>
            </a:r>
            <a:r>
              <a:rPr lang="it-IT" sz="3200" b="1" dirty="0" err="1">
                <a:solidFill>
                  <a:srgbClr val="C00000"/>
                </a:solidFill>
              </a:rPr>
              <a:t>content</a:t>
            </a:r>
            <a:r>
              <a:rPr lang="it-IT" sz="3200" dirty="0"/>
              <a:t>. </a:t>
            </a:r>
          </a:p>
        </p:txBody>
      </p:sp>
      <p:sp>
        <p:nvSpPr>
          <p:cNvPr id="4" name="Segnaposto contenuto 2"/>
          <p:cNvSpPr txBox="1">
            <a:spLocks/>
          </p:cNvSpPr>
          <p:nvPr/>
        </p:nvSpPr>
        <p:spPr>
          <a:xfrm>
            <a:off x="1054544" y="4153662"/>
            <a:ext cx="10936288" cy="2399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84048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384048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384048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384048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384048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84048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84048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4048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it-IT" sz="3200" b="1" dirty="0">
                <a:solidFill>
                  <a:srgbClr val="FF0000"/>
                </a:solidFill>
              </a:rPr>
              <a:t>Class </a:t>
            </a:r>
            <a:r>
              <a:rPr lang="it-IT" sz="3200" b="1" dirty="0" err="1">
                <a:solidFill>
                  <a:srgbClr val="FF0000"/>
                </a:solidFill>
              </a:rPr>
              <a:t>activities</a:t>
            </a:r>
            <a:r>
              <a:rPr lang="it-IT" sz="3200" b="1" dirty="0">
                <a:solidFill>
                  <a:srgbClr val="FF0000"/>
                </a:solidFill>
              </a:rPr>
              <a:t> </a:t>
            </a:r>
            <a:r>
              <a:rPr lang="it-IT" sz="3200" b="1" dirty="0" err="1" smtClean="0">
                <a:solidFill>
                  <a:srgbClr val="0070C0"/>
                </a:solidFill>
              </a:rPr>
              <a:t>may</a:t>
            </a:r>
            <a:r>
              <a:rPr lang="it-IT" sz="3200" b="1" dirty="0" smtClean="0">
                <a:solidFill>
                  <a:srgbClr val="0070C0"/>
                </a:solidFill>
              </a:rPr>
              <a:t> </a:t>
            </a:r>
            <a:r>
              <a:rPr lang="it-IT" sz="3200" b="1" dirty="0">
                <a:solidFill>
                  <a:srgbClr val="0070C0"/>
                </a:solidFill>
              </a:rPr>
              <a:t>include</a:t>
            </a:r>
            <a:r>
              <a:rPr lang="it-IT" sz="3200" dirty="0"/>
              <a:t>: </a:t>
            </a:r>
            <a:r>
              <a:rPr lang="it-IT" sz="3200" dirty="0" err="1"/>
              <a:t>using</a:t>
            </a:r>
            <a:r>
              <a:rPr lang="it-IT" sz="3200" dirty="0"/>
              <a:t> </a:t>
            </a:r>
            <a:r>
              <a:rPr lang="it-IT" sz="3200" dirty="0" err="1"/>
              <a:t>math</a:t>
            </a:r>
            <a:r>
              <a:rPr lang="it-IT" sz="3200" dirty="0"/>
              <a:t> </a:t>
            </a:r>
            <a:r>
              <a:rPr lang="it-IT" sz="3200" dirty="0" err="1"/>
              <a:t>manipulatives</a:t>
            </a:r>
            <a:r>
              <a:rPr lang="it-IT" sz="3200" dirty="0"/>
              <a:t> and </a:t>
            </a:r>
            <a:r>
              <a:rPr lang="it-IT" sz="3200" dirty="0" err="1"/>
              <a:t>emerging</a:t>
            </a:r>
            <a:r>
              <a:rPr lang="it-IT" sz="3200" dirty="0"/>
              <a:t> </a:t>
            </a:r>
            <a:r>
              <a:rPr lang="it-IT" sz="3200" dirty="0" err="1"/>
              <a:t>mathematical</a:t>
            </a:r>
            <a:r>
              <a:rPr lang="it-IT" sz="3200" dirty="0"/>
              <a:t> </a:t>
            </a:r>
            <a:r>
              <a:rPr lang="it-IT" sz="3200" dirty="0" err="1"/>
              <a:t>technologies</a:t>
            </a:r>
            <a:r>
              <a:rPr lang="it-IT" sz="3200" dirty="0"/>
              <a:t>, </a:t>
            </a:r>
            <a:r>
              <a:rPr lang="it-IT" sz="3200" b="1" dirty="0">
                <a:solidFill>
                  <a:srgbClr val="C00000"/>
                </a:solidFill>
              </a:rPr>
              <a:t>in-</a:t>
            </a:r>
            <a:r>
              <a:rPr lang="it-IT" sz="3200" b="1" dirty="0" err="1">
                <a:solidFill>
                  <a:srgbClr val="C00000"/>
                </a:solidFill>
              </a:rPr>
              <a:t>depth</a:t>
            </a:r>
            <a:r>
              <a:rPr lang="it-IT" sz="3200" b="1" dirty="0">
                <a:solidFill>
                  <a:srgbClr val="C00000"/>
                </a:solidFill>
              </a:rPr>
              <a:t> </a:t>
            </a:r>
            <a:r>
              <a:rPr lang="it-IT" sz="3200" b="1" dirty="0" err="1">
                <a:solidFill>
                  <a:srgbClr val="C00000"/>
                </a:solidFill>
              </a:rPr>
              <a:t>laboratory</a:t>
            </a:r>
            <a:r>
              <a:rPr lang="it-IT" sz="3200" b="1" dirty="0">
                <a:solidFill>
                  <a:srgbClr val="C00000"/>
                </a:solidFill>
              </a:rPr>
              <a:t> </a:t>
            </a:r>
            <a:r>
              <a:rPr lang="it-IT" sz="3200" b="1" dirty="0" err="1">
                <a:solidFill>
                  <a:srgbClr val="C00000"/>
                </a:solidFill>
              </a:rPr>
              <a:t>experiments</a:t>
            </a:r>
            <a:r>
              <a:rPr lang="it-IT" sz="3200" dirty="0"/>
              <a:t>, </a:t>
            </a:r>
            <a:r>
              <a:rPr lang="it-IT" sz="3200" b="1" dirty="0" err="1">
                <a:solidFill>
                  <a:srgbClr val="00B0F0"/>
                </a:solidFill>
              </a:rPr>
              <a:t>original</a:t>
            </a:r>
            <a:r>
              <a:rPr lang="it-IT" sz="3200" b="1" dirty="0">
                <a:solidFill>
                  <a:srgbClr val="00B0F0"/>
                </a:solidFill>
              </a:rPr>
              <a:t> </a:t>
            </a:r>
            <a:r>
              <a:rPr lang="it-IT" sz="3200" b="1" dirty="0" err="1">
                <a:solidFill>
                  <a:srgbClr val="00B0F0"/>
                </a:solidFill>
              </a:rPr>
              <a:t>document</a:t>
            </a:r>
            <a:r>
              <a:rPr lang="it-IT" sz="3200" b="1" dirty="0">
                <a:solidFill>
                  <a:srgbClr val="00B0F0"/>
                </a:solidFill>
              </a:rPr>
              <a:t> </a:t>
            </a:r>
            <a:r>
              <a:rPr lang="it-IT" sz="3200" b="1" dirty="0" err="1">
                <a:solidFill>
                  <a:srgbClr val="00B0F0"/>
                </a:solidFill>
              </a:rPr>
              <a:t>analysis</a:t>
            </a:r>
            <a:r>
              <a:rPr lang="it-IT" sz="3200" dirty="0"/>
              <a:t>, </a:t>
            </a:r>
            <a:r>
              <a:rPr lang="it-IT" sz="3200" b="1" dirty="0" err="1">
                <a:solidFill>
                  <a:srgbClr val="00B050"/>
                </a:solidFill>
              </a:rPr>
              <a:t>debate</a:t>
            </a:r>
            <a:r>
              <a:rPr lang="it-IT" sz="3200" b="1" dirty="0">
                <a:solidFill>
                  <a:srgbClr val="00B050"/>
                </a:solidFill>
              </a:rPr>
              <a:t> or </a:t>
            </a:r>
            <a:r>
              <a:rPr lang="it-IT" sz="3200" b="1" dirty="0" err="1">
                <a:solidFill>
                  <a:srgbClr val="00B050"/>
                </a:solidFill>
              </a:rPr>
              <a:t>speech</a:t>
            </a:r>
            <a:r>
              <a:rPr lang="it-IT" sz="3200" b="1" dirty="0">
                <a:solidFill>
                  <a:srgbClr val="00B050"/>
                </a:solidFill>
              </a:rPr>
              <a:t> </a:t>
            </a:r>
            <a:r>
              <a:rPr lang="it-IT" sz="3200" b="1" dirty="0" err="1">
                <a:solidFill>
                  <a:srgbClr val="00B050"/>
                </a:solidFill>
              </a:rPr>
              <a:t>presentation</a:t>
            </a:r>
            <a:r>
              <a:rPr lang="it-IT" sz="3200" dirty="0"/>
              <a:t>, </a:t>
            </a:r>
            <a:r>
              <a:rPr lang="it-IT" sz="3200" b="1" dirty="0" err="1">
                <a:solidFill>
                  <a:srgbClr val="C00000"/>
                </a:solidFill>
              </a:rPr>
              <a:t>current</a:t>
            </a:r>
            <a:r>
              <a:rPr lang="it-IT" sz="3200" b="1" dirty="0">
                <a:solidFill>
                  <a:srgbClr val="C00000"/>
                </a:solidFill>
              </a:rPr>
              <a:t> </a:t>
            </a:r>
            <a:r>
              <a:rPr lang="it-IT" sz="3200" b="1" dirty="0" err="1">
                <a:solidFill>
                  <a:srgbClr val="C00000"/>
                </a:solidFill>
              </a:rPr>
              <a:t>event</a:t>
            </a:r>
            <a:r>
              <a:rPr lang="it-IT" sz="3200" b="1" dirty="0">
                <a:solidFill>
                  <a:srgbClr val="C00000"/>
                </a:solidFill>
              </a:rPr>
              <a:t> </a:t>
            </a:r>
            <a:r>
              <a:rPr lang="it-IT" sz="3200" b="1" dirty="0" err="1">
                <a:solidFill>
                  <a:srgbClr val="C00000"/>
                </a:solidFill>
              </a:rPr>
              <a:t>discussions</a:t>
            </a:r>
            <a:r>
              <a:rPr lang="it-IT" sz="3200" dirty="0"/>
              <a:t>, </a:t>
            </a:r>
            <a:r>
              <a:rPr lang="it-IT" sz="3200" b="1" dirty="0" err="1" smtClean="0">
                <a:solidFill>
                  <a:srgbClr val="00B0F0"/>
                </a:solidFill>
              </a:rPr>
              <a:t>project-based</a:t>
            </a:r>
            <a:r>
              <a:rPr lang="it-IT" sz="3200" b="1" dirty="0" smtClean="0">
                <a:solidFill>
                  <a:srgbClr val="00B0F0"/>
                </a:solidFill>
              </a:rPr>
              <a:t> </a:t>
            </a:r>
            <a:r>
              <a:rPr lang="it-IT" sz="3200" b="1" dirty="0" err="1">
                <a:solidFill>
                  <a:srgbClr val="00B0F0"/>
                </a:solidFill>
              </a:rPr>
              <a:t>learning</a:t>
            </a:r>
            <a:r>
              <a:rPr lang="it-IT" sz="3200" dirty="0"/>
              <a:t>, and </a:t>
            </a:r>
            <a:r>
              <a:rPr lang="it-IT" sz="3200" b="1" dirty="0" err="1">
                <a:solidFill>
                  <a:srgbClr val="00B050"/>
                </a:solidFill>
              </a:rPr>
              <a:t>skill</a:t>
            </a:r>
            <a:r>
              <a:rPr lang="it-IT" sz="3200" b="1" dirty="0">
                <a:solidFill>
                  <a:srgbClr val="00B050"/>
                </a:solidFill>
              </a:rPr>
              <a:t> </a:t>
            </a:r>
            <a:r>
              <a:rPr lang="it-IT" sz="3200" b="1" dirty="0" err="1">
                <a:solidFill>
                  <a:srgbClr val="00B050"/>
                </a:solidFill>
              </a:rPr>
              <a:t>development</a:t>
            </a:r>
            <a:r>
              <a:rPr lang="it-IT" sz="3200" b="1" dirty="0">
                <a:solidFill>
                  <a:srgbClr val="00B050"/>
                </a:solidFill>
              </a:rPr>
              <a:t> or </a:t>
            </a:r>
            <a:r>
              <a:rPr lang="it-IT" sz="3200" b="1" dirty="0" err="1">
                <a:solidFill>
                  <a:srgbClr val="00B050"/>
                </a:solidFill>
              </a:rPr>
              <a:t>concept</a:t>
            </a:r>
            <a:r>
              <a:rPr lang="it-IT" sz="3200" b="1" dirty="0">
                <a:solidFill>
                  <a:srgbClr val="00B050"/>
                </a:solidFill>
              </a:rPr>
              <a:t> </a:t>
            </a:r>
            <a:r>
              <a:rPr lang="it-IT" sz="3200" b="1" dirty="0" err="1">
                <a:solidFill>
                  <a:srgbClr val="00B050"/>
                </a:solidFill>
              </a:rPr>
              <a:t>practice</a:t>
            </a:r>
            <a:r>
              <a:rPr lang="it-IT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91748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10276114" cy="816429"/>
          </a:xfrm>
        </p:spPr>
        <p:txBody>
          <a:bodyPr>
            <a:normAutofit/>
          </a:bodyPr>
          <a:lstStyle/>
          <a:p>
            <a:pPr algn="ctr"/>
            <a:r>
              <a:rPr lang="it-IT" b="1" dirty="0" err="1" smtClean="0"/>
              <a:t>Flipped</a:t>
            </a:r>
            <a:r>
              <a:rPr lang="it-IT" b="1" dirty="0" smtClean="0"/>
              <a:t> </a:t>
            </a:r>
            <a:r>
              <a:rPr lang="it-IT" b="1" dirty="0" err="1" smtClean="0"/>
              <a:t>classroom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03312" y="1668871"/>
            <a:ext cx="10805659" cy="248402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3200" dirty="0" err="1" smtClean="0"/>
              <a:t>Because</a:t>
            </a:r>
            <a:r>
              <a:rPr lang="it-IT" sz="3200" dirty="0" smtClean="0"/>
              <a:t> </a:t>
            </a:r>
            <a:r>
              <a:rPr lang="it-IT" sz="3200" dirty="0" err="1"/>
              <a:t>these</a:t>
            </a:r>
            <a:r>
              <a:rPr lang="it-IT" sz="3200" dirty="0"/>
              <a:t> </a:t>
            </a:r>
            <a:r>
              <a:rPr lang="it-IT" sz="3200" dirty="0" err="1"/>
              <a:t>types</a:t>
            </a:r>
            <a:r>
              <a:rPr lang="it-IT" sz="3200" dirty="0"/>
              <a:t> of </a:t>
            </a:r>
            <a:r>
              <a:rPr lang="it-IT" sz="3200" dirty="0" err="1"/>
              <a:t>active</a:t>
            </a:r>
            <a:r>
              <a:rPr lang="it-IT" sz="3200" dirty="0"/>
              <a:t> </a:t>
            </a:r>
            <a:r>
              <a:rPr lang="it-IT" sz="3200" dirty="0" err="1"/>
              <a:t>learning</a:t>
            </a:r>
            <a:r>
              <a:rPr lang="it-IT" sz="3200" dirty="0"/>
              <a:t> </a:t>
            </a:r>
            <a:r>
              <a:rPr lang="it-IT" sz="3200" dirty="0" err="1"/>
              <a:t>allow</a:t>
            </a:r>
            <a:r>
              <a:rPr lang="it-IT" sz="3200" dirty="0"/>
              <a:t> for </a:t>
            </a:r>
            <a:r>
              <a:rPr lang="it-IT" sz="3200" dirty="0" err="1"/>
              <a:t>highly</a:t>
            </a:r>
            <a:r>
              <a:rPr lang="it-IT" sz="3200" dirty="0"/>
              <a:t> </a:t>
            </a:r>
            <a:r>
              <a:rPr lang="it-IT" sz="3200" dirty="0" err="1"/>
              <a:t>differentiated</a:t>
            </a:r>
            <a:r>
              <a:rPr lang="it-IT" sz="3200" dirty="0"/>
              <a:t> </a:t>
            </a:r>
            <a:r>
              <a:rPr lang="it-IT" sz="3200" dirty="0" err="1"/>
              <a:t>instruction</a:t>
            </a:r>
            <a:r>
              <a:rPr lang="it-IT" sz="3200" dirty="0" smtClean="0"/>
              <a:t>, </a:t>
            </a:r>
            <a:r>
              <a:rPr lang="it-IT" sz="3200" b="1" dirty="0" smtClean="0">
                <a:solidFill>
                  <a:srgbClr val="00B050"/>
                </a:solidFill>
              </a:rPr>
              <a:t>more </a:t>
            </a:r>
            <a:r>
              <a:rPr lang="it-IT" sz="3200" b="1" dirty="0">
                <a:solidFill>
                  <a:srgbClr val="00B050"/>
                </a:solidFill>
              </a:rPr>
              <a:t>time</a:t>
            </a:r>
            <a:r>
              <a:rPr lang="it-IT" sz="3200" dirty="0">
                <a:solidFill>
                  <a:srgbClr val="00B050"/>
                </a:solidFill>
              </a:rPr>
              <a:t> </a:t>
            </a:r>
            <a:r>
              <a:rPr lang="it-IT" sz="3200" b="1" dirty="0">
                <a:solidFill>
                  <a:srgbClr val="FF0000"/>
                </a:solidFill>
              </a:rPr>
              <a:t>can be </a:t>
            </a:r>
            <a:r>
              <a:rPr lang="it-IT" sz="3200" b="1" dirty="0" err="1">
                <a:solidFill>
                  <a:srgbClr val="FF0000"/>
                </a:solidFill>
              </a:rPr>
              <a:t>spent</a:t>
            </a:r>
            <a:r>
              <a:rPr lang="it-IT" sz="3200" b="1" dirty="0">
                <a:solidFill>
                  <a:srgbClr val="FF0000"/>
                </a:solidFill>
              </a:rPr>
              <a:t> in </a:t>
            </a:r>
            <a:r>
              <a:rPr lang="it-IT" sz="3200" b="1" dirty="0" err="1">
                <a:solidFill>
                  <a:srgbClr val="FF0000"/>
                </a:solidFill>
              </a:rPr>
              <a:t>class</a:t>
            </a:r>
            <a:r>
              <a:rPr lang="it-IT" sz="3200" b="1" dirty="0">
                <a:solidFill>
                  <a:srgbClr val="FF0000"/>
                </a:solidFill>
              </a:rPr>
              <a:t> </a:t>
            </a:r>
            <a:r>
              <a:rPr lang="it-IT" sz="3200" dirty="0"/>
              <a:t>on </a:t>
            </a:r>
            <a:r>
              <a:rPr lang="it-IT" sz="3200" dirty="0" err="1"/>
              <a:t>higher-order</a:t>
            </a:r>
            <a:r>
              <a:rPr lang="it-IT" sz="3200" dirty="0"/>
              <a:t> </a:t>
            </a:r>
            <a:r>
              <a:rPr lang="it-IT" sz="3200" b="1" dirty="0" err="1">
                <a:solidFill>
                  <a:srgbClr val="0070C0"/>
                </a:solidFill>
              </a:rPr>
              <a:t>thinking</a:t>
            </a:r>
            <a:r>
              <a:rPr lang="it-IT" sz="3200" b="1" dirty="0">
                <a:solidFill>
                  <a:srgbClr val="0070C0"/>
                </a:solidFill>
              </a:rPr>
              <a:t> </a:t>
            </a:r>
            <a:r>
              <a:rPr lang="it-IT" sz="3200" b="1" dirty="0" err="1">
                <a:solidFill>
                  <a:srgbClr val="0070C0"/>
                </a:solidFill>
              </a:rPr>
              <a:t>skills</a:t>
            </a:r>
            <a:r>
              <a:rPr lang="it-IT" sz="3200" b="1" dirty="0">
                <a:solidFill>
                  <a:srgbClr val="0070C0"/>
                </a:solidFill>
              </a:rPr>
              <a:t> </a:t>
            </a:r>
            <a:r>
              <a:rPr lang="it-IT" sz="3200" dirty="0" err="1"/>
              <a:t>such</a:t>
            </a:r>
            <a:r>
              <a:rPr lang="it-IT" sz="3200" dirty="0"/>
              <a:t> </a:t>
            </a:r>
            <a:r>
              <a:rPr lang="it-IT" sz="3200" dirty="0" err="1"/>
              <a:t>as</a:t>
            </a:r>
            <a:r>
              <a:rPr lang="it-IT" sz="3200" dirty="0"/>
              <a:t> </a:t>
            </a:r>
            <a:r>
              <a:rPr lang="it-IT" sz="3200" b="1" dirty="0" err="1">
                <a:solidFill>
                  <a:srgbClr val="00B050"/>
                </a:solidFill>
              </a:rPr>
              <a:t>problem-finding</a:t>
            </a:r>
            <a:r>
              <a:rPr lang="it-IT" sz="3200" b="1" dirty="0">
                <a:solidFill>
                  <a:srgbClr val="00B050"/>
                </a:solidFill>
              </a:rPr>
              <a:t>, </a:t>
            </a:r>
            <a:r>
              <a:rPr lang="it-IT" sz="3200" b="1" dirty="0" err="1" smtClean="0">
                <a:solidFill>
                  <a:srgbClr val="00B050"/>
                </a:solidFill>
              </a:rPr>
              <a:t>collaboration</a:t>
            </a:r>
            <a:r>
              <a:rPr lang="it-IT" sz="3200" dirty="0" smtClean="0"/>
              <a:t>, </a:t>
            </a:r>
            <a:r>
              <a:rPr lang="it-IT" sz="3200" b="1" dirty="0">
                <a:solidFill>
                  <a:srgbClr val="C00000"/>
                </a:solidFill>
              </a:rPr>
              <a:t>work in </a:t>
            </a:r>
            <a:r>
              <a:rPr lang="it-IT" sz="3200" b="1" dirty="0" err="1">
                <a:solidFill>
                  <a:srgbClr val="C00000"/>
                </a:solidFill>
              </a:rPr>
              <a:t>groups</a:t>
            </a:r>
            <a:r>
              <a:rPr lang="it-IT" sz="3200" dirty="0"/>
              <a:t>, </a:t>
            </a:r>
            <a:r>
              <a:rPr lang="it-IT" sz="3200" b="1" dirty="0" err="1">
                <a:solidFill>
                  <a:srgbClr val="0070C0"/>
                </a:solidFill>
              </a:rPr>
              <a:t>research</a:t>
            </a:r>
            <a:r>
              <a:rPr lang="it-IT" sz="3200" dirty="0"/>
              <a:t>, and </a:t>
            </a:r>
            <a:r>
              <a:rPr lang="it-IT" sz="3200" b="1" dirty="0" err="1">
                <a:solidFill>
                  <a:srgbClr val="00B050"/>
                </a:solidFill>
              </a:rPr>
              <a:t>construct</a:t>
            </a:r>
            <a:r>
              <a:rPr lang="it-IT" sz="3200" b="1" dirty="0">
                <a:solidFill>
                  <a:srgbClr val="00B050"/>
                </a:solidFill>
              </a:rPr>
              <a:t> </a:t>
            </a:r>
            <a:r>
              <a:rPr lang="it-IT" sz="3200" b="1" dirty="0" err="1">
                <a:solidFill>
                  <a:srgbClr val="00B050"/>
                </a:solidFill>
              </a:rPr>
              <a:t>knowledge</a:t>
            </a:r>
            <a:r>
              <a:rPr lang="it-IT" sz="3200" dirty="0"/>
              <a:t> with the help of </a:t>
            </a:r>
            <a:r>
              <a:rPr lang="it-IT" sz="3200" dirty="0" err="1"/>
              <a:t>their</a:t>
            </a:r>
            <a:r>
              <a:rPr lang="it-IT" sz="3200" dirty="0"/>
              <a:t> </a:t>
            </a:r>
            <a:r>
              <a:rPr lang="it-IT" sz="3200" dirty="0" err="1"/>
              <a:t>teacher</a:t>
            </a:r>
            <a:r>
              <a:rPr lang="it-IT" sz="3200" dirty="0"/>
              <a:t> and </a:t>
            </a:r>
            <a:r>
              <a:rPr lang="it-IT" sz="3200" dirty="0" err="1"/>
              <a:t>peers</a:t>
            </a:r>
            <a:r>
              <a:rPr lang="it-IT" sz="3200" dirty="0"/>
              <a:t>.</a:t>
            </a:r>
          </a:p>
        </p:txBody>
      </p:sp>
      <p:sp>
        <p:nvSpPr>
          <p:cNvPr id="4" name="Segnaposto contenuto 2"/>
          <p:cNvSpPr txBox="1">
            <a:spLocks/>
          </p:cNvSpPr>
          <p:nvPr/>
        </p:nvSpPr>
        <p:spPr>
          <a:xfrm>
            <a:off x="1054544" y="4381500"/>
            <a:ext cx="10936288" cy="20764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84048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384048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384048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384048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384048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84048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84048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4048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it-IT" sz="3200" dirty="0"/>
              <a:t>A </a:t>
            </a:r>
            <a:r>
              <a:rPr lang="it-IT" sz="3200" b="1" dirty="0" err="1">
                <a:solidFill>
                  <a:srgbClr val="FF0000"/>
                </a:solidFill>
              </a:rPr>
              <a:t>teacher's</a:t>
            </a:r>
            <a:r>
              <a:rPr lang="it-IT" sz="3200" b="1" dirty="0">
                <a:solidFill>
                  <a:srgbClr val="FF0000"/>
                </a:solidFill>
              </a:rPr>
              <a:t> </a:t>
            </a:r>
            <a:r>
              <a:rPr lang="it-IT" sz="3200" b="1" dirty="0" err="1">
                <a:solidFill>
                  <a:srgbClr val="FF0000"/>
                </a:solidFill>
              </a:rPr>
              <a:t>interaction</a:t>
            </a:r>
            <a:r>
              <a:rPr lang="it-IT" sz="3200" b="1" dirty="0">
                <a:solidFill>
                  <a:srgbClr val="FF0000"/>
                </a:solidFill>
              </a:rPr>
              <a:t> with </a:t>
            </a:r>
            <a:r>
              <a:rPr lang="it-IT" sz="3200" b="1" dirty="0" err="1">
                <a:solidFill>
                  <a:srgbClr val="FF0000"/>
                </a:solidFill>
              </a:rPr>
              <a:t>students</a:t>
            </a:r>
            <a:r>
              <a:rPr lang="it-IT" sz="3200" b="1" dirty="0">
                <a:solidFill>
                  <a:srgbClr val="FF0000"/>
                </a:solidFill>
              </a:rPr>
              <a:t> </a:t>
            </a:r>
            <a:r>
              <a:rPr lang="it-IT" sz="3200" dirty="0"/>
              <a:t>in a </a:t>
            </a:r>
            <a:r>
              <a:rPr lang="it-IT" sz="3200" dirty="0" err="1"/>
              <a:t>flipped</a:t>
            </a:r>
            <a:r>
              <a:rPr lang="it-IT" sz="3200" dirty="0"/>
              <a:t> </a:t>
            </a:r>
            <a:r>
              <a:rPr lang="it-IT" sz="3200" dirty="0" err="1"/>
              <a:t>classroom</a:t>
            </a:r>
            <a:r>
              <a:rPr lang="it-IT" sz="3200" dirty="0"/>
              <a:t> </a:t>
            </a:r>
            <a:r>
              <a:rPr lang="it-IT" sz="3200" b="1" dirty="0">
                <a:solidFill>
                  <a:srgbClr val="0070C0"/>
                </a:solidFill>
              </a:rPr>
              <a:t>can be more </a:t>
            </a:r>
            <a:r>
              <a:rPr lang="it-IT" sz="3200" b="1" dirty="0" err="1">
                <a:solidFill>
                  <a:srgbClr val="0070C0"/>
                </a:solidFill>
              </a:rPr>
              <a:t>personalized</a:t>
            </a:r>
            <a:r>
              <a:rPr lang="it-IT" sz="3200" b="1" dirty="0">
                <a:solidFill>
                  <a:srgbClr val="0070C0"/>
                </a:solidFill>
              </a:rPr>
              <a:t> and </a:t>
            </a:r>
            <a:r>
              <a:rPr lang="it-IT" sz="3200" b="1" dirty="0" err="1">
                <a:solidFill>
                  <a:srgbClr val="0070C0"/>
                </a:solidFill>
              </a:rPr>
              <a:t>less</a:t>
            </a:r>
            <a:r>
              <a:rPr lang="it-IT" sz="3200" b="1" dirty="0">
                <a:solidFill>
                  <a:srgbClr val="0070C0"/>
                </a:solidFill>
              </a:rPr>
              <a:t> </a:t>
            </a:r>
            <a:r>
              <a:rPr lang="it-IT" sz="3200" b="1" dirty="0" err="1">
                <a:solidFill>
                  <a:srgbClr val="0070C0"/>
                </a:solidFill>
              </a:rPr>
              <a:t>didactic</a:t>
            </a:r>
            <a:r>
              <a:rPr lang="it-IT" sz="3200" dirty="0"/>
              <a:t>, and </a:t>
            </a:r>
            <a:r>
              <a:rPr lang="it-IT" sz="3200" b="1" dirty="0" err="1">
                <a:solidFill>
                  <a:srgbClr val="FF0000"/>
                </a:solidFill>
              </a:rPr>
              <a:t>students</a:t>
            </a:r>
            <a:r>
              <a:rPr lang="it-IT" sz="3200" dirty="0">
                <a:solidFill>
                  <a:srgbClr val="FF0000"/>
                </a:solidFill>
              </a:rPr>
              <a:t> </a:t>
            </a:r>
            <a:r>
              <a:rPr lang="it-IT" sz="3200" b="1" dirty="0">
                <a:solidFill>
                  <a:srgbClr val="0070C0"/>
                </a:solidFill>
              </a:rPr>
              <a:t>are </a:t>
            </a:r>
            <a:r>
              <a:rPr lang="it-IT" sz="3200" b="1" dirty="0" err="1">
                <a:solidFill>
                  <a:srgbClr val="0070C0"/>
                </a:solidFill>
              </a:rPr>
              <a:t>actively</a:t>
            </a:r>
            <a:r>
              <a:rPr lang="it-IT" sz="3200" b="1" dirty="0">
                <a:solidFill>
                  <a:srgbClr val="0070C0"/>
                </a:solidFill>
              </a:rPr>
              <a:t> </a:t>
            </a:r>
            <a:r>
              <a:rPr lang="it-IT" sz="3200" b="1" dirty="0" err="1">
                <a:solidFill>
                  <a:srgbClr val="0070C0"/>
                </a:solidFill>
              </a:rPr>
              <a:t>involved</a:t>
            </a:r>
            <a:r>
              <a:rPr lang="it-IT" sz="3200" dirty="0"/>
              <a:t> in </a:t>
            </a:r>
            <a:r>
              <a:rPr lang="it-IT" sz="3200" b="1" dirty="0" err="1">
                <a:solidFill>
                  <a:srgbClr val="00B050"/>
                </a:solidFill>
              </a:rPr>
              <a:t>knowledge</a:t>
            </a:r>
            <a:r>
              <a:rPr lang="it-IT" sz="3200" b="1" dirty="0">
                <a:solidFill>
                  <a:srgbClr val="00B050"/>
                </a:solidFill>
              </a:rPr>
              <a:t> </a:t>
            </a:r>
            <a:r>
              <a:rPr lang="it-IT" sz="3200" b="1" dirty="0" err="1">
                <a:solidFill>
                  <a:srgbClr val="00B050"/>
                </a:solidFill>
              </a:rPr>
              <a:t>acquisition</a:t>
            </a:r>
            <a:r>
              <a:rPr lang="it-IT" sz="3200" b="1" dirty="0">
                <a:solidFill>
                  <a:srgbClr val="00B050"/>
                </a:solidFill>
              </a:rPr>
              <a:t> and </a:t>
            </a:r>
            <a:r>
              <a:rPr lang="it-IT" sz="3200" b="1" dirty="0" err="1">
                <a:solidFill>
                  <a:srgbClr val="00B050"/>
                </a:solidFill>
              </a:rPr>
              <a:t>construction</a:t>
            </a:r>
            <a:r>
              <a:rPr lang="it-IT" sz="3200" b="1" dirty="0">
                <a:solidFill>
                  <a:srgbClr val="00B050"/>
                </a:solidFill>
              </a:rPr>
              <a:t> </a:t>
            </a:r>
            <a:r>
              <a:rPr lang="it-IT" sz="3200" dirty="0" err="1"/>
              <a:t>as</a:t>
            </a:r>
            <a:r>
              <a:rPr lang="it-IT" sz="3200" dirty="0"/>
              <a:t> </a:t>
            </a:r>
            <a:r>
              <a:rPr lang="it-IT" sz="3200" dirty="0" err="1"/>
              <a:t>they</a:t>
            </a:r>
            <a:r>
              <a:rPr lang="it-IT" sz="3200" dirty="0"/>
              <a:t> </a:t>
            </a:r>
            <a:r>
              <a:rPr lang="it-IT" sz="3200" dirty="0" err="1"/>
              <a:t>participate</a:t>
            </a:r>
            <a:r>
              <a:rPr lang="it-IT" sz="3200" dirty="0"/>
              <a:t> in and </a:t>
            </a:r>
            <a:r>
              <a:rPr lang="it-IT" sz="3200" dirty="0" err="1"/>
              <a:t>evaluate</a:t>
            </a:r>
            <a:r>
              <a:rPr lang="it-IT" sz="3200" dirty="0"/>
              <a:t> </a:t>
            </a:r>
            <a:r>
              <a:rPr lang="it-IT" sz="3200" dirty="0" err="1"/>
              <a:t>their</a:t>
            </a:r>
            <a:r>
              <a:rPr lang="it-IT" sz="3200" dirty="0"/>
              <a:t> </a:t>
            </a:r>
            <a:r>
              <a:rPr lang="it-IT" sz="3200" dirty="0" err="1"/>
              <a:t>learning</a:t>
            </a:r>
            <a:r>
              <a:rPr lang="it-IT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25114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Useful</a:t>
            </a:r>
            <a:r>
              <a:rPr lang="it-IT" dirty="0" smtClean="0"/>
              <a:t> Link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03312" y="2052918"/>
            <a:ext cx="8946541" cy="2257825"/>
          </a:xfrm>
        </p:spPr>
        <p:txBody>
          <a:bodyPr>
            <a:normAutofit/>
          </a:bodyPr>
          <a:lstStyle/>
          <a:p>
            <a:r>
              <a:rPr lang="it-IT" u="sng" dirty="0" smtClean="0">
                <a:hlinkClick r:id="rId2"/>
              </a:rPr>
              <a:t>https</a:t>
            </a:r>
            <a:r>
              <a:rPr lang="it-IT" u="sng" dirty="0">
                <a:hlinkClick r:id="rId2"/>
              </a:rPr>
              <a:t>://youtu.be/ojiebVw8O0g</a:t>
            </a:r>
            <a:endParaRPr lang="it-IT" dirty="0"/>
          </a:p>
          <a:p>
            <a:pPr lvl="0"/>
            <a:r>
              <a:rPr lang="it-IT" u="sng" dirty="0">
                <a:hlinkClick r:id="rId3"/>
              </a:rPr>
              <a:t>https://youtu.be/eRO6oAEGbSI</a:t>
            </a:r>
            <a:endParaRPr lang="it-IT" dirty="0"/>
          </a:p>
          <a:p>
            <a:pPr lvl="0"/>
            <a:r>
              <a:rPr lang="it-IT" u="sng" dirty="0">
                <a:hlinkClick r:id="rId4"/>
              </a:rPr>
              <a:t>https://</a:t>
            </a:r>
            <a:r>
              <a:rPr lang="it-IT" u="sng" dirty="0" smtClean="0">
                <a:hlinkClick r:id="rId4"/>
              </a:rPr>
              <a:t>youtu.be/828eBNnaYGU</a:t>
            </a:r>
            <a:endParaRPr lang="it-IT" u="sng" dirty="0" smtClean="0"/>
          </a:p>
          <a:p>
            <a:pPr lvl="0"/>
            <a:r>
              <a:rPr lang="it-IT" dirty="0" err="1"/>
              <a:t>https</a:t>
            </a:r>
            <a:r>
              <a:rPr lang="it-IT" dirty="0"/>
              <a:t>://</a:t>
            </a:r>
            <a:r>
              <a:rPr lang="it-IT" dirty="0" err="1"/>
              <a:t>en.wikipedia.org</a:t>
            </a:r>
            <a:r>
              <a:rPr lang="it-IT" dirty="0"/>
              <a:t>/</a:t>
            </a:r>
            <a:r>
              <a:rPr lang="it-IT" dirty="0" err="1"/>
              <a:t>wiki</a:t>
            </a:r>
            <a:r>
              <a:rPr lang="it-IT" dirty="0"/>
              <a:t>/</a:t>
            </a:r>
            <a:r>
              <a:rPr lang="it-IT" dirty="0" err="1"/>
              <a:t>Flipped_classroom</a:t>
            </a: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80791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itaglio">
  <a:themeElements>
    <a:clrScheme name="Ritaglio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Ritaglio">
      <a:majorFont>
        <a:latin typeface="Franklin Gothic Book" panose="020B0503020102020204"/>
        <a:ea typeface=""/>
        <a:cs typeface=""/>
      </a:majorFont>
      <a:minorFont>
        <a:latin typeface="Franklin Gothic Book" panose="020B0503020102020204"/>
        <a:ea typeface=""/>
        <a:cs typeface=""/>
      </a:minorFont>
    </a:fontScheme>
    <a:fmtScheme name="Ritaglio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147</TotalTime>
  <Words>432</Words>
  <Application>Microsoft Macintosh PowerPoint</Application>
  <PresentationFormat>Widescreen</PresentationFormat>
  <Paragraphs>26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0" baseType="lpstr">
      <vt:lpstr>Franklin Gothic Book</vt:lpstr>
      <vt:lpstr>Ritaglio</vt:lpstr>
      <vt:lpstr>Presentazione di PowerPoint</vt:lpstr>
      <vt:lpstr>Flipped Classroom</vt:lpstr>
      <vt:lpstr>Traditional model of classroom instruction </vt:lpstr>
      <vt:lpstr>Traditional model of classroom instruction </vt:lpstr>
      <vt:lpstr>Flipped classroom</vt:lpstr>
      <vt:lpstr>Flipped classroom</vt:lpstr>
      <vt:lpstr>Flipped classroom</vt:lpstr>
      <vt:lpstr>Useful Link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Flipped Classroom</dc:title>
  <dc:creator>Utente di Microsoft Office</dc:creator>
  <cp:lastModifiedBy>Utente di Microsoft Office</cp:lastModifiedBy>
  <cp:revision>9</cp:revision>
  <dcterms:created xsi:type="dcterms:W3CDTF">2015-11-01T17:13:22Z</dcterms:created>
  <dcterms:modified xsi:type="dcterms:W3CDTF">2015-11-02T16:55:52Z</dcterms:modified>
</cp:coreProperties>
</file>