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59" r:id="rId4"/>
    <p:sldId id="272" r:id="rId5"/>
    <p:sldId id="260" r:id="rId6"/>
    <p:sldId id="261" r:id="rId7"/>
    <p:sldId id="262" r:id="rId8"/>
    <p:sldId id="273" r:id="rId9"/>
    <p:sldId id="263" r:id="rId10"/>
    <p:sldId id="264" r:id="rId11"/>
    <p:sldId id="265" r:id="rId12"/>
    <p:sldId id="266" r:id="rId13"/>
    <p:sldId id="267" r:id="rId14"/>
    <p:sldId id="268" r:id="rId15"/>
    <p:sldId id="274" r:id="rId16"/>
    <p:sldId id="275"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FCFF63-0EFB-40E2-982C-5117D4DEB72F}" type="datetimeFigureOut">
              <a:rPr lang="it-IT" smtClean="0"/>
              <a:pPr/>
              <a:t>21/12/2015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0613E0-0DFD-4310-8C45-41FAD4D7639C}"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E20613E0-0DFD-4310-8C45-41FAD4D7639C}" type="slidenum">
              <a:rPr lang="it-IT" smtClean="0"/>
              <a:pPr/>
              <a:t>10</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FEAB545-06F4-482C-8432-47505EC2D548}" type="datetimeFigureOut">
              <a:rPr lang="it-IT" smtClean="0"/>
              <a:pPr/>
              <a:t>21/12/2015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BE9201-EAC8-41E2-B558-0BC8E0E9009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27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EAB545-06F4-482C-8432-47505EC2D548}" type="datetimeFigureOut">
              <a:rPr lang="it-IT" smtClean="0"/>
              <a:pPr/>
              <a:t>21/12/2015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E9201-EAC8-41E2-B558-0BC8E0E9009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827584" y="2276872"/>
            <a:ext cx="7772400" cy="2334121"/>
          </a:xfrm>
        </p:spPr>
        <p:txBody>
          <a:bodyPr>
            <a:noAutofit/>
          </a:bodyPr>
          <a:lstStyle/>
          <a:p>
            <a:r>
              <a:rPr lang="it-IT" sz="5400" b="1" i="1" dirty="0" err="1" smtClean="0">
                <a:effectLst>
                  <a:outerShdw blurRad="38100" dist="38100" dir="2700000" algn="tl">
                    <a:srgbClr val="000000">
                      <a:alpha val="43137"/>
                    </a:srgbClr>
                  </a:outerShdw>
                </a:effectLst>
                <a:latin typeface="Matura MT Script Capitals" pitchFamily="66" charset="0"/>
              </a:rPr>
              <a:t>Relationship</a:t>
            </a:r>
            <a:r>
              <a:rPr lang="it-IT" sz="5400" b="1" i="1" dirty="0" smtClean="0">
                <a:effectLst>
                  <a:outerShdw blurRad="38100" dist="38100" dir="2700000" algn="tl">
                    <a:srgbClr val="000000">
                      <a:alpha val="43137"/>
                    </a:srgbClr>
                  </a:outerShdw>
                </a:effectLst>
                <a:latin typeface="Matura MT Script Capitals" pitchFamily="66" charset="0"/>
              </a:rPr>
              <a:t> </a:t>
            </a:r>
            <a:br>
              <a:rPr lang="it-IT" sz="5400" b="1" i="1" dirty="0" smtClean="0">
                <a:effectLst>
                  <a:outerShdw blurRad="38100" dist="38100" dir="2700000" algn="tl">
                    <a:srgbClr val="000000">
                      <a:alpha val="43137"/>
                    </a:srgbClr>
                  </a:outerShdw>
                </a:effectLst>
                <a:latin typeface="Matura MT Script Capitals" pitchFamily="66" charset="0"/>
              </a:rPr>
            </a:br>
            <a:r>
              <a:rPr lang="it-IT" sz="5400" b="1" i="1" dirty="0" smtClean="0">
                <a:effectLst>
                  <a:outerShdw blurRad="38100" dist="38100" dir="2700000" algn="tl">
                    <a:srgbClr val="000000">
                      <a:alpha val="43137"/>
                    </a:srgbClr>
                  </a:outerShdw>
                </a:effectLst>
                <a:latin typeface="Matura MT Script Capitals" pitchFamily="66" charset="0"/>
              </a:rPr>
              <a:t>and</a:t>
            </a:r>
            <a:br>
              <a:rPr lang="it-IT" sz="5400" b="1" i="1" dirty="0" smtClean="0">
                <a:effectLst>
                  <a:outerShdw blurRad="38100" dist="38100" dir="2700000" algn="tl">
                    <a:srgbClr val="000000">
                      <a:alpha val="43137"/>
                    </a:srgbClr>
                  </a:outerShdw>
                </a:effectLst>
                <a:latin typeface="Matura MT Script Capitals" pitchFamily="66" charset="0"/>
              </a:rPr>
            </a:br>
            <a:r>
              <a:rPr lang="it-IT" sz="5400" b="1" i="1" dirty="0" err="1" smtClean="0">
                <a:effectLst>
                  <a:outerShdw blurRad="38100" dist="38100" dir="2700000" algn="tl">
                    <a:srgbClr val="000000">
                      <a:alpha val="43137"/>
                    </a:srgbClr>
                  </a:outerShdw>
                </a:effectLst>
                <a:latin typeface="Matura MT Script Capitals" pitchFamily="66" charset="0"/>
              </a:rPr>
              <a:t>S.E.N.</a:t>
            </a:r>
            <a:endParaRPr lang="it-IT" sz="5400" b="1" i="1" dirty="0">
              <a:effectLst>
                <a:outerShdw blurRad="38100" dist="38100" dir="2700000" algn="tl">
                  <a:srgbClr val="000000">
                    <a:alpha val="43137"/>
                  </a:srgbClr>
                </a:outerShdw>
              </a:effectLst>
              <a:latin typeface="Matura MT Script Capitals" pitchFamily="66" charset="0"/>
            </a:endParaRPr>
          </a:p>
        </p:txBody>
      </p:sp>
      <p:sp>
        <p:nvSpPr>
          <p:cNvPr id="3" name="Sottotitolo 2"/>
          <p:cNvSpPr>
            <a:spLocks noGrp="1"/>
          </p:cNvSpPr>
          <p:nvPr>
            <p:ph type="subTitle" idx="1"/>
          </p:nvPr>
        </p:nvSpPr>
        <p:spPr>
          <a:xfrm>
            <a:off x="1547664" y="5105400"/>
            <a:ext cx="6400800" cy="1752600"/>
          </a:xfrm>
        </p:spPr>
        <p:txBody>
          <a:bodyPr>
            <a:normAutofit/>
          </a:bodyPr>
          <a:lstStyle/>
          <a:p>
            <a:r>
              <a:rPr lang="it-IT" sz="3600" i="1" dirty="0" err="1" smtClean="0">
                <a:solidFill>
                  <a:schemeClr val="bg2">
                    <a:lumMod val="10000"/>
                  </a:schemeClr>
                </a:solidFill>
                <a:latin typeface="Matura MT Script Capitals" pitchFamily="66" charset="0"/>
              </a:rPr>
              <a:t>Special</a:t>
            </a:r>
            <a:r>
              <a:rPr lang="it-IT" sz="3600" i="1" dirty="0" smtClean="0">
                <a:solidFill>
                  <a:schemeClr val="bg2">
                    <a:lumMod val="10000"/>
                  </a:schemeClr>
                </a:solidFill>
                <a:latin typeface="Matura MT Script Capitals" pitchFamily="66" charset="0"/>
              </a:rPr>
              <a:t> </a:t>
            </a:r>
            <a:r>
              <a:rPr lang="it-IT" sz="3600" i="1" dirty="0" err="1" smtClean="0">
                <a:solidFill>
                  <a:schemeClr val="bg2">
                    <a:lumMod val="10000"/>
                  </a:schemeClr>
                </a:solidFill>
                <a:latin typeface="Matura MT Script Capitals" pitchFamily="66" charset="0"/>
              </a:rPr>
              <a:t>Education</a:t>
            </a:r>
            <a:r>
              <a:rPr lang="it-IT" sz="3600" i="1" dirty="0" smtClean="0">
                <a:solidFill>
                  <a:schemeClr val="bg2">
                    <a:lumMod val="10000"/>
                  </a:schemeClr>
                </a:solidFill>
                <a:latin typeface="Matura MT Script Capitals" pitchFamily="66" charset="0"/>
              </a:rPr>
              <a:t> </a:t>
            </a:r>
            <a:r>
              <a:rPr lang="it-IT" sz="3600" i="1" dirty="0" err="1" smtClean="0">
                <a:solidFill>
                  <a:schemeClr val="bg2">
                    <a:lumMod val="10000"/>
                  </a:schemeClr>
                </a:solidFill>
                <a:latin typeface="Matura MT Script Capitals" pitchFamily="66" charset="0"/>
              </a:rPr>
              <a:t>Needs</a:t>
            </a:r>
            <a:endParaRPr lang="it-IT" sz="3600" i="1" dirty="0">
              <a:solidFill>
                <a:schemeClr val="bg2">
                  <a:lumMod val="10000"/>
                </a:schemeClr>
              </a:solidFill>
              <a:latin typeface="Matura MT Script Capital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dissolv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0"/>
            <a:ext cx="8229600" cy="1143000"/>
          </a:xfrm>
        </p:spPr>
        <p:txBody>
          <a:bodyPr/>
          <a:lstStyle/>
          <a:p>
            <a:r>
              <a:rPr lang="en-GB" dirty="0" smtClean="0">
                <a:latin typeface="Matura MT Script Capitals" pitchFamily="66" charset="0"/>
              </a:rPr>
              <a:t>Expectations and fears…</a:t>
            </a:r>
            <a:endParaRPr lang="en-GB" dirty="0">
              <a:latin typeface="Matura MT Script Capitals" pitchFamily="66" charset="0"/>
            </a:endParaRPr>
          </a:p>
        </p:txBody>
      </p:sp>
      <p:sp>
        <p:nvSpPr>
          <p:cNvPr id="3" name="Segnaposto contenuto 2"/>
          <p:cNvSpPr>
            <a:spLocks noGrp="1"/>
          </p:cNvSpPr>
          <p:nvPr>
            <p:ph idx="1"/>
          </p:nvPr>
        </p:nvSpPr>
        <p:spPr>
          <a:xfrm>
            <a:off x="457200" y="1124744"/>
            <a:ext cx="8229600" cy="5733256"/>
          </a:xfrm>
        </p:spPr>
        <p:txBody>
          <a:bodyPr>
            <a:normAutofit fontScale="77500" lnSpcReduction="20000"/>
          </a:bodyPr>
          <a:lstStyle/>
          <a:p>
            <a:r>
              <a:rPr lang="en-GB" dirty="0" smtClean="0">
                <a:latin typeface="Comic Sans MS" pitchFamily="66" charset="0"/>
              </a:rPr>
              <a:t>Then we talked about expectations and fears: it stands for “life”, it talks about our own </a:t>
            </a:r>
            <a:r>
              <a:rPr lang="en-GB" b="1" dirty="0" smtClean="0">
                <a:latin typeface="Comic Sans MS" pitchFamily="66" charset="0"/>
              </a:rPr>
              <a:t>existential position</a:t>
            </a:r>
            <a:r>
              <a:rPr lang="en-GB" dirty="0" smtClean="0">
                <a:latin typeface="Comic Sans MS" pitchFamily="66" charset="0"/>
              </a:rPr>
              <a:t>.</a:t>
            </a:r>
          </a:p>
          <a:p>
            <a:endParaRPr lang="en-GB" dirty="0" smtClean="0">
              <a:latin typeface="Comic Sans MS" pitchFamily="66" charset="0"/>
            </a:endParaRPr>
          </a:p>
          <a:p>
            <a:r>
              <a:rPr lang="en-GB" dirty="0" smtClean="0">
                <a:latin typeface="Comic Sans MS" pitchFamily="66" charset="0"/>
              </a:rPr>
              <a:t>An existential position is the way how we relate with others. Basically there are 4 existential positions.</a:t>
            </a:r>
          </a:p>
          <a:p>
            <a:endParaRPr lang="en-GB" dirty="0" smtClean="0">
              <a:latin typeface="Comic Sans MS" pitchFamily="66" charset="0"/>
            </a:endParaRPr>
          </a:p>
          <a:p>
            <a:r>
              <a:rPr lang="en-GB" dirty="0" smtClean="0">
                <a:latin typeface="Comic Sans MS" pitchFamily="66" charset="0"/>
              </a:rPr>
              <a:t>The passive one: I’m not ok, you are ok.</a:t>
            </a:r>
          </a:p>
          <a:p>
            <a:endParaRPr lang="en-GB" dirty="0" smtClean="0">
              <a:latin typeface="Comic Sans MS" pitchFamily="66" charset="0"/>
            </a:endParaRPr>
          </a:p>
          <a:p>
            <a:r>
              <a:rPr lang="en-GB" dirty="0" smtClean="0">
                <a:latin typeface="Comic Sans MS" pitchFamily="66" charset="0"/>
              </a:rPr>
              <a:t>The aggressive one: I’m ok, you are not ok.</a:t>
            </a:r>
          </a:p>
          <a:p>
            <a:endParaRPr lang="en-GB" dirty="0" smtClean="0">
              <a:latin typeface="Comic Sans MS" pitchFamily="66" charset="0"/>
            </a:endParaRPr>
          </a:p>
          <a:p>
            <a:r>
              <a:rPr lang="en-GB" dirty="0" smtClean="0">
                <a:latin typeface="Comic Sans MS" pitchFamily="66" charset="0"/>
              </a:rPr>
              <a:t>The assertively one: I’m ok, you are ok.</a:t>
            </a:r>
          </a:p>
          <a:p>
            <a:endParaRPr lang="en-GB" dirty="0" smtClean="0">
              <a:latin typeface="Comic Sans MS" pitchFamily="66" charset="0"/>
            </a:endParaRPr>
          </a:p>
          <a:p>
            <a:r>
              <a:rPr lang="en-GB" dirty="0" smtClean="0">
                <a:latin typeface="Comic Sans MS" pitchFamily="66" charset="0"/>
              </a:rPr>
              <a:t>The pro-social one: I can take care of you, I can put aside my needs, for choice, for your sake.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0"/>
            <a:ext cx="8229600" cy="1143000"/>
          </a:xfrm>
        </p:spPr>
        <p:txBody>
          <a:bodyPr/>
          <a:lstStyle/>
          <a:p>
            <a:r>
              <a:rPr lang="en-GB" dirty="0" smtClean="0">
                <a:latin typeface="Matura MT Script Capitals" pitchFamily="66" charset="0"/>
              </a:rPr>
              <a:t>Circular logic…</a:t>
            </a:r>
            <a:endParaRPr lang="en-GB" dirty="0">
              <a:latin typeface="Matura MT Script Capitals" pitchFamily="66" charset="0"/>
            </a:endParaRPr>
          </a:p>
        </p:txBody>
      </p:sp>
      <p:sp>
        <p:nvSpPr>
          <p:cNvPr id="3" name="Segnaposto contenuto 2"/>
          <p:cNvSpPr>
            <a:spLocks noGrp="1"/>
          </p:cNvSpPr>
          <p:nvPr>
            <p:ph idx="1"/>
          </p:nvPr>
        </p:nvSpPr>
        <p:spPr>
          <a:xfrm>
            <a:off x="457200" y="1124744"/>
            <a:ext cx="8229600" cy="5733256"/>
          </a:xfrm>
        </p:spPr>
        <p:txBody>
          <a:bodyPr>
            <a:normAutofit fontScale="70000" lnSpcReduction="20000"/>
          </a:bodyPr>
          <a:lstStyle/>
          <a:p>
            <a:r>
              <a:rPr lang="en-GB" dirty="0" smtClean="0">
                <a:latin typeface="Comic Sans MS" pitchFamily="66" charset="0"/>
              </a:rPr>
              <a:t>“What am I going to do? What are you going to do?”</a:t>
            </a:r>
          </a:p>
          <a:p>
            <a:endParaRPr lang="en-GB" dirty="0" smtClean="0">
              <a:latin typeface="Comic Sans MS" pitchFamily="66" charset="0"/>
            </a:endParaRPr>
          </a:p>
          <a:p>
            <a:r>
              <a:rPr lang="en-GB" dirty="0" smtClean="0">
                <a:latin typeface="Comic Sans MS" pitchFamily="66" charset="0"/>
              </a:rPr>
              <a:t>One of the paradigms of the human communication is that in the relationship the logic is always circular: both parties have responsibility for the outcome.</a:t>
            </a:r>
          </a:p>
          <a:p>
            <a:endParaRPr lang="en-GB" dirty="0" smtClean="0">
              <a:latin typeface="Comic Sans MS" pitchFamily="66" charset="0"/>
            </a:endParaRPr>
          </a:p>
          <a:p>
            <a:r>
              <a:rPr lang="en-GB" dirty="0" smtClean="0">
                <a:latin typeface="Comic Sans MS" pitchFamily="66" charset="0"/>
              </a:rPr>
              <a:t>That means that the first question that I have to ask to myself is: “how did I contribute to the problem I’m complaining about?”</a:t>
            </a:r>
          </a:p>
          <a:p>
            <a:endParaRPr lang="en-GB" dirty="0" smtClean="0">
              <a:latin typeface="Comic Sans MS" pitchFamily="66" charset="0"/>
            </a:endParaRPr>
          </a:p>
          <a:p>
            <a:r>
              <a:rPr lang="en-GB" dirty="0" smtClean="0">
                <a:latin typeface="Comic Sans MS" pitchFamily="66" charset="0"/>
              </a:rPr>
              <a:t>In a one-sided logic, instead, we use to say: it’s my fault/ it’s your fault.</a:t>
            </a:r>
          </a:p>
          <a:p>
            <a:endParaRPr lang="en-GB" dirty="0" smtClean="0">
              <a:latin typeface="Comic Sans MS" pitchFamily="66" charset="0"/>
            </a:endParaRPr>
          </a:p>
          <a:p>
            <a:r>
              <a:rPr lang="en-GB" dirty="0" smtClean="0">
                <a:latin typeface="Comic Sans MS" pitchFamily="66" charset="0"/>
              </a:rPr>
              <a:t>For education relationship, instead, there is a difference: it is the responsibility of the educator.</a:t>
            </a:r>
          </a:p>
          <a:p>
            <a:endParaRPr lang="en-GB"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en-GB" dirty="0" smtClean="0">
                <a:latin typeface="Matura MT Script Capitals" pitchFamily="66" charset="0"/>
              </a:rPr>
              <a:t>Freedom..</a:t>
            </a:r>
            <a:endParaRPr lang="en-GB" dirty="0">
              <a:latin typeface="Matura MT Script Capitals" pitchFamily="66" charset="0"/>
            </a:endParaRPr>
          </a:p>
        </p:txBody>
      </p:sp>
      <p:sp>
        <p:nvSpPr>
          <p:cNvPr id="3" name="Segnaposto contenuto 2"/>
          <p:cNvSpPr>
            <a:spLocks noGrp="1"/>
          </p:cNvSpPr>
          <p:nvPr>
            <p:ph idx="1"/>
          </p:nvPr>
        </p:nvSpPr>
        <p:spPr>
          <a:xfrm>
            <a:off x="457200" y="1124744"/>
            <a:ext cx="8229600" cy="5733256"/>
          </a:xfrm>
        </p:spPr>
        <p:txBody>
          <a:bodyPr>
            <a:normAutofit fontScale="70000" lnSpcReduction="20000"/>
          </a:bodyPr>
          <a:lstStyle/>
          <a:p>
            <a:r>
              <a:rPr lang="en-GB" dirty="0" smtClean="0">
                <a:latin typeface="Comic Sans MS" pitchFamily="66" charset="0"/>
              </a:rPr>
              <a:t>It’s really hard to stay calm when somebody attacks you!</a:t>
            </a:r>
          </a:p>
          <a:p>
            <a:pPr>
              <a:buNone/>
            </a:pPr>
            <a:endParaRPr lang="en-GB" dirty="0" smtClean="0">
              <a:latin typeface="Comic Sans MS" pitchFamily="66" charset="0"/>
            </a:endParaRPr>
          </a:p>
          <a:p>
            <a:r>
              <a:rPr lang="en-GB" dirty="0" smtClean="0">
                <a:latin typeface="Comic Sans MS" pitchFamily="66" charset="0"/>
              </a:rPr>
              <a:t>Be touched by what someone tells me, by his criticism, or by his bad opinion...means that I’m really free inside myself.</a:t>
            </a:r>
          </a:p>
          <a:p>
            <a:pPr>
              <a:buNone/>
            </a:pPr>
            <a:endParaRPr lang="en-GB" dirty="0" smtClean="0">
              <a:latin typeface="Comic Sans MS" pitchFamily="66" charset="0"/>
            </a:endParaRPr>
          </a:p>
          <a:p>
            <a:r>
              <a:rPr lang="en-GB" dirty="0" smtClean="0">
                <a:latin typeface="Comic Sans MS" pitchFamily="66" charset="0"/>
              </a:rPr>
              <a:t>How can I achieve this freedom?</a:t>
            </a:r>
          </a:p>
          <a:p>
            <a:pPr>
              <a:buNone/>
            </a:pPr>
            <a:endParaRPr lang="en-GB" dirty="0" smtClean="0">
              <a:latin typeface="Comic Sans MS" pitchFamily="66" charset="0"/>
            </a:endParaRPr>
          </a:p>
          <a:p>
            <a:r>
              <a:rPr lang="en-GB" dirty="0" smtClean="0">
                <a:latin typeface="Comic Sans MS" pitchFamily="66" charset="0"/>
              </a:rPr>
              <a:t>We can start building an “observer me”.</a:t>
            </a:r>
          </a:p>
          <a:p>
            <a:pPr>
              <a:buNone/>
            </a:pPr>
            <a:endParaRPr lang="en-GB" dirty="0" smtClean="0">
              <a:latin typeface="Comic Sans MS" pitchFamily="66" charset="0"/>
            </a:endParaRPr>
          </a:p>
          <a:p>
            <a:r>
              <a:rPr lang="en-GB" dirty="0" smtClean="0">
                <a:latin typeface="Comic Sans MS" pitchFamily="66" charset="0"/>
              </a:rPr>
              <a:t>When I am able to observe, going through the appearance, I can learn a lot of things, about myself and about people around me.</a:t>
            </a:r>
          </a:p>
          <a:p>
            <a:pPr>
              <a:buNone/>
            </a:pPr>
            <a:endParaRPr lang="en-GB" dirty="0" smtClean="0">
              <a:latin typeface="Comic Sans MS" pitchFamily="66" charset="0"/>
            </a:endParaRPr>
          </a:p>
          <a:p>
            <a:r>
              <a:rPr lang="en-GB" dirty="0" smtClean="0">
                <a:latin typeface="Comic Sans MS" pitchFamily="66" charset="0"/>
              </a:rPr>
              <a:t>Let us remember the famous words of Antoine de Saint-</a:t>
            </a:r>
            <a:r>
              <a:rPr lang="en-GB" dirty="0" err="1" smtClean="0">
                <a:latin typeface="Comic Sans MS" pitchFamily="66" charset="0"/>
              </a:rPr>
              <a:t>Exupéry</a:t>
            </a:r>
            <a:r>
              <a:rPr lang="en-GB" dirty="0" smtClean="0">
                <a:latin typeface="Comic Sans MS" pitchFamily="66" charset="0"/>
              </a:rPr>
              <a:t>: “let us look with our heart, because what is essential is invisible to the eye”.</a:t>
            </a:r>
          </a:p>
          <a:p>
            <a:endParaRPr lang="en-GB"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11560" y="332656"/>
            <a:ext cx="4572000" cy="6186309"/>
          </a:xfrm>
          <a:prstGeom prst="rect">
            <a:avLst/>
          </a:prstGeom>
        </p:spPr>
        <p:txBody>
          <a:bodyPr>
            <a:spAutoFit/>
          </a:bodyPr>
          <a:lstStyle/>
          <a:p>
            <a:pPr>
              <a:buFont typeface="Arial" pitchFamily="34" charset="0"/>
              <a:buChar char="•"/>
            </a:pPr>
            <a:r>
              <a:rPr lang="en-GB" dirty="0" smtClean="0">
                <a:latin typeface="Comic Sans MS" pitchFamily="66" charset="0"/>
              </a:rPr>
              <a:t>I can see that behind what we call “badness”, maybe there’s a wound that asks to be healed. </a:t>
            </a:r>
          </a:p>
          <a:p>
            <a:pPr>
              <a:buFont typeface="Arial" pitchFamily="34" charset="0"/>
              <a:buChar char="•"/>
            </a:pPr>
            <a:endParaRPr lang="en-GB" dirty="0" smtClean="0">
              <a:latin typeface="Comic Sans MS" pitchFamily="66" charset="0"/>
            </a:endParaRPr>
          </a:p>
          <a:p>
            <a:pPr>
              <a:buFont typeface="Arial" pitchFamily="34" charset="0"/>
              <a:buChar char="•"/>
            </a:pPr>
            <a:r>
              <a:rPr lang="en-GB" dirty="0" smtClean="0">
                <a:latin typeface="Comic Sans MS" pitchFamily="66" charset="0"/>
              </a:rPr>
              <a:t>So, if we become able to observe, maybe we can learn compassion, and we can learn the right way to realise equilibrated, harmonious and rewarding relationships.</a:t>
            </a:r>
          </a:p>
          <a:p>
            <a:pPr>
              <a:buFont typeface="Arial" pitchFamily="34" charset="0"/>
              <a:buChar char="•"/>
            </a:pPr>
            <a:endParaRPr lang="en-GB" dirty="0" smtClean="0">
              <a:latin typeface="Comic Sans MS" pitchFamily="66" charset="0"/>
            </a:endParaRPr>
          </a:p>
          <a:p>
            <a:pPr>
              <a:buFont typeface="Arial" pitchFamily="34" charset="0"/>
              <a:buChar char="•"/>
            </a:pPr>
            <a:r>
              <a:rPr lang="en-GB" dirty="0" smtClean="0">
                <a:latin typeface="Comic Sans MS" pitchFamily="66" charset="0"/>
              </a:rPr>
              <a:t>If I don’t see the hostility like an attack to me, I do not feel hurt so I’ll not feel the need to defend myself.</a:t>
            </a:r>
          </a:p>
          <a:p>
            <a:pPr>
              <a:buFont typeface="Arial" pitchFamily="34" charset="0"/>
              <a:buChar char="•"/>
            </a:pPr>
            <a:endParaRPr lang="en-GB" dirty="0" smtClean="0">
              <a:latin typeface="Comic Sans MS" pitchFamily="66" charset="0"/>
            </a:endParaRPr>
          </a:p>
          <a:p>
            <a:pPr>
              <a:buFont typeface="Arial" pitchFamily="34" charset="0"/>
              <a:buChar char="•"/>
            </a:pPr>
            <a:r>
              <a:rPr lang="en-GB" dirty="0" smtClean="0">
                <a:latin typeface="Comic Sans MS" pitchFamily="66" charset="0"/>
              </a:rPr>
              <a:t>In an education relationship, for example,  it’s necessary that the educator let himself be reached by the anger of the child, or the teenager, because he must be able to hold him. (it doesn’t mean that we must not teach rules and give right information about what is right and wrong).</a:t>
            </a:r>
            <a:endParaRPr lang="en-GB"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20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en-GB" dirty="0" smtClean="0">
                <a:latin typeface="Matura MT Script Capitals" pitchFamily="66" charset="0"/>
              </a:rPr>
              <a:t>Self-knowledge</a:t>
            </a:r>
            <a:endParaRPr lang="en-GB" dirty="0">
              <a:latin typeface="Matura MT Script Capitals" pitchFamily="66" charset="0"/>
            </a:endParaRPr>
          </a:p>
        </p:txBody>
      </p:sp>
      <p:sp>
        <p:nvSpPr>
          <p:cNvPr id="3" name="Segnaposto contenuto 2"/>
          <p:cNvSpPr>
            <a:spLocks noGrp="1"/>
          </p:cNvSpPr>
          <p:nvPr>
            <p:ph idx="1"/>
          </p:nvPr>
        </p:nvSpPr>
        <p:spPr>
          <a:xfrm>
            <a:off x="457200" y="1124744"/>
            <a:ext cx="8229600" cy="5472608"/>
          </a:xfrm>
        </p:spPr>
        <p:txBody>
          <a:bodyPr>
            <a:normAutofit fontScale="85000" lnSpcReduction="20000"/>
          </a:bodyPr>
          <a:lstStyle/>
          <a:p>
            <a:r>
              <a:rPr lang="en-US" dirty="0" smtClean="0">
                <a:latin typeface="Comic Sans MS" pitchFamily="66" charset="0"/>
              </a:rPr>
              <a:t>The quality of a relationship helps the self-knowledge.</a:t>
            </a:r>
          </a:p>
          <a:p>
            <a:endParaRPr lang="en-US" dirty="0" smtClean="0">
              <a:latin typeface="Comic Sans MS" pitchFamily="66" charset="0"/>
            </a:endParaRPr>
          </a:p>
          <a:p>
            <a:r>
              <a:rPr lang="en-US" dirty="0" smtClean="0">
                <a:latin typeface="Comic Sans MS" pitchFamily="66" charset="0"/>
              </a:rPr>
              <a:t>When I am in relation with someone I have the opportunity to know something more about myself and so, to grow in evolution.</a:t>
            </a:r>
          </a:p>
          <a:p>
            <a:pPr>
              <a:buNone/>
            </a:pPr>
            <a:endParaRPr lang="en-US" dirty="0" smtClean="0">
              <a:latin typeface="Comic Sans MS" pitchFamily="66" charset="0"/>
            </a:endParaRPr>
          </a:p>
          <a:p>
            <a:r>
              <a:rPr lang="en-US" dirty="0" smtClean="0">
                <a:latin typeface="Comic Sans MS" pitchFamily="66" charset="0"/>
              </a:rPr>
              <a:t>When I am in relation I have the opportunity to give something of me to others.</a:t>
            </a:r>
          </a:p>
          <a:p>
            <a:pPr>
              <a:buNone/>
            </a:pPr>
            <a:endParaRPr lang="en-US" dirty="0" smtClean="0">
              <a:latin typeface="Comic Sans MS" pitchFamily="66" charset="0"/>
            </a:endParaRPr>
          </a:p>
          <a:p>
            <a:r>
              <a:rPr lang="en-US" dirty="0" smtClean="0">
                <a:latin typeface="Comic Sans MS" pitchFamily="66" charset="0"/>
              </a:rPr>
              <a:t>When I am in relation I have the opportunity to receive something by others.</a:t>
            </a:r>
          </a:p>
          <a:p>
            <a:pPr>
              <a:buNone/>
            </a:pPr>
            <a:endParaRPr lang="en-US" dirty="0" smtClean="0">
              <a:latin typeface="Comic Sans MS" pitchFamily="66" charset="0"/>
            </a:endParaRPr>
          </a:p>
          <a:p>
            <a:r>
              <a:rPr lang="en-US" dirty="0" smtClean="0">
                <a:latin typeface="Comic Sans MS" pitchFamily="66" charset="0"/>
              </a:rPr>
              <a:t>This reciprocity is a great richness!  </a:t>
            </a:r>
            <a:endParaRPr lang="en-US"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4000" dirty="0" smtClean="0">
                <a:latin typeface="Matura MT Script Capitals" pitchFamily="66" charset="0"/>
              </a:rPr>
              <a:t>“You’re an angel with only one wing, you need others to fly”</a:t>
            </a:r>
            <a:endParaRPr lang="en-GB" sz="4000" dirty="0">
              <a:latin typeface="Matura MT Script Capitals" pitchFamily="66" charset="0"/>
            </a:endParaRPr>
          </a:p>
        </p:txBody>
      </p:sp>
      <p:sp>
        <p:nvSpPr>
          <p:cNvPr id="3" name="Segnaposto testo 2"/>
          <p:cNvSpPr>
            <a:spLocks noGrp="1"/>
          </p:cNvSpPr>
          <p:nvPr>
            <p:ph type="body" idx="1"/>
          </p:nvPr>
        </p:nvSpPr>
        <p:spPr/>
        <p:txBody>
          <a:bodyPr/>
          <a:lstStyle/>
          <a:p>
            <a:r>
              <a:rPr lang="it-IT" b="0" u="sng" dirty="0" smtClean="0">
                <a:latin typeface="Comic Sans MS" pitchFamily="66" charset="0"/>
              </a:rPr>
              <a:t>ME</a:t>
            </a:r>
            <a:endParaRPr lang="it-IT" b="0" u="sng" dirty="0">
              <a:latin typeface="Comic Sans MS" pitchFamily="66" charset="0"/>
            </a:endParaRPr>
          </a:p>
        </p:txBody>
      </p:sp>
      <p:sp>
        <p:nvSpPr>
          <p:cNvPr id="4" name="Segnaposto contenuto 3"/>
          <p:cNvSpPr>
            <a:spLocks noGrp="1"/>
          </p:cNvSpPr>
          <p:nvPr>
            <p:ph sz="half" idx="2"/>
          </p:nvPr>
        </p:nvSpPr>
        <p:spPr/>
        <p:txBody>
          <a:bodyPr>
            <a:normAutofit fontScale="40000" lnSpcReduction="20000"/>
          </a:bodyPr>
          <a:lstStyle/>
          <a:p>
            <a:pPr marL="457200" indent="-457200"/>
            <a:r>
              <a:rPr lang="en-GB" sz="3800" dirty="0" smtClean="0">
                <a:latin typeface="Comic Sans MS" pitchFamily="66" charset="0"/>
              </a:rPr>
              <a:t>I love myself</a:t>
            </a:r>
          </a:p>
          <a:p>
            <a:pPr marL="457200" indent="-457200"/>
            <a:r>
              <a:rPr lang="en-GB" sz="3800" dirty="0" smtClean="0">
                <a:latin typeface="Comic Sans MS" pitchFamily="66" charset="0"/>
              </a:rPr>
              <a:t>I love, so I am</a:t>
            </a:r>
          </a:p>
          <a:p>
            <a:pPr marL="457200" indent="-457200"/>
            <a:r>
              <a:rPr lang="en-GB" sz="3800" dirty="0" smtClean="0">
                <a:latin typeface="Comic Sans MS" pitchFamily="66" charset="0"/>
              </a:rPr>
              <a:t>I’m able to say “me”</a:t>
            </a:r>
          </a:p>
          <a:p>
            <a:pPr marL="457200" indent="-457200"/>
            <a:r>
              <a:rPr lang="en-GB" sz="3800" dirty="0" smtClean="0">
                <a:latin typeface="Comic Sans MS" pitchFamily="66" charset="0"/>
              </a:rPr>
              <a:t>I’m able to give to myself</a:t>
            </a:r>
          </a:p>
          <a:p>
            <a:pPr marL="457200" indent="-457200"/>
            <a:r>
              <a:rPr lang="en-GB" sz="3800" dirty="0" smtClean="0">
                <a:latin typeface="Comic Sans MS" pitchFamily="66" charset="0"/>
              </a:rPr>
              <a:t>I need wings</a:t>
            </a:r>
          </a:p>
          <a:p>
            <a:pPr marL="457200" indent="-457200"/>
            <a:r>
              <a:rPr lang="en-GB" sz="3800" dirty="0" smtClean="0">
                <a:latin typeface="Comic Sans MS" pitchFamily="66" charset="0"/>
              </a:rPr>
              <a:t>I’m fine in my shoes</a:t>
            </a:r>
          </a:p>
          <a:p>
            <a:pPr marL="457200" indent="-457200"/>
            <a:r>
              <a:rPr lang="en-GB" sz="3800" dirty="0" smtClean="0">
                <a:latin typeface="Comic Sans MS" pitchFamily="66" charset="0"/>
              </a:rPr>
              <a:t>I’m different from others</a:t>
            </a:r>
          </a:p>
          <a:p>
            <a:pPr marL="457200" indent="-457200"/>
            <a:r>
              <a:rPr lang="en-GB" sz="3800" dirty="0" smtClean="0">
                <a:latin typeface="Comic Sans MS" pitchFamily="66" charset="0"/>
              </a:rPr>
              <a:t>I want to live the life that I like</a:t>
            </a:r>
          </a:p>
          <a:p>
            <a:pPr marL="457200" indent="-457200"/>
            <a:r>
              <a:rPr lang="en-GB" sz="3800" dirty="0" smtClean="0">
                <a:latin typeface="Comic Sans MS" pitchFamily="66" charset="0"/>
              </a:rPr>
              <a:t>I’m able to assert myself</a:t>
            </a:r>
          </a:p>
          <a:p>
            <a:pPr marL="457200" indent="-457200"/>
            <a:r>
              <a:rPr lang="en-GB" sz="3800" dirty="0" smtClean="0">
                <a:latin typeface="Comic Sans MS" pitchFamily="66" charset="0"/>
              </a:rPr>
              <a:t>I’m able to be alone without feeling  powerless</a:t>
            </a:r>
          </a:p>
          <a:p>
            <a:pPr marL="457200" indent="-457200"/>
            <a:r>
              <a:rPr lang="en-GB" sz="3800" dirty="0" smtClean="0">
                <a:latin typeface="Comic Sans MS" pitchFamily="66" charset="0"/>
              </a:rPr>
              <a:t>I listen to myself and I accept my fragility</a:t>
            </a:r>
          </a:p>
          <a:p>
            <a:pPr marL="457200" indent="-457200"/>
            <a:r>
              <a:rPr lang="en-GB" sz="3800" dirty="0" smtClean="0">
                <a:latin typeface="Comic Sans MS" pitchFamily="66" charset="0"/>
              </a:rPr>
              <a:t>I love myself even if sometimes I make mistakes</a:t>
            </a:r>
          </a:p>
          <a:p>
            <a:endParaRPr lang="en-GB" dirty="0" smtClean="0"/>
          </a:p>
          <a:p>
            <a:endParaRPr lang="en-GB" dirty="0" smtClean="0"/>
          </a:p>
          <a:p>
            <a:endParaRPr lang="en-GB" dirty="0" smtClean="0"/>
          </a:p>
          <a:p>
            <a:endParaRPr lang="en-GB" dirty="0"/>
          </a:p>
        </p:txBody>
      </p:sp>
      <p:sp>
        <p:nvSpPr>
          <p:cNvPr id="5" name="Segnaposto testo 4"/>
          <p:cNvSpPr>
            <a:spLocks noGrp="1"/>
          </p:cNvSpPr>
          <p:nvPr>
            <p:ph type="body" sz="quarter" idx="3"/>
          </p:nvPr>
        </p:nvSpPr>
        <p:spPr/>
        <p:txBody>
          <a:bodyPr/>
          <a:lstStyle/>
          <a:p>
            <a:r>
              <a:rPr lang="it-IT" b="0" u="sng" dirty="0" smtClean="0">
                <a:latin typeface="Comic Sans MS" pitchFamily="66" charset="0"/>
              </a:rPr>
              <a:t>YOU</a:t>
            </a:r>
          </a:p>
        </p:txBody>
      </p:sp>
      <p:sp>
        <p:nvSpPr>
          <p:cNvPr id="6" name="Segnaposto contenuto 5"/>
          <p:cNvSpPr>
            <a:spLocks noGrp="1"/>
          </p:cNvSpPr>
          <p:nvPr>
            <p:ph sz="quarter" idx="4"/>
          </p:nvPr>
        </p:nvSpPr>
        <p:spPr>
          <a:xfrm>
            <a:off x="4645025" y="2174874"/>
            <a:ext cx="4041775" cy="4683125"/>
          </a:xfrm>
        </p:spPr>
        <p:txBody>
          <a:bodyPr>
            <a:noAutofit/>
          </a:bodyPr>
          <a:lstStyle/>
          <a:p>
            <a:pPr marL="514350" indent="-514350"/>
            <a:r>
              <a:rPr lang="en-GB" sz="1400" dirty="0" smtClean="0">
                <a:latin typeface="Comic Sans MS" pitchFamily="66" charset="0"/>
              </a:rPr>
              <a:t>I love my neighbour</a:t>
            </a:r>
          </a:p>
          <a:p>
            <a:pPr marL="514350" indent="-514350"/>
            <a:r>
              <a:rPr lang="en-GB" sz="1400" dirty="0" smtClean="0">
                <a:latin typeface="Comic Sans MS" pitchFamily="66" charset="0"/>
              </a:rPr>
              <a:t>I love, so we are</a:t>
            </a:r>
          </a:p>
          <a:p>
            <a:pPr marL="514350" indent="-514350"/>
            <a:r>
              <a:rPr lang="en-GB" sz="1400" dirty="0" smtClean="0">
                <a:latin typeface="Comic Sans MS" pitchFamily="66" charset="0"/>
              </a:rPr>
              <a:t>I’m able to say  “you”</a:t>
            </a:r>
          </a:p>
          <a:p>
            <a:pPr marL="514350" indent="-514350"/>
            <a:r>
              <a:rPr lang="en-GB" sz="1400" dirty="0" smtClean="0">
                <a:latin typeface="Comic Sans MS" pitchFamily="66" charset="0"/>
              </a:rPr>
              <a:t>I’m able to give to you</a:t>
            </a:r>
          </a:p>
          <a:p>
            <a:pPr marL="514350" indent="-514350"/>
            <a:r>
              <a:rPr lang="en-GB" sz="1400" dirty="0" smtClean="0">
                <a:latin typeface="Comic Sans MS" pitchFamily="66" charset="0"/>
              </a:rPr>
              <a:t>I need roots</a:t>
            </a:r>
          </a:p>
          <a:p>
            <a:pPr marL="514350" indent="-514350"/>
            <a:r>
              <a:rPr lang="en-GB" sz="1400" dirty="0" smtClean="0">
                <a:latin typeface="Comic Sans MS" pitchFamily="66" charset="0"/>
              </a:rPr>
              <a:t>I can put myself in others’ shoes</a:t>
            </a:r>
          </a:p>
          <a:p>
            <a:pPr marL="514350" indent="-514350"/>
            <a:r>
              <a:rPr lang="en-GB" sz="1400" dirty="0" smtClean="0">
                <a:latin typeface="Comic Sans MS" pitchFamily="66" charset="0"/>
              </a:rPr>
              <a:t>I’m like others</a:t>
            </a:r>
          </a:p>
          <a:p>
            <a:pPr marL="514350" indent="-514350"/>
            <a:r>
              <a:rPr lang="en-GB" sz="1400" dirty="0" smtClean="0">
                <a:latin typeface="Comic Sans MS" pitchFamily="66" charset="0"/>
              </a:rPr>
              <a:t>I want to live a life that you like</a:t>
            </a:r>
          </a:p>
          <a:p>
            <a:pPr marL="514350" indent="-514350"/>
            <a:r>
              <a:rPr lang="en-GB" sz="1400" dirty="0" smtClean="0">
                <a:latin typeface="Comic Sans MS" pitchFamily="66" charset="0"/>
              </a:rPr>
              <a:t>I’m capable of communion</a:t>
            </a:r>
          </a:p>
          <a:p>
            <a:pPr marL="514350" indent="-514350"/>
            <a:r>
              <a:rPr lang="en-GB" sz="1400" dirty="0" smtClean="0">
                <a:latin typeface="Comic Sans MS" pitchFamily="66" charset="0"/>
              </a:rPr>
              <a:t>I can stay with you without feeling smothered</a:t>
            </a:r>
          </a:p>
          <a:p>
            <a:pPr marL="514350" indent="-514350"/>
            <a:r>
              <a:rPr lang="en-GB" sz="1400" dirty="0" smtClean="0">
                <a:latin typeface="Comic Sans MS" pitchFamily="66" charset="0"/>
              </a:rPr>
              <a:t>I can listen at you and I accept your fragility</a:t>
            </a:r>
          </a:p>
          <a:p>
            <a:pPr marL="514350" indent="-514350"/>
            <a:r>
              <a:rPr lang="en-GB" sz="1400" dirty="0" smtClean="0">
                <a:latin typeface="Comic Sans MS" pitchFamily="66" charset="0"/>
              </a:rPr>
              <a:t>I love you even if sometimes you make mistakes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844824"/>
            <a:ext cx="3528392" cy="3970318"/>
          </a:xfrm>
          <a:prstGeom prst="rect">
            <a:avLst/>
          </a:prstGeom>
        </p:spPr>
        <p:txBody>
          <a:bodyPr wrap="square">
            <a:spAutoFit/>
          </a:bodyPr>
          <a:lstStyle/>
          <a:p>
            <a:pPr marL="457200" indent="-457200">
              <a:buFont typeface="Arial" pitchFamily="34" charset="0"/>
              <a:buChar char="•"/>
            </a:pPr>
            <a:r>
              <a:rPr lang="en-GB" dirty="0" smtClean="0">
                <a:latin typeface="Comic Sans MS" pitchFamily="66" charset="0"/>
              </a:rPr>
              <a:t>I can walk with my legs</a:t>
            </a:r>
          </a:p>
          <a:p>
            <a:pPr marL="457200" indent="-457200">
              <a:buFont typeface="Arial" pitchFamily="34" charset="0"/>
              <a:buChar char="•"/>
            </a:pPr>
            <a:r>
              <a:rPr lang="en-GB" dirty="0" smtClean="0">
                <a:latin typeface="Comic Sans MS" pitchFamily="66" charset="0"/>
              </a:rPr>
              <a:t>I look  at myself with a smile</a:t>
            </a:r>
          </a:p>
          <a:p>
            <a:pPr marL="457200" indent="-457200">
              <a:buFont typeface="Arial" pitchFamily="34" charset="0"/>
              <a:buChar char="•"/>
            </a:pPr>
            <a:r>
              <a:rPr lang="en-GB" dirty="0" smtClean="0">
                <a:latin typeface="Comic Sans MS" pitchFamily="66" charset="0"/>
              </a:rPr>
              <a:t>I’m able to protect myself</a:t>
            </a:r>
          </a:p>
          <a:p>
            <a:pPr marL="457200" indent="-457200">
              <a:buFont typeface="Arial" pitchFamily="34" charset="0"/>
              <a:buChar char="•"/>
            </a:pPr>
            <a:r>
              <a:rPr lang="en-GB" dirty="0" smtClean="0">
                <a:latin typeface="Comic Sans MS" pitchFamily="66" charset="0"/>
              </a:rPr>
              <a:t>I can express you my emotions</a:t>
            </a:r>
          </a:p>
          <a:p>
            <a:pPr marL="457200" indent="-457200">
              <a:buFont typeface="Arial" pitchFamily="34" charset="0"/>
              <a:buChar char="•"/>
            </a:pPr>
            <a:r>
              <a:rPr lang="en-GB" dirty="0" smtClean="0">
                <a:latin typeface="Comic Sans MS" pitchFamily="66" charset="0"/>
              </a:rPr>
              <a:t>I can forgive myself  and ask forgiveness</a:t>
            </a:r>
          </a:p>
          <a:p>
            <a:pPr marL="457200" indent="-457200">
              <a:buFont typeface="Arial" pitchFamily="34" charset="0"/>
              <a:buChar char="•"/>
            </a:pPr>
            <a:r>
              <a:rPr lang="en-GB" dirty="0" smtClean="0">
                <a:latin typeface="Comic Sans MS" pitchFamily="66" charset="0"/>
              </a:rPr>
              <a:t>I’m faithful to myself</a:t>
            </a:r>
          </a:p>
          <a:p>
            <a:pPr marL="457200" indent="-457200">
              <a:buFont typeface="Arial" pitchFamily="34" charset="0"/>
              <a:buChar char="•"/>
            </a:pPr>
            <a:r>
              <a:rPr lang="en-GB" dirty="0" smtClean="0">
                <a:latin typeface="Comic Sans MS" pitchFamily="66" charset="0"/>
              </a:rPr>
              <a:t>I am intimate to myself</a:t>
            </a:r>
          </a:p>
          <a:p>
            <a:pPr marL="457200" indent="-457200">
              <a:buFont typeface="Arial" pitchFamily="34" charset="0"/>
              <a:buChar char="•"/>
            </a:pPr>
            <a:r>
              <a:rPr lang="en-GB" dirty="0" smtClean="0">
                <a:latin typeface="Comic Sans MS" pitchFamily="66" charset="0"/>
              </a:rPr>
              <a:t>I enjoy my success</a:t>
            </a:r>
          </a:p>
          <a:p>
            <a:pPr marL="457200" indent="-457200">
              <a:buFont typeface="Arial" pitchFamily="34" charset="0"/>
              <a:buChar char="•"/>
            </a:pPr>
            <a:r>
              <a:rPr lang="en-GB" dirty="0" smtClean="0">
                <a:latin typeface="Comic Sans MS" pitchFamily="66" charset="0"/>
              </a:rPr>
              <a:t>I’m different from you</a:t>
            </a:r>
          </a:p>
          <a:p>
            <a:pPr marL="457200" indent="-457200">
              <a:buFont typeface="Arial" pitchFamily="34" charset="0"/>
              <a:buChar char="•"/>
            </a:pPr>
            <a:r>
              <a:rPr lang="en-GB" dirty="0" smtClean="0">
                <a:latin typeface="Comic Sans MS" pitchFamily="66" charset="0"/>
              </a:rPr>
              <a:t>I ‘m able to compete</a:t>
            </a:r>
          </a:p>
          <a:p>
            <a:pPr marL="457200" indent="-457200">
              <a:buFont typeface="Arial" pitchFamily="34" charset="0"/>
              <a:buChar char="•"/>
            </a:pPr>
            <a:r>
              <a:rPr lang="en-GB" dirty="0" smtClean="0">
                <a:latin typeface="Comic Sans MS" pitchFamily="66" charset="0"/>
              </a:rPr>
              <a:t>I’m able to win</a:t>
            </a:r>
          </a:p>
        </p:txBody>
      </p:sp>
      <p:sp>
        <p:nvSpPr>
          <p:cNvPr id="3" name="Rettangolo 2"/>
          <p:cNvSpPr/>
          <p:nvPr/>
        </p:nvSpPr>
        <p:spPr>
          <a:xfrm>
            <a:off x="4572000" y="1916832"/>
            <a:ext cx="3744416" cy="4801314"/>
          </a:xfrm>
          <a:prstGeom prst="rect">
            <a:avLst/>
          </a:prstGeom>
        </p:spPr>
        <p:txBody>
          <a:bodyPr wrap="square">
            <a:spAutoFit/>
          </a:bodyPr>
          <a:lstStyle/>
          <a:p>
            <a:pPr marL="514350" indent="-514350">
              <a:buFont typeface="Arial" pitchFamily="34" charset="0"/>
              <a:buChar char="•"/>
            </a:pPr>
            <a:r>
              <a:rPr lang="en-GB" dirty="0" smtClean="0">
                <a:latin typeface="Comic Sans MS" pitchFamily="66" charset="0"/>
              </a:rPr>
              <a:t>I know to be led by your hand</a:t>
            </a:r>
          </a:p>
          <a:p>
            <a:pPr marL="514350" indent="-514350">
              <a:buFont typeface="Arial" pitchFamily="34" charset="0"/>
              <a:buChar char="•"/>
            </a:pPr>
            <a:r>
              <a:rPr lang="en-GB" dirty="0" smtClean="0">
                <a:latin typeface="Comic Sans MS" pitchFamily="66" charset="0"/>
              </a:rPr>
              <a:t>I can look  at you with a smile</a:t>
            </a:r>
          </a:p>
          <a:p>
            <a:pPr marL="514350" indent="-514350">
              <a:buFont typeface="Arial" pitchFamily="34" charset="0"/>
              <a:buChar char="•"/>
            </a:pPr>
            <a:r>
              <a:rPr lang="en-GB" dirty="0" smtClean="0">
                <a:latin typeface="Comic Sans MS" pitchFamily="66" charset="0"/>
              </a:rPr>
              <a:t>I am able to trust</a:t>
            </a:r>
          </a:p>
          <a:p>
            <a:pPr marL="514350" indent="-514350">
              <a:buFont typeface="Arial" pitchFamily="34" charset="0"/>
              <a:buChar char="•"/>
            </a:pPr>
            <a:r>
              <a:rPr lang="en-GB" dirty="0" smtClean="0">
                <a:latin typeface="Comic Sans MS" pitchFamily="66" charset="0"/>
              </a:rPr>
              <a:t>Your emotions can touch me</a:t>
            </a:r>
          </a:p>
          <a:p>
            <a:pPr marL="514350" indent="-514350">
              <a:buFont typeface="Arial" pitchFamily="34" charset="0"/>
              <a:buChar char="•"/>
            </a:pPr>
            <a:r>
              <a:rPr lang="en-GB" dirty="0" smtClean="0">
                <a:latin typeface="Comic Sans MS" pitchFamily="66" charset="0"/>
              </a:rPr>
              <a:t>I’m able to forgive and to give forgiveness</a:t>
            </a:r>
          </a:p>
          <a:p>
            <a:pPr marL="514350" indent="-514350">
              <a:buFont typeface="Arial" pitchFamily="34" charset="0"/>
              <a:buChar char="•"/>
            </a:pPr>
            <a:r>
              <a:rPr lang="en-GB" dirty="0" smtClean="0">
                <a:latin typeface="Comic Sans MS" pitchFamily="66" charset="0"/>
              </a:rPr>
              <a:t>I’m faithful and I belong to you</a:t>
            </a:r>
          </a:p>
          <a:p>
            <a:pPr marL="514350" indent="-514350">
              <a:buFont typeface="Arial" pitchFamily="34" charset="0"/>
              <a:buChar char="•"/>
            </a:pPr>
            <a:r>
              <a:rPr lang="en-GB" dirty="0" smtClean="0">
                <a:latin typeface="Comic Sans MS" pitchFamily="66" charset="0"/>
              </a:rPr>
              <a:t>I share my wounds</a:t>
            </a:r>
          </a:p>
          <a:p>
            <a:pPr marL="514350" indent="-514350">
              <a:buFont typeface="Arial" pitchFamily="34" charset="0"/>
              <a:buChar char="•"/>
            </a:pPr>
            <a:r>
              <a:rPr lang="en-GB" dirty="0" smtClean="0">
                <a:latin typeface="Comic Sans MS" pitchFamily="66" charset="0"/>
              </a:rPr>
              <a:t>I enjoy your success</a:t>
            </a:r>
          </a:p>
          <a:p>
            <a:pPr marL="514350" indent="-514350">
              <a:buFont typeface="Arial" pitchFamily="34" charset="0"/>
              <a:buChar char="•"/>
            </a:pPr>
            <a:r>
              <a:rPr lang="en-GB" dirty="0" smtClean="0">
                <a:latin typeface="Comic Sans MS" pitchFamily="66" charset="0"/>
              </a:rPr>
              <a:t>I’m not indifferent to you</a:t>
            </a:r>
          </a:p>
          <a:p>
            <a:pPr marL="514350" indent="-514350">
              <a:buFont typeface="Arial" pitchFamily="34" charset="0"/>
              <a:buChar char="•"/>
            </a:pPr>
            <a:r>
              <a:rPr lang="en-GB" dirty="0" smtClean="0">
                <a:latin typeface="Comic Sans MS" pitchFamily="66" charset="0"/>
              </a:rPr>
              <a:t>I ‘m able to cooperate</a:t>
            </a:r>
          </a:p>
          <a:p>
            <a:pPr marL="514350" indent="-514350">
              <a:buFont typeface="Arial" pitchFamily="34" charset="0"/>
              <a:buChar char="•"/>
            </a:pPr>
            <a:r>
              <a:rPr lang="en-GB" dirty="0" smtClean="0">
                <a:latin typeface="Comic Sans MS" pitchFamily="66" charset="0"/>
              </a:rPr>
              <a:t>I’m able to surrender</a:t>
            </a:r>
          </a:p>
          <a:p>
            <a:pPr>
              <a:buFont typeface="Arial" pitchFamily="34" charset="0"/>
              <a:buChar char="•"/>
            </a:pPr>
            <a:endParaRPr lang="en-GB" dirty="0" smtClean="0"/>
          </a:p>
          <a:p>
            <a:pPr>
              <a:buFont typeface="Arial" pitchFamily="34" charset="0"/>
              <a:buChar char="•"/>
            </a:pPr>
            <a:endParaRPr lang="en-GB" dirty="0"/>
          </a:p>
        </p:txBody>
      </p:sp>
      <p:sp>
        <p:nvSpPr>
          <p:cNvPr id="4" name="Rettangolo 3"/>
          <p:cNvSpPr/>
          <p:nvPr/>
        </p:nvSpPr>
        <p:spPr>
          <a:xfrm>
            <a:off x="611560" y="1412776"/>
            <a:ext cx="2448272" cy="369332"/>
          </a:xfrm>
          <a:prstGeom prst="rect">
            <a:avLst/>
          </a:prstGeom>
        </p:spPr>
        <p:txBody>
          <a:bodyPr wrap="square">
            <a:spAutoFit/>
          </a:bodyPr>
          <a:lstStyle/>
          <a:p>
            <a:r>
              <a:rPr lang="it-IT" u="sng" dirty="0" smtClean="0">
                <a:latin typeface="Comic Sans MS" pitchFamily="66" charset="0"/>
              </a:rPr>
              <a:t>ME</a:t>
            </a:r>
            <a:endParaRPr lang="it-IT" u="sng" dirty="0">
              <a:latin typeface="Comic Sans MS" pitchFamily="66" charset="0"/>
            </a:endParaRPr>
          </a:p>
        </p:txBody>
      </p:sp>
      <p:sp>
        <p:nvSpPr>
          <p:cNvPr id="5" name="Rettangolo 4"/>
          <p:cNvSpPr/>
          <p:nvPr/>
        </p:nvSpPr>
        <p:spPr>
          <a:xfrm>
            <a:off x="4860032" y="1412776"/>
            <a:ext cx="1584176" cy="369332"/>
          </a:xfrm>
          <a:prstGeom prst="rect">
            <a:avLst/>
          </a:prstGeom>
        </p:spPr>
        <p:txBody>
          <a:bodyPr wrap="square">
            <a:spAutoFit/>
          </a:bodyPr>
          <a:lstStyle/>
          <a:p>
            <a:r>
              <a:rPr lang="it-IT" u="sng" dirty="0" smtClean="0">
                <a:latin typeface="Comic Sans MS" pitchFamily="66" charset="0"/>
              </a:rPr>
              <a:t>YOU</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en-GB" dirty="0" smtClean="0">
                <a:latin typeface="Matura MT Script Capitals" pitchFamily="66" charset="0"/>
              </a:rPr>
              <a:t>Individuality and Difference</a:t>
            </a:r>
            <a:endParaRPr lang="en-GB" dirty="0">
              <a:latin typeface="Matura MT Script Capitals" pitchFamily="66" charset="0"/>
            </a:endParaRPr>
          </a:p>
        </p:txBody>
      </p:sp>
      <p:sp>
        <p:nvSpPr>
          <p:cNvPr id="4" name="Segnaposto contenuto 3"/>
          <p:cNvSpPr>
            <a:spLocks noGrp="1"/>
          </p:cNvSpPr>
          <p:nvPr>
            <p:ph idx="1"/>
          </p:nvPr>
        </p:nvSpPr>
        <p:spPr>
          <a:xfrm>
            <a:off x="467544" y="1844824"/>
            <a:ext cx="8229600" cy="4525963"/>
          </a:xfrm>
        </p:spPr>
        <p:txBody>
          <a:bodyPr>
            <a:noAutofit/>
          </a:bodyPr>
          <a:lstStyle/>
          <a:p>
            <a:r>
              <a:rPr lang="en-GB" sz="2800" dirty="0" smtClean="0">
                <a:latin typeface="Comic Sans MS" pitchFamily="66" charset="0"/>
              </a:rPr>
              <a:t>Usually we use this abbreviation to talk about pupils who show request for special attention, for many kinds of reasons.</a:t>
            </a:r>
          </a:p>
          <a:p>
            <a:endParaRPr lang="en-GB" sz="2800" dirty="0" smtClean="0">
              <a:latin typeface="Comic Sans MS" pitchFamily="66" charset="0"/>
            </a:endParaRPr>
          </a:p>
          <a:p>
            <a:r>
              <a:rPr lang="en-GB" sz="2800" dirty="0" smtClean="0">
                <a:latin typeface="Comic Sans MS" pitchFamily="66" charset="0"/>
              </a:rPr>
              <a:t>But according to the principle of personalization of teaching, I like thinking that each pupil is a herald of special education needs, since each human being, in his individuality and difference, needs to be guided in his own way of growth.</a:t>
            </a:r>
            <a:endParaRPr lang="en-GB" sz="28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latin typeface="Matura MT Script Capitals" pitchFamily="66" charset="0"/>
              </a:rPr>
              <a:t>Education</a:t>
            </a:r>
            <a:r>
              <a:rPr lang="it-IT" dirty="0" smtClean="0">
                <a:latin typeface="Matura MT Script Capitals" pitchFamily="66" charset="0"/>
              </a:rPr>
              <a:t> </a:t>
            </a:r>
            <a:r>
              <a:rPr lang="it-IT" dirty="0" err="1" smtClean="0">
                <a:latin typeface="Matura MT Script Capitals" pitchFamily="66" charset="0"/>
              </a:rPr>
              <a:t>relationship</a:t>
            </a:r>
            <a:endParaRPr lang="it-IT" dirty="0">
              <a:latin typeface="Matura MT Script Capitals" pitchFamily="66" charset="0"/>
            </a:endParaRPr>
          </a:p>
        </p:txBody>
      </p:sp>
      <p:sp>
        <p:nvSpPr>
          <p:cNvPr id="3" name="Segnaposto contenuto 2"/>
          <p:cNvSpPr>
            <a:spLocks noGrp="1"/>
          </p:cNvSpPr>
          <p:nvPr>
            <p:ph idx="1"/>
          </p:nvPr>
        </p:nvSpPr>
        <p:spPr/>
        <p:txBody>
          <a:bodyPr>
            <a:normAutofit fontScale="77500" lnSpcReduction="20000"/>
          </a:bodyPr>
          <a:lstStyle/>
          <a:p>
            <a:r>
              <a:rPr lang="en-GB" dirty="0" smtClean="0">
                <a:latin typeface="Comic Sans MS" pitchFamily="66" charset="0"/>
              </a:rPr>
              <a:t>So an educator must ask to himself: how can I understand which kind of need my pupil has? There is an only answer: relationship!</a:t>
            </a:r>
          </a:p>
          <a:p>
            <a:endParaRPr lang="en-GB" dirty="0" smtClean="0">
              <a:latin typeface="Comic Sans MS" pitchFamily="66" charset="0"/>
            </a:endParaRPr>
          </a:p>
          <a:p>
            <a:r>
              <a:rPr lang="en-GB" dirty="0" smtClean="0">
                <a:latin typeface="Comic Sans MS" pitchFamily="66" charset="0"/>
              </a:rPr>
              <a:t>It’s not enough that a teacher learns only the subject that he has to teach, he has also to be competent in education  relationship.</a:t>
            </a:r>
          </a:p>
          <a:p>
            <a:endParaRPr lang="en-GB" dirty="0" smtClean="0">
              <a:latin typeface="Comic Sans MS" pitchFamily="66" charset="0"/>
            </a:endParaRPr>
          </a:p>
          <a:p>
            <a:r>
              <a:rPr lang="en-GB" dirty="0" smtClean="0">
                <a:latin typeface="Comic Sans MS" pitchFamily="66" charset="0"/>
              </a:rPr>
              <a:t>That means, for example, that if I teach English, I have to know English very well if I want to teach it, but I even have to know the little boy, the little girl who is in front of me..his world, his difficulties, his thoughts.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3568" y="260648"/>
            <a:ext cx="7416824" cy="7586692"/>
          </a:xfrm>
          <a:prstGeom prst="rect">
            <a:avLst/>
          </a:prstGeom>
        </p:spPr>
        <p:txBody>
          <a:bodyPr wrap="square">
            <a:spAutoFit/>
          </a:bodyPr>
          <a:lstStyle/>
          <a:p>
            <a:pPr>
              <a:spcAft>
                <a:spcPts val="600"/>
              </a:spcAft>
              <a:buFont typeface="Arial" pitchFamily="34" charset="0"/>
              <a:buChar char="•"/>
            </a:pPr>
            <a:r>
              <a:rPr lang="en-GB" sz="3000" dirty="0" smtClean="0">
                <a:latin typeface="Comic Sans MS" pitchFamily="66" charset="0"/>
              </a:rPr>
              <a:t>Because I must be able to touch his heart and his mind through a right relationship, which will give me the opportunity to transmit the matters, necessary for his growth.</a:t>
            </a:r>
          </a:p>
          <a:p>
            <a:pPr>
              <a:spcAft>
                <a:spcPts val="600"/>
              </a:spcAft>
              <a:buFont typeface="Arial" pitchFamily="34" charset="0"/>
              <a:buChar char="•"/>
            </a:pPr>
            <a:endParaRPr lang="en-GB" sz="3000" dirty="0" smtClean="0">
              <a:latin typeface="Comic Sans MS" pitchFamily="66" charset="0"/>
            </a:endParaRPr>
          </a:p>
          <a:p>
            <a:pPr>
              <a:spcAft>
                <a:spcPts val="600"/>
              </a:spcAft>
              <a:buFont typeface="Arial" pitchFamily="34" charset="0"/>
              <a:buChar char="•"/>
            </a:pPr>
            <a:r>
              <a:rPr lang="en-GB" sz="3000" dirty="0" smtClean="0">
                <a:latin typeface="Comic Sans MS" pitchFamily="66" charset="0"/>
              </a:rPr>
              <a:t>The problem is: how can I be competent in education relationship, if in my personal life, “relationship” is a problem that hurts me and I feel there’s no harmony in it, no balance?</a:t>
            </a:r>
          </a:p>
          <a:p>
            <a:pPr>
              <a:spcAft>
                <a:spcPts val="600"/>
              </a:spcAft>
              <a:buFont typeface="Arial" pitchFamily="34" charset="0"/>
              <a:buChar char="•"/>
            </a:pPr>
            <a:endParaRPr lang="en-GB" sz="3000" dirty="0" smtClean="0">
              <a:latin typeface="Comic Sans MS" pitchFamily="66" charset="0"/>
            </a:endParaRPr>
          </a:p>
          <a:p>
            <a:pPr>
              <a:spcAft>
                <a:spcPts val="600"/>
              </a:spcAft>
              <a:buFont typeface="Arial" pitchFamily="34" charset="0"/>
              <a:buChar char="•"/>
            </a:pPr>
            <a:r>
              <a:rPr lang="en-GB" sz="3000" dirty="0" smtClean="0">
                <a:latin typeface="Comic Sans MS" pitchFamily="66" charset="0"/>
              </a:rPr>
              <a:t>So let us talk about relationship!</a:t>
            </a:r>
          </a:p>
          <a:p>
            <a:endParaRPr lang="en-GB" dirty="0" smtClean="0">
              <a:latin typeface="Comic Sans MS" pitchFamily="66" charset="0"/>
            </a:endParaRPr>
          </a:p>
          <a:p>
            <a:endParaRPr lang="en-GB" dirty="0" smtClean="0">
              <a:latin typeface="Comic Sans MS" pitchFamily="66" charset="0"/>
            </a:endParaRPr>
          </a:p>
          <a:p>
            <a:endParaRPr lang="en-GB" dirty="0" smtClean="0">
              <a:latin typeface="Comic Sans MS" pitchFamily="66" charset="0"/>
            </a:endParaRPr>
          </a:p>
          <a:p>
            <a:endParaRPr lang="en-GB"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323528" y="3861048"/>
            <a:ext cx="8229600" cy="45719"/>
          </a:xfrm>
        </p:spPr>
        <p:txBody>
          <a:bodyPr>
            <a:noAutofit/>
          </a:bodyPr>
          <a:lstStyle/>
          <a:p>
            <a:r>
              <a:rPr lang="en-GB" sz="2000" dirty="0" smtClean="0">
                <a:latin typeface="Comic Sans MS" pitchFamily="66" charset="0"/>
              </a:rPr>
              <a:t>We will start doing a </a:t>
            </a:r>
            <a:r>
              <a:rPr lang="en-GB" sz="2000" b="1" dirty="0" smtClean="0">
                <a:latin typeface="Comic Sans MS" pitchFamily="66" charset="0"/>
              </a:rPr>
              <a:t>group dynamic</a:t>
            </a:r>
            <a:r>
              <a:rPr lang="en-GB" sz="2000" dirty="0" smtClean="0">
                <a:latin typeface="Comic Sans MS" pitchFamily="66" charset="0"/>
              </a:rPr>
              <a:t>.</a:t>
            </a:r>
            <a:br>
              <a:rPr lang="en-GB" sz="2000" dirty="0" smtClean="0">
                <a:latin typeface="Comic Sans MS" pitchFamily="66" charset="0"/>
              </a:rPr>
            </a:br>
            <a:r>
              <a:rPr lang="en-GB" sz="2000" dirty="0" smtClean="0">
                <a:latin typeface="Comic Sans MS" pitchFamily="66" charset="0"/>
              </a:rPr>
              <a:t>It will be a little experience of relationship and so, later, we may theorize some ideas that can help us to grow in our becoming more competent in education relationship.</a:t>
            </a:r>
            <a:br>
              <a:rPr lang="en-GB" sz="2000" dirty="0" smtClean="0">
                <a:latin typeface="Comic Sans MS" pitchFamily="66" charset="0"/>
              </a:rPr>
            </a:br>
            <a:r>
              <a:rPr lang="en-GB" sz="2000" u="sng" dirty="0" smtClean="0">
                <a:latin typeface="Comic Sans MS" pitchFamily="66" charset="0"/>
              </a:rPr>
              <a:t>Who am I?</a:t>
            </a:r>
            <a:r>
              <a:rPr lang="en-GB" sz="2000" dirty="0" smtClean="0">
                <a:latin typeface="Comic Sans MS" pitchFamily="66" charset="0"/>
              </a:rPr>
              <a:t/>
            </a:r>
            <a:br>
              <a:rPr lang="en-GB" sz="2000" dirty="0" smtClean="0">
                <a:latin typeface="Comic Sans MS" pitchFamily="66" charset="0"/>
              </a:rPr>
            </a:br>
            <a:r>
              <a:rPr lang="en-GB" sz="2000" dirty="0" smtClean="0">
                <a:latin typeface="Comic Sans MS" pitchFamily="66" charset="0"/>
              </a:rPr>
              <a:t>- Write 3 positive sides of you and 2 limits.</a:t>
            </a:r>
            <a:br>
              <a:rPr lang="en-GB" sz="2000" dirty="0" smtClean="0">
                <a:latin typeface="Comic Sans MS" pitchFamily="66" charset="0"/>
              </a:rPr>
            </a:br>
            <a:r>
              <a:rPr lang="en-GB" sz="2000" dirty="0" smtClean="0">
                <a:latin typeface="Comic Sans MS" pitchFamily="66" charset="0"/>
              </a:rPr>
              <a:t/>
            </a:r>
            <a:br>
              <a:rPr lang="en-GB" sz="2000" dirty="0" smtClean="0">
                <a:latin typeface="Comic Sans MS" pitchFamily="66" charset="0"/>
              </a:rPr>
            </a:br>
            <a:r>
              <a:rPr lang="en-GB" sz="2000" dirty="0" smtClean="0">
                <a:latin typeface="Comic Sans MS" pitchFamily="66" charset="0"/>
              </a:rPr>
              <a:t>- Choose somebody among you and share what you have written.</a:t>
            </a:r>
            <a:br>
              <a:rPr lang="en-GB" sz="2000" dirty="0" smtClean="0">
                <a:latin typeface="Comic Sans MS" pitchFamily="66" charset="0"/>
              </a:rPr>
            </a:br>
            <a:r>
              <a:rPr lang="en-GB" sz="2000" dirty="0" smtClean="0">
                <a:latin typeface="Comic Sans MS" pitchFamily="66" charset="0"/>
              </a:rPr>
              <a:t>- And then answer together to these questions:</a:t>
            </a:r>
            <a:br>
              <a:rPr lang="en-GB" sz="2000" dirty="0" smtClean="0">
                <a:latin typeface="Comic Sans MS" pitchFamily="66" charset="0"/>
              </a:rPr>
            </a:br>
            <a:r>
              <a:rPr lang="en-GB" sz="2000" dirty="0" smtClean="0">
                <a:latin typeface="Comic Sans MS" pitchFamily="66" charset="0"/>
              </a:rPr>
              <a:t>. What am I waiting for in Italy these days?</a:t>
            </a:r>
            <a:br>
              <a:rPr lang="en-GB" sz="2000" dirty="0" smtClean="0">
                <a:latin typeface="Comic Sans MS" pitchFamily="66" charset="0"/>
              </a:rPr>
            </a:br>
            <a:r>
              <a:rPr lang="en-GB" sz="2000" dirty="0" smtClean="0">
                <a:latin typeface="Comic Sans MS" pitchFamily="66" charset="0"/>
              </a:rPr>
              <a:t>. Which kind of fear do I have?</a:t>
            </a:r>
            <a:br>
              <a:rPr lang="en-GB" sz="2000" dirty="0" smtClean="0">
                <a:latin typeface="Comic Sans MS" pitchFamily="66" charset="0"/>
              </a:rPr>
            </a:br>
            <a:r>
              <a:rPr lang="en-GB" sz="2000" dirty="0" smtClean="0">
                <a:latin typeface="Comic Sans MS" pitchFamily="66" charset="0"/>
              </a:rPr>
              <a:t/>
            </a:r>
            <a:br>
              <a:rPr lang="en-GB" sz="2000" dirty="0" smtClean="0">
                <a:latin typeface="Comic Sans MS" pitchFamily="66" charset="0"/>
              </a:rPr>
            </a:br>
            <a:r>
              <a:rPr lang="en-GB" sz="2000" dirty="0" smtClean="0">
                <a:latin typeface="Comic Sans MS" pitchFamily="66" charset="0"/>
              </a:rPr>
              <a:t>- Then a couple of students will choose another couple, share what they have written about expectations and fears and then answer to 2 more questions: </a:t>
            </a:r>
            <a:br>
              <a:rPr lang="en-GB" sz="2000" dirty="0" smtClean="0">
                <a:latin typeface="Comic Sans MS" pitchFamily="66" charset="0"/>
              </a:rPr>
            </a:br>
            <a:r>
              <a:rPr lang="en-GB" sz="2000" dirty="0" smtClean="0">
                <a:latin typeface="Comic Sans MS" pitchFamily="66" charset="0"/>
              </a:rPr>
              <a:t>. What am I going to do?</a:t>
            </a:r>
            <a:br>
              <a:rPr lang="en-GB" sz="2000" dirty="0" smtClean="0">
                <a:latin typeface="Comic Sans MS" pitchFamily="66" charset="0"/>
              </a:rPr>
            </a:br>
            <a:r>
              <a:rPr lang="en-GB" sz="2000" dirty="0" smtClean="0">
                <a:latin typeface="Comic Sans MS" pitchFamily="66" charset="0"/>
              </a:rPr>
              <a:t>. What are others going to do?</a:t>
            </a:r>
            <a:br>
              <a:rPr lang="en-GB" sz="2000" dirty="0" smtClean="0">
                <a:latin typeface="Comic Sans MS" pitchFamily="66" charset="0"/>
              </a:rPr>
            </a:br>
            <a:r>
              <a:rPr lang="en-GB" sz="2000" dirty="0" smtClean="0">
                <a:latin typeface="Comic Sans MS" pitchFamily="66" charset="0"/>
              </a:rPr>
              <a:t/>
            </a:r>
            <a:br>
              <a:rPr lang="en-GB" sz="2000" dirty="0" smtClean="0">
                <a:latin typeface="Comic Sans MS" pitchFamily="66" charset="0"/>
              </a:rPr>
            </a:br>
            <a:r>
              <a:rPr lang="en-GB" sz="2000" dirty="0" smtClean="0">
                <a:latin typeface="Comic Sans MS" pitchFamily="66" charset="0"/>
              </a:rPr>
              <a:t>Now, one of each group has to share the most important things that they have said inside the group.</a:t>
            </a: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endParaRPr lang="en-GB"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GB" sz="4000" dirty="0" smtClean="0">
                <a:latin typeface="Matura MT Script Capitals" pitchFamily="66" charset="0"/>
              </a:rPr>
              <a:t>What can we learn from what we have done?</a:t>
            </a:r>
            <a:endParaRPr lang="en-GB" sz="4000" dirty="0">
              <a:latin typeface="Matura MT Script Capitals" pitchFamily="66" charset="0"/>
            </a:endParaRPr>
          </a:p>
        </p:txBody>
      </p:sp>
      <p:sp>
        <p:nvSpPr>
          <p:cNvPr id="3" name="Segnaposto contenuto 2"/>
          <p:cNvSpPr>
            <a:spLocks noGrp="1"/>
          </p:cNvSpPr>
          <p:nvPr>
            <p:ph idx="1"/>
          </p:nvPr>
        </p:nvSpPr>
        <p:spPr>
          <a:xfrm>
            <a:off x="467544" y="1916832"/>
            <a:ext cx="8229600" cy="4525963"/>
          </a:xfrm>
        </p:spPr>
        <p:txBody>
          <a:bodyPr>
            <a:normAutofit fontScale="77500" lnSpcReduction="20000"/>
          </a:bodyPr>
          <a:lstStyle/>
          <a:p>
            <a:r>
              <a:rPr lang="en-GB" dirty="0" smtClean="0">
                <a:latin typeface="Comic Sans MS" pitchFamily="66" charset="0"/>
              </a:rPr>
              <a:t>“Who am I? Why this question?</a:t>
            </a:r>
          </a:p>
          <a:p>
            <a:endParaRPr lang="en-GB" dirty="0" smtClean="0">
              <a:latin typeface="Comic Sans MS" pitchFamily="66" charset="0"/>
            </a:endParaRPr>
          </a:p>
          <a:p>
            <a:r>
              <a:rPr lang="en-GB" dirty="0" smtClean="0">
                <a:latin typeface="Comic Sans MS" pitchFamily="66" charset="0"/>
              </a:rPr>
              <a:t>Because, before working with others, I have to know myself. I’m not able to listen to others, if I’m not able to listen to myself.</a:t>
            </a:r>
          </a:p>
          <a:p>
            <a:endParaRPr lang="en-GB" dirty="0" smtClean="0">
              <a:latin typeface="Comic Sans MS" pitchFamily="66" charset="0"/>
            </a:endParaRPr>
          </a:p>
          <a:p>
            <a:r>
              <a:rPr lang="en-GB" dirty="0" smtClean="0">
                <a:latin typeface="Comic Sans MS" pitchFamily="66" charset="0"/>
              </a:rPr>
              <a:t>When I am in relation with somebody, something happens inside me. Maybe I’m sad, or happy..maybe I feel angry: there is a relation between my feelings and the way I watch others. But: am I sure I know the others as they really are? Or maybe I’m watching them through the glasses of my feelings?</a:t>
            </a:r>
            <a:endParaRPr lang="en-GB"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latin typeface="Matura MT Script Capitals" pitchFamily="66" charset="0"/>
              </a:rPr>
              <a:t>A wise relationship</a:t>
            </a:r>
            <a:endParaRPr lang="en-GB" dirty="0">
              <a:latin typeface="Matura MT Script Capitals" pitchFamily="66" charset="0"/>
            </a:endParaRPr>
          </a:p>
        </p:txBody>
      </p:sp>
      <p:sp>
        <p:nvSpPr>
          <p:cNvPr id="3" name="Segnaposto contenuto 2"/>
          <p:cNvSpPr>
            <a:spLocks noGrp="1"/>
          </p:cNvSpPr>
          <p:nvPr>
            <p:ph idx="1"/>
          </p:nvPr>
        </p:nvSpPr>
        <p:spPr/>
        <p:txBody>
          <a:bodyPr>
            <a:normAutofit fontScale="92500" lnSpcReduction="20000"/>
          </a:bodyPr>
          <a:lstStyle/>
          <a:p>
            <a:r>
              <a:rPr lang="en-GB" dirty="0" smtClean="0">
                <a:latin typeface="Comic Sans MS" pitchFamily="66" charset="0"/>
              </a:rPr>
              <a:t>In fact, a relationship is wise when it’s able to conjugate these two words: “</a:t>
            </a:r>
            <a:r>
              <a:rPr lang="en-GB" b="1" dirty="0" smtClean="0">
                <a:latin typeface="Comic Sans MS" pitchFamily="66" charset="0"/>
              </a:rPr>
              <a:t>me</a:t>
            </a:r>
            <a:r>
              <a:rPr lang="en-GB" dirty="0" smtClean="0">
                <a:latin typeface="Comic Sans MS" pitchFamily="66" charset="0"/>
              </a:rPr>
              <a:t>” and “</a:t>
            </a:r>
            <a:r>
              <a:rPr lang="en-GB" b="1" dirty="0" smtClean="0">
                <a:latin typeface="Comic Sans MS" pitchFamily="66" charset="0"/>
              </a:rPr>
              <a:t>you</a:t>
            </a:r>
            <a:r>
              <a:rPr lang="en-GB" dirty="0" smtClean="0">
                <a:latin typeface="Comic Sans MS" pitchFamily="66" charset="0"/>
              </a:rPr>
              <a:t>”.</a:t>
            </a:r>
          </a:p>
          <a:p>
            <a:endParaRPr lang="en-GB" dirty="0" smtClean="0">
              <a:latin typeface="Comic Sans MS" pitchFamily="66" charset="0"/>
            </a:endParaRPr>
          </a:p>
          <a:p>
            <a:r>
              <a:rPr lang="en-GB" dirty="0" smtClean="0">
                <a:latin typeface="Comic Sans MS" pitchFamily="66" charset="0"/>
              </a:rPr>
              <a:t>That means: when I’m able to say “me”, I see my needs and I give me the permission to be myself. When I’m able to say “you”</a:t>
            </a:r>
            <a:r>
              <a:rPr lang="en-GB" b="1" dirty="0" smtClean="0">
                <a:latin typeface="Comic Sans MS" pitchFamily="66" charset="0"/>
              </a:rPr>
              <a:t> </a:t>
            </a:r>
            <a:r>
              <a:rPr lang="en-GB" dirty="0" smtClean="0">
                <a:latin typeface="Comic Sans MS" pitchFamily="66" charset="0"/>
              </a:rPr>
              <a:t>I see your needs and I give you the permission to be yourself.</a:t>
            </a:r>
          </a:p>
          <a:p>
            <a:endParaRPr lang="en-GB" dirty="0" smtClean="0">
              <a:latin typeface="Comic Sans MS" pitchFamily="66" charset="0"/>
            </a:endParaRPr>
          </a:p>
          <a:p>
            <a:r>
              <a:rPr lang="en-GB" dirty="0" smtClean="0">
                <a:latin typeface="Comic Sans MS" pitchFamily="66" charset="0"/>
              </a:rPr>
              <a:t>This is the foundation of respect and love.</a:t>
            </a:r>
          </a:p>
          <a:p>
            <a:endParaRPr lang="en-GB" dirty="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914400" y="2924175"/>
            <a:ext cx="8229600" cy="1143000"/>
          </a:xfrm>
        </p:spPr>
        <p:txBody>
          <a:bodyPr>
            <a:noAutofit/>
          </a:bodyPr>
          <a:lstStyle/>
          <a:p>
            <a:r>
              <a:rPr lang="en-GB" sz="2800" dirty="0" smtClean="0">
                <a:latin typeface="Comic Sans MS" pitchFamily="66" charset="0"/>
              </a:rPr>
              <a:t/>
            </a:r>
            <a:br>
              <a:rPr lang="en-GB" sz="2800" dirty="0" smtClean="0">
                <a:latin typeface="Comic Sans MS" pitchFamily="66" charset="0"/>
              </a:rPr>
            </a:br>
            <a:endParaRPr lang="it-IT" sz="2800" dirty="0"/>
          </a:p>
        </p:txBody>
      </p:sp>
      <p:sp>
        <p:nvSpPr>
          <p:cNvPr id="3" name="Rettangolo 2"/>
          <p:cNvSpPr/>
          <p:nvPr/>
        </p:nvSpPr>
        <p:spPr>
          <a:xfrm>
            <a:off x="611560" y="188640"/>
            <a:ext cx="4572000" cy="6494085"/>
          </a:xfrm>
          <a:prstGeom prst="rect">
            <a:avLst/>
          </a:prstGeom>
        </p:spPr>
        <p:txBody>
          <a:bodyPr>
            <a:spAutoFit/>
          </a:bodyPr>
          <a:lstStyle/>
          <a:p>
            <a:pPr>
              <a:buFont typeface="Arial" pitchFamily="34" charset="0"/>
              <a:buChar char="•"/>
            </a:pPr>
            <a:r>
              <a:rPr lang="en-GB" sz="3200" dirty="0" smtClean="0">
                <a:latin typeface="Comic Sans MS" pitchFamily="66" charset="0"/>
              </a:rPr>
              <a:t>All troubles come out when there is an excess of “me” or of “you”.</a:t>
            </a:r>
          </a:p>
          <a:p>
            <a:endParaRPr lang="en-GB" sz="3200" dirty="0" smtClean="0">
              <a:latin typeface="Comic Sans MS" pitchFamily="66" charset="0"/>
            </a:endParaRPr>
          </a:p>
          <a:p>
            <a:pPr>
              <a:buFont typeface="Arial" pitchFamily="34" charset="0"/>
              <a:buChar char="•"/>
            </a:pPr>
            <a:r>
              <a:rPr lang="en-GB" sz="3200" dirty="0" smtClean="0">
                <a:latin typeface="Comic Sans MS" pitchFamily="66" charset="0"/>
              </a:rPr>
              <a:t>The narcissist, for example, has an excess of “me”.</a:t>
            </a:r>
          </a:p>
          <a:p>
            <a:endParaRPr lang="en-GB" sz="3200" dirty="0" smtClean="0">
              <a:latin typeface="Comic Sans MS" pitchFamily="66" charset="0"/>
            </a:endParaRPr>
          </a:p>
          <a:p>
            <a:pPr>
              <a:buFont typeface="Arial" pitchFamily="34" charset="0"/>
              <a:buChar char="•"/>
            </a:pPr>
            <a:r>
              <a:rPr lang="en-GB" sz="3200" dirty="0" smtClean="0">
                <a:latin typeface="Comic Sans MS" pitchFamily="66" charset="0"/>
              </a:rPr>
              <a:t>If I say only “you” I’ll become dependent; if I say only “me”, I’ll become a tyrant.</a:t>
            </a:r>
            <a:endParaRPr lang="en-GB" sz="3200"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en-GB" dirty="0" smtClean="0">
                <a:latin typeface="Matura MT Script Capitals" pitchFamily="66" charset="0"/>
              </a:rPr>
              <a:t>Self-esteem and limits..</a:t>
            </a:r>
            <a:endParaRPr lang="en-GB" dirty="0">
              <a:latin typeface="Matura MT Script Capitals" pitchFamily="66" charset="0"/>
            </a:endParaRPr>
          </a:p>
        </p:txBody>
      </p:sp>
      <p:sp>
        <p:nvSpPr>
          <p:cNvPr id="3" name="Segnaposto contenuto 2"/>
          <p:cNvSpPr>
            <a:spLocks noGrp="1"/>
          </p:cNvSpPr>
          <p:nvPr>
            <p:ph idx="1"/>
          </p:nvPr>
        </p:nvSpPr>
        <p:spPr>
          <a:xfrm>
            <a:off x="457200" y="1196752"/>
            <a:ext cx="8229600" cy="5472608"/>
          </a:xfrm>
        </p:spPr>
        <p:txBody>
          <a:bodyPr>
            <a:normAutofit fontScale="62500" lnSpcReduction="20000"/>
          </a:bodyPr>
          <a:lstStyle/>
          <a:p>
            <a:r>
              <a:rPr lang="en-GB" dirty="0" smtClean="0">
                <a:latin typeface="Comic Sans MS" pitchFamily="66" charset="0"/>
              </a:rPr>
              <a:t>Why have I asked to write 3 positive sides of you and 2 limits?</a:t>
            </a:r>
          </a:p>
          <a:p>
            <a:endParaRPr lang="en-GB" dirty="0" smtClean="0">
              <a:latin typeface="Comic Sans MS" pitchFamily="66" charset="0"/>
            </a:endParaRPr>
          </a:p>
          <a:p>
            <a:r>
              <a:rPr lang="en-GB" dirty="0" smtClean="0">
                <a:latin typeface="Comic Sans MS" pitchFamily="66" charset="0"/>
              </a:rPr>
              <a:t>Who works in an education field must have self-esteem and must be able to accept his limits.</a:t>
            </a:r>
          </a:p>
          <a:p>
            <a:pPr>
              <a:buNone/>
            </a:pPr>
            <a:endParaRPr lang="en-GB" dirty="0" smtClean="0">
              <a:latin typeface="Comic Sans MS" pitchFamily="66" charset="0"/>
            </a:endParaRPr>
          </a:p>
          <a:p>
            <a:r>
              <a:rPr lang="en-GB" dirty="0" smtClean="0">
                <a:latin typeface="Comic Sans MS" pitchFamily="66" charset="0"/>
              </a:rPr>
              <a:t>A person without self-esteem has an inclination for criticism, because he criticizes himself.</a:t>
            </a:r>
          </a:p>
          <a:p>
            <a:endParaRPr lang="en-GB" dirty="0" smtClean="0">
              <a:latin typeface="Comic Sans MS" pitchFamily="66" charset="0"/>
            </a:endParaRPr>
          </a:p>
          <a:p>
            <a:r>
              <a:rPr lang="en-GB" dirty="0" smtClean="0">
                <a:latin typeface="Comic Sans MS" pitchFamily="66" charset="0"/>
              </a:rPr>
              <a:t>Having self-esteem doesn’t mean “be perfect”, but observing and accepting myself.</a:t>
            </a:r>
          </a:p>
          <a:p>
            <a:endParaRPr lang="en-GB" dirty="0" smtClean="0">
              <a:latin typeface="Comic Sans MS" pitchFamily="66" charset="0"/>
            </a:endParaRPr>
          </a:p>
          <a:p>
            <a:r>
              <a:rPr lang="en-GB" dirty="0" smtClean="0">
                <a:latin typeface="Comic Sans MS" pitchFamily="66" charset="0"/>
              </a:rPr>
              <a:t>The one who has a low self-esteem is concentrated on his own competences, worried about judgments of others.</a:t>
            </a:r>
          </a:p>
          <a:p>
            <a:endParaRPr lang="en-GB" dirty="0" smtClean="0">
              <a:latin typeface="Comic Sans MS" pitchFamily="66" charset="0"/>
            </a:endParaRPr>
          </a:p>
          <a:p>
            <a:r>
              <a:rPr lang="en-GB" dirty="0" smtClean="0">
                <a:latin typeface="Comic Sans MS" pitchFamily="66" charset="0"/>
              </a:rPr>
              <a:t>Recognizing a limit can be a strong point.</a:t>
            </a:r>
          </a:p>
          <a:p>
            <a:endParaRPr lang="en-GB" dirty="0" smtClean="0">
              <a:latin typeface="Comic Sans MS" pitchFamily="66" charset="0"/>
            </a:endParaRPr>
          </a:p>
          <a:p>
            <a:r>
              <a:rPr lang="en-GB" dirty="0" smtClean="0">
                <a:latin typeface="Comic Sans MS" pitchFamily="66" charset="0"/>
              </a:rPr>
              <a:t>That means that everything, even something that may seem “bad”, can bring me the opportunity to grow and to become who I really am.</a:t>
            </a:r>
            <a:endParaRPr lang="en-GB"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20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1476</Words>
  <Application>Microsoft Office PowerPoint</Application>
  <PresentationFormat>Presentazione su schermo (4:3)</PresentationFormat>
  <Paragraphs>157</Paragraphs>
  <Slides>16</Slides>
  <Notes>1</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Relationship  and S.E.N.</vt:lpstr>
      <vt:lpstr> Individuality and Difference</vt:lpstr>
      <vt:lpstr>Education relationship</vt:lpstr>
      <vt:lpstr>Diapositiva 4</vt:lpstr>
      <vt:lpstr>We will start doing a group dynamic. It will be a little experience of relationship and so, later, we may theorize some ideas that can help us to grow in our becoming more competent in education relationship. Who am I? - Write 3 positive sides of you and 2 limits.  - Choose somebody among you and share what you have written. - And then answer together to these questions: . What am I waiting for in Italy these days? . Which kind of fear do I have?  - Then a couple of students will choose another couple, share what they have written about expectations and fears and then answer to 2 more questions:  . What am I going to do? . What are others going to do?  Now, one of each group has to share the most important things that they have said inside the group.   </vt:lpstr>
      <vt:lpstr>What can we learn from what we have done?</vt:lpstr>
      <vt:lpstr>A wise relationship</vt:lpstr>
      <vt:lpstr> </vt:lpstr>
      <vt:lpstr>Self-esteem and limits..</vt:lpstr>
      <vt:lpstr>Expectations and fears…</vt:lpstr>
      <vt:lpstr>Circular logic…</vt:lpstr>
      <vt:lpstr>Freedom..</vt:lpstr>
      <vt:lpstr>Diapositiva 13</vt:lpstr>
      <vt:lpstr>Self-knowledge</vt:lpstr>
      <vt:lpstr>“You’re an angel with only one wing, you need others to fly”</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and S.E.N.</dc:title>
  <dc:creator>Chiara Michelle Messina</dc:creator>
  <cp:lastModifiedBy>registro</cp:lastModifiedBy>
  <cp:revision>120</cp:revision>
  <dcterms:created xsi:type="dcterms:W3CDTF">2015-11-01T17:30:07Z</dcterms:created>
  <dcterms:modified xsi:type="dcterms:W3CDTF">2015-12-21T16:10:01Z</dcterms:modified>
</cp:coreProperties>
</file>