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70" r:id="rId12"/>
    <p:sldId id="271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45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98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14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606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35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1374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005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472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2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68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2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37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391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69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70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56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490C09-8802-4D42-AB4E-982AFB2FA190}" type="datetimeFigureOut">
              <a:rPr lang="tr-TR" smtClean="0"/>
              <a:t>04.05.2017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7A85D9-E071-4CA8-B6A6-A839FEB18A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359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4383506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BEN AŞK ADAMIYIM</a:t>
            </a:r>
            <a:br>
              <a:rPr lang="tr-TR" sz="6600" b="1" dirty="0" smtClean="0"/>
            </a:br>
            <a:r>
              <a:rPr lang="tr-TR" sz="6600" b="1" dirty="0"/>
              <a:t/>
            </a:r>
            <a:br>
              <a:rPr lang="tr-TR" sz="6600" b="1" dirty="0"/>
            </a:br>
            <a:r>
              <a:rPr lang="tr-TR" sz="6600" b="1" dirty="0" smtClean="0"/>
              <a:t>MAN of LOVE</a:t>
            </a:r>
            <a:endParaRPr lang="tr-TR" sz="6600" b="1" dirty="0"/>
          </a:p>
        </p:txBody>
      </p:sp>
    </p:spTree>
    <p:extLst>
      <p:ext uri="{BB962C8B-B14F-4D97-AF65-F5344CB8AC3E}">
        <p14:creationId xmlns:p14="http://schemas.microsoft.com/office/powerpoint/2010/main" val="2588126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8" y="373781"/>
            <a:ext cx="11353959" cy="5857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361642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9912" y="177800"/>
            <a:ext cx="10783888" cy="558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Cahit Sıtkı Tarancı is </a:t>
            </a:r>
            <a:r>
              <a:rPr lang="tr-TR" sz="4000" dirty="0" err="1" smtClean="0">
                <a:solidFill>
                  <a:schemeClr val="tx1"/>
                </a:solidFill>
              </a:rPr>
              <a:t>one</a:t>
            </a:r>
            <a:r>
              <a:rPr lang="tr-TR" sz="4000" dirty="0" smtClean="0">
                <a:solidFill>
                  <a:schemeClr val="tx1"/>
                </a:solidFill>
              </a:rPr>
              <a:t> of </a:t>
            </a:r>
            <a:r>
              <a:rPr lang="tr-TR" sz="4000" dirty="0" err="1" smtClean="0">
                <a:solidFill>
                  <a:schemeClr val="tx1"/>
                </a:solidFill>
              </a:rPr>
              <a:t>the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most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important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figures</a:t>
            </a:r>
            <a:r>
              <a:rPr lang="tr-TR" sz="4000" dirty="0" smtClean="0">
                <a:solidFill>
                  <a:schemeClr val="tx1"/>
                </a:solidFill>
              </a:rPr>
              <a:t> of </a:t>
            </a:r>
            <a:r>
              <a:rPr lang="tr-TR" sz="4000" dirty="0" err="1" smtClean="0">
                <a:solidFill>
                  <a:schemeClr val="tx1"/>
                </a:solidFill>
              </a:rPr>
              <a:t>the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Republican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Period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smtClean="0">
                <a:solidFill>
                  <a:schemeClr val="tx1"/>
                </a:solidFill>
              </a:rPr>
              <a:t>of </a:t>
            </a:r>
            <a:r>
              <a:rPr lang="tr-TR" sz="4000" dirty="0" err="1" smtClean="0">
                <a:solidFill>
                  <a:schemeClr val="tx1"/>
                </a:solidFill>
              </a:rPr>
              <a:t>Turkish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Literature</a:t>
            </a:r>
            <a:r>
              <a:rPr lang="tr-TR" sz="4000" dirty="0" smtClean="0">
                <a:solidFill>
                  <a:schemeClr val="tx1"/>
                </a:solidFill>
              </a:rPr>
              <a:t>. </a:t>
            </a:r>
            <a:r>
              <a:rPr lang="tr-TR" sz="4000" dirty="0" err="1" smtClean="0">
                <a:solidFill>
                  <a:schemeClr val="tx1"/>
                </a:solidFill>
              </a:rPr>
              <a:t>It</a:t>
            </a:r>
            <a:r>
              <a:rPr lang="tr-TR" sz="4000" dirty="0" smtClean="0">
                <a:solidFill>
                  <a:schemeClr val="tx1"/>
                </a:solidFill>
              </a:rPr>
              <a:t> is </a:t>
            </a:r>
            <a:r>
              <a:rPr lang="tr-TR" sz="4000" dirty="0" err="1" smtClean="0">
                <a:solidFill>
                  <a:schemeClr val="tx1"/>
                </a:solidFill>
              </a:rPr>
              <a:t>possible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to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see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both</a:t>
            </a:r>
            <a:r>
              <a:rPr lang="tr-TR" sz="4000" dirty="0" smtClean="0">
                <a:solidFill>
                  <a:schemeClr val="tx1"/>
                </a:solidFill>
              </a:rPr>
              <a:t> French </a:t>
            </a:r>
            <a:r>
              <a:rPr lang="tr-TR" sz="4000" dirty="0" err="1" smtClean="0">
                <a:solidFill>
                  <a:schemeClr val="tx1"/>
                </a:solidFill>
              </a:rPr>
              <a:t>symbolism’s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effects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and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Turkish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literature’s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historical</a:t>
            </a:r>
            <a:r>
              <a:rPr lang="tr-TR" sz="4000" dirty="0" smtClean="0">
                <a:solidFill>
                  <a:schemeClr val="tx1"/>
                </a:solidFill>
              </a:rPr>
              <a:t> background on his Works. </a:t>
            </a:r>
            <a:endParaRPr lang="tr-T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5743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7212" y="190500"/>
            <a:ext cx="10694988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 err="1" smtClean="0">
                <a:solidFill>
                  <a:schemeClr val="tx1"/>
                </a:solidFill>
              </a:rPr>
              <a:t>Themes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that</a:t>
            </a:r>
            <a:r>
              <a:rPr lang="tr-TR" sz="3600" dirty="0" smtClean="0">
                <a:solidFill>
                  <a:schemeClr val="tx1"/>
                </a:solidFill>
              </a:rPr>
              <a:t> he </a:t>
            </a:r>
            <a:r>
              <a:rPr lang="tr-TR" sz="3600" dirty="0" err="1" smtClean="0">
                <a:solidFill>
                  <a:schemeClr val="tx1"/>
                </a:solidFill>
              </a:rPr>
              <a:t>often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works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are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fear</a:t>
            </a:r>
            <a:r>
              <a:rPr lang="tr-TR" sz="3600" dirty="0" smtClean="0">
                <a:solidFill>
                  <a:schemeClr val="tx1"/>
                </a:solidFill>
              </a:rPr>
              <a:t> of </a:t>
            </a:r>
            <a:r>
              <a:rPr lang="tr-TR" sz="3600" dirty="0" err="1" smtClean="0">
                <a:solidFill>
                  <a:schemeClr val="tx1"/>
                </a:solidFill>
              </a:rPr>
              <a:t>death</a:t>
            </a:r>
            <a:r>
              <a:rPr lang="tr-TR" sz="3600" dirty="0" smtClean="0">
                <a:solidFill>
                  <a:schemeClr val="tx1"/>
                </a:solidFill>
              </a:rPr>
              <a:t>, </a:t>
            </a:r>
            <a:r>
              <a:rPr lang="tr-TR" sz="3600" dirty="0" err="1" smtClean="0">
                <a:solidFill>
                  <a:schemeClr val="tx1"/>
                </a:solidFill>
              </a:rPr>
              <a:t>desire</a:t>
            </a:r>
            <a:r>
              <a:rPr lang="tr-TR" sz="3600" dirty="0" smtClean="0">
                <a:solidFill>
                  <a:schemeClr val="tx1"/>
                </a:solidFill>
              </a:rPr>
              <a:t> of </a:t>
            </a:r>
            <a:r>
              <a:rPr lang="tr-TR" sz="3600" dirty="0" err="1" smtClean="0">
                <a:solidFill>
                  <a:schemeClr val="tx1"/>
                </a:solidFill>
              </a:rPr>
              <a:t>living</a:t>
            </a:r>
            <a:r>
              <a:rPr lang="tr-TR" sz="3600" dirty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and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human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relationship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based</a:t>
            </a:r>
            <a:r>
              <a:rPr lang="tr-TR" sz="3600" dirty="0" smtClean="0">
                <a:solidFill>
                  <a:schemeClr val="tx1"/>
                </a:solidFill>
              </a:rPr>
              <a:t> on </a:t>
            </a:r>
            <a:r>
              <a:rPr lang="tr-TR" sz="3600" dirty="0" err="1" smtClean="0">
                <a:solidFill>
                  <a:schemeClr val="tx1"/>
                </a:solidFill>
              </a:rPr>
              <a:t>brotherhood</a:t>
            </a:r>
            <a:r>
              <a:rPr lang="tr-TR" sz="3600" dirty="0" smtClean="0">
                <a:solidFill>
                  <a:schemeClr val="tx1"/>
                </a:solidFill>
              </a:rPr>
              <a:t>. </a:t>
            </a:r>
            <a:r>
              <a:rPr lang="tr-TR" sz="3600" dirty="0" err="1" smtClean="0">
                <a:solidFill>
                  <a:schemeClr val="tx1"/>
                </a:solidFill>
              </a:rPr>
              <a:t>Associated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</a:rPr>
              <a:t>with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these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themes</a:t>
            </a:r>
            <a:r>
              <a:rPr lang="tr-TR" sz="3600" dirty="0" smtClean="0">
                <a:solidFill>
                  <a:schemeClr val="tx1"/>
                </a:solidFill>
              </a:rPr>
              <a:t>, it is </a:t>
            </a:r>
            <a:r>
              <a:rPr lang="tr-TR" sz="3600" dirty="0" err="1" smtClean="0">
                <a:solidFill>
                  <a:schemeClr val="tx1"/>
                </a:solidFill>
              </a:rPr>
              <a:t>seen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that</a:t>
            </a:r>
            <a:r>
              <a:rPr lang="tr-TR" sz="3600" dirty="0" smtClean="0">
                <a:solidFill>
                  <a:schemeClr val="tx1"/>
                </a:solidFill>
              </a:rPr>
              <a:t> his </a:t>
            </a:r>
            <a:r>
              <a:rPr lang="tr-TR" sz="3600" dirty="0" err="1" smtClean="0">
                <a:solidFill>
                  <a:schemeClr val="tx1"/>
                </a:solidFill>
              </a:rPr>
              <a:t>poems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are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also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related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to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existentialism</a:t>
            </a:r>
            <a:r>
              <a:rPr lang="tr-TR" sz="3600" dirty="0" smtClean="0">
                <a:solidFill>
                  <a:schemeClr val="tx1"/>
                </a:solidFill>
              </a:rPr>
              <a:t>. He </a:t>
            </a:r>
            <a:r>
              <a:rPr lang="tr-TR" sz="3600" dirty="0" err="1" smtClean="0">
                <a:solidFill>
                  <a:schemeClr val="tx1"/>
                </a:solidFill>
              </a:rPr>
              <a:t>mentioned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love</a:t>
            </a:r>
            <a:r>
              <a:rPr lang="tr-TR" sz="3600" dirty="0" smtClean="0">
                <a:solidFill>
                  <a:schemeClr val="tx1"/>
                </a:solidFill>
              </a:rPr>
              <a:t>, </a:t>
            </a:r>
            <a:r>
              <a:rPr lang="tr-TR" sz="3600" dirty="0" err="1" smtClean="0">
                <a:solidFill>
                  <a:schemeClr val="tx1"/>
                </a:solidFill>
              </a:rPr>
              <a:t>childhood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memories</a:t>
            </a:r>
            <a:r>
              <a:rPr lang="tr-TR" sz="3600" dirty="0" smtClean="0">
                <a:solidFill>
                  <a:schemeClr val="tx1"/>
                </a:solidFill>
              </a:rPr>
              <a:t>, </a:t>
            </a:r>
            <a:r>
              <a:rPr lang="tr-TR" sz="3600" dirty="0" err="1" smtClean="0">
                <a:solidFill>
                  <a:schemeClr val="tx1"/>
                </a:solidFill>
              </a:rPr>
              <a:t>loneliness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etc</a:t>
            </a:r>
            <a:r>
              <a:rPr lang="tr-TR" sz="3600" dirty="0" smtClean="0">
                <a:solidFill>
                  <a:schemeClr val="tx1"/>
                </a:solidFill>
              </a:rPr>
              <a:t>. </a:t>
            </a:r>
            <a:r>
              <a:rPr lang="tr-TR" sz="3600" dirty="0">
                <a:solidFill>
                  <a:schemeClr val="tx1"/>
                </a:solidFill>
              </a:rPr>
              <a:t>i</a:t>
            </a:r>
            <a:r>
              <a:rPr lang="tr-TR" sz="3600" dirty="0" smtClean="0">
                <a:solidFill>
                  <a:schemeClr val="tx1"/>
                </a:solidFill>
              </a:rPr>
              <a:t>n </a:t>
            </a:r>
            <a:r>
              <a:rPr lang="tr-TR" sz="3600" dirty="0" err="1" smtClean="0">
                <a:solidFill>
                  <a:schemeClr val="tx1"/>
                </a:solidFill>
              </a:rPr>
              <a:t>addition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to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these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</a:rPr>
              <a:t>themes</a:t>
            </a:r>
            <a:r>
              <a:rPr lang="tr-TR" sz="3600" dirty="0" smtClean="0">
                <a:solidFill>
                  <a:schemeClr val="tx1"/>
                </a:solidFill>
              </a:rPr>
              <a:t>. 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69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5896" y="112295"/>
            <a:ext cx="9486484" cy="86627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Let the day not fall away from my </a:t>
            </a:r>
            <a:r>
              <a:rPr lang="en-US" b="1" dirty="0" err="1"/>
              <a:t>fenster</a:t>
            </a:r>
            <a:r>
              <a:rPr lang="en-US" b="1" dirty="0"/>
              <a:t/>
            </a:r>
            <a:br>
              <a:rPr lang="en-US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547" y="786063"/>
            <a:ext cx="11758863" cy="5614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Neither I have authority over the rising day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Nor one who sympathizes can be found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Ah my death crosses my mind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Then this bird, this garden, this heavenly </a:t>
            </a:r>
            <a:r>
              <a:rPr lang="en-US" sz="3200" dirty="0" smtClean="0">
                <a:solidFill>
                  <a:schemeClr val="tx1"/>
                </a:solidFill>
              </a:rPr>
              <a:t>light</a:t>
            </a:r>
            <a:endParaRPr lang="tr-TR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And heart says that to its God: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 have no concern of suffering you give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 willingly give my consent to every trouble, as long as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Let the day not fall away from my </a:t>
            </a:r>
            <a:r>
              <a:rPr lang="en-US" sz="3200" dirty="0" err="1">
                <a:solidFill>
                  <a:schemeClr val="tx1"/>
                </a:solidFill>
              </a:rPr>
              <a:t>fenster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03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1299241" cy="5618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3800" b="1" dirty="0" smtClean="0">
                <a:solidFill>
                  <a:schemeClr val="tx1"/>
                </a:solidFill>
              </a:rPr>
              <a:t>   THANK </a:t>
            </a:r>
          </a:p>
          <a:p>
            <a:pPr marL="0" indent="0">
              <a:buNone/>
            </a:pPr>
            <a:r>
              <a:rPr lang="tr-TR" sz="13800" b="1">
                <a:solidFill>
                  <a:schemeClr val="tx1"/>
                </a:solidFill>
              </a:rPr>
              <a:t> </a:t>
            </a:r>
            <a:r>
              <a:rPr lang="tr-TR" sz="13800" b="1" smtClean="0">
                <a:solidFill>
                  <a:schemeClr val="tx1"/>
                </a:solidFill>
              </a:rPr>
              <a:t>         YOU</a:t>
            </a:r>
            <a:endParaRPr lang="tr-TR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0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4632" y="1299411"/>
            <a:ext cx="9320463" cy="5261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Dolaştığım denizlerce düşünüyorum,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Bineceğim son gemi değil midir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Hayır sahibi omuzlarda giden tabut? 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Herkes gibi teselliye muhtaç olsaydım eğer, 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Derdim ki: "Elbet bir ağlayanım olur benim de;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Ramazan geceleri Yasin okuyanım,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Baharda kabrime menekşe getirenim de."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2245895" y="336884"/>
            <a:ext cx="5999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/>
              <a:t>BEN AŞK ADAMIYIM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1088700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2147" y="685800"/>
            <a:ext cx="9015663" cy="4993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Fakat bütün bunlar olmasa da olur,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Yine tasa etmem,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Yine kırılmam kimseye.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Ben aşk adamıyım,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Sevmeye geldim insanları,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Gönlümle, elimle, kafamla sevmeye;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Hesapsız, karşılıksız,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Ayrılık </a:t>
            </a:r>
            <a:r>
              <a:rPr lang="tr-TR" sz="3200" dirty="0" err="1">
                <a:solidFill>
                  <a:schemeClr val="tx1"/>
                </a:solidFill>
              </a:rPr>
              <a:t>gayrılık</a:t>
            </a:r>
            <a:r>
              <a:rPr lang="tr-TR" sz="3200" dirty="0">
                <a:solidFill>
                  <a:schemeClr val="tx1"/>
                </a:solidFill>
              </a:rPr>
              <a:t> gözetmeden.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501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4442" y="336884"/>
            <a:ext cx="8871283" cy="5903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Gün gelip gidersem şayet,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Öyle severekten gideceğim ki,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Karanlık kıyılardan bile olsa,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Candan selamlarım,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Civarımdan geçecek gemileri;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Güneşli gemileri;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Şarkılı gemileri;</a:t>
            </a:r>
          </a:p>
          <a:p>
            <a:pPr marL="0" indent="0">
              <a:buNone/>
            </a:pPr>
            <a:r>
              <a:rPr lang="tr-TR" sz="3200" dirty="0">
                <a:solidFill>
                  <a:schemeClr val="tx1"/>
                </a:solidFill>
              </a:rPr>
              <a:t>İçlerinde kendim varmışım gibi!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81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53853" y="236175"/>
            <a:ext cx="4058652" cy="934900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Man of </a:t>
            </a:r>
            <a:r>
              <a:rPr lang="tr-TR" sz="4400" b="1" dirty="0" err="1" smtClean="0"/>
              <a:t>love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71076"/>
            <a:ext cx="7373125" cy="359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Through the seas I have travelled thinking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Is it not the last ship I will Take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On philanthropists’ shoulder; a coffin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125" y="1878239"/>
            <a:ext cx="4337431" cy="423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8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7748" y="942474"/>
            <a:ext cx="11443620" cy="5121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Like everyone were I need any comfort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 would say “Eventually someone will feel sorrow for me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In Ramadan will pray for me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Will bring violet to my tomb.”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21477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79032" y="424389"/>
            <a:ext cx="7459579" cy="5903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It still doesn’t matter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Unless it happens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Still I don’t mind, I am not offended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This is the cause of my presence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 am a man of love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 exist for love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This is all my possession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876856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629913" y="182114"/>
            <a:ext cx="102990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Love with my heart with my hand with my mind</a:t>
            </a:r>
          </a:p>
          <a:p>
            <a:r>
              <a:rPr lang="en-US" sz="3200" dirty="0" smtClean="0"/>
              <a:t>With countless love</a:t>
            </a:r>
          </a:p>
          <a:p>
            <a:r>
              <a:rPr lang="en-US" sz="3200" dirty="0" smtClean="0"/>
              <a:t>With unreturned love </a:t>
            </a:r>
          </a:p>
          <a:p>
            <a:r>
              <a:rPr lang="en-US" sz="3200" dirty="0" smtClean="0"/>
              <a:t>Without discrimination; with inclusion</a:t>
            </a:r>
            <a:endParaRPr lang="en-US" sz="3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708" y="2394831"/>
            <a:ext cx="9152022" cy="431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630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2968" y="332874"/>
            <a:ext cx="9491329" cy="5698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If I pass away at any time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Will do it with such a love that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I shall greet all the ships around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Even the ones in the darkest shores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With all my heart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sunny ships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The singing ships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As though I was in those ships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869015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</TotalTime>
  <Words>454</Words>
  <Application>Microsoft Office PowerPoint</Application>
  <PresentationFormat>Geniş ekran</PresentationFormat>
  <Paragraphs>66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Dilim</vt:lpstr>
      <vt:lpstr>BEN AŞK ADAMIYIM  MAN of LOVE</vt:lpstr>
      <vt:lpstr>PowerPoint Sunusu</vt:lpstr>
      <vt:lpstr>PowerPoint Sunusu</vt:lpstr>
      <vt:lpstr>PowerPoint Sunusu</vt:lpstr>
      <vt:lpstr>Man of love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Let the day not fall away from my fenster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AŞK ADAMIYIM  MAN of LOVE</dc:title>
  <dc:creator>win7</dc:creator>
  <cp:lastModifiedBy>mbi</cp:lastModifiedBy>
  <cp:revision>18</cp:revision>
  <dcterms:created xsi:type="dcterms:W3CDTF">2017-05-04T07:24:09Z</dcterms:created>
  <dcterms:modified xsi:type="dcterms:W3CDTF">2017-05-04T18:24:11Z</dcterms:modified>
</cp:coreProperties>
</file>