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2"/>
  </p:notesMasterIdLst>
  <p:sldIdLst>
    <p:sldId id="256" r:id="rId2"/>
    <p:sldId id="258" r:id="rId3"/>
    <p:sldId id="284" r:id="rId4"/>
    <p:sldId id="285" r:id="rId5"/>
    <p:sldId id="268" r:id="rId6"/>
    <p:sldId id="281" r:id="rId7"/>
    <p:sldId id="287" r:id="rId8"/>
    <p:sldId id="286" r:id="rId9"/>
    <p:sldId id="288" r:id="rId10"/>
    <p:sldId id="289" r:id="rId11"/>
    <p:sldId id="270" r:id="rId12"/>
    <p:sldId id="271" r:id="rId13"/>
    <p:sldId id="272" r:id="rId14"/>
    <p:sldId id="276" r:id="rId15"/>
    <p:sldId id="277" r:id="rId16"/>
    <p:sldId id="278" r:id="rId17"/>
    <p:sldId id="280" r:id="rId18"/>
    <p:sldId id="290" r:id="rId19"/>
    <p:sldId id="291" r:id="rId20"/>
    <p:sldId id="292"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CE598E2-918C-4A3D-9B07-804A699B3BAB}" type="datetimeFigureOut">
              <a:rPr lang="en-US"/>
              <a:pPr>
                <a:defRPr/>
              </a:pPr>
              <a:t>2/2/2016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3E34748-E6A4-491D-B3F8-5B6ED7B17DBC}" type="slidenum">
              <a:rPr lang="en-GB"/>
              <a:pPr>
                <a:defRPr/>
              </a:pPr>
              <a:t>‹N›</a:t>
            </a:fld>
            <a:endParaRPr lang="en-GB"/>
          </a:p>
        </p:txBody>
      </p:sp>
    </p:spTree>
    <p:extLst>
      <p:ext uri="{BB962C8B-B14F-4D97-AF65-F5344CB8AC3E}">
        <p14:creationId xmlns:p14="http://schemas.microsoft.com/office/powerpoint/2010/main" val="37895625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29B8F8-33DB-467C-BC92-6B4ADDB2F0F3}" type="slidenum">
              <a:rPr lang="en-GB"/>
              <a:pPr fontAlgn="base">
                <a:spcBef>
                  <a:spcPct val="0"/>
                </a:spcBef>
                <a:spcAft>
                  <a:spcPct val="0"/>
                </a:spcAft>
              </a:pPr>
              <a:t>4</a:t>
            </a:fld>
            <a:endParaRPr lang="en-GB"/>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For the inclusive classroom what is essential and how do you make sure all pupils have learned it at their own level.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BC5A81-968E-4594-826E-C24257FD2794}" type="slidenum">
              <a:rPr lang="en-GB"/>
              <a:pPr fontAlgn="base">
                <a:spcBef>
                  <a:spcPct val="0"/>
                </a:spcBef>
                <a:spcAft>
                  <a:spcPct val="0"/>
                </a:spcAft>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15FA0B1B-ABDB-427C-A7CC-5C21EE10504F}" type="datetimeFigureOut">
              <a:rPr lang="en-US" smtClean="0"/>
              <a:pPr>
                <a:defRPr/>
              </a:pPr>
              <a:t>2/2/2016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B6D911A4-9EDF-48E8-998C-0454D13587C3}" type="slidenum">
              <a:rPr lang="en-GB" smtClean="0"/>
              <a:pPr>
                <a:defRPr/>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C004A44-1E14-4D63-9669-E0B477FD53A1}" type="datetimeFigureOut">
              <a:rPr lang="en-US" smtClean="0"/>
              <a:pPr>
                <a:defRPr/>
              </a:pPr>
              <a:t>2/2/2016</a:t>
            </a:fld>
            <a:endParaRPr lang="en-GB"/>
          </a:p>
        </p:txBody>
      </p:sp>
      <p:sp>
        <p:nvSpPr>
          <p:cNvPr id="5" name="Footer Placeholder 4"/>
          <p:cNvSpPr>
            <a:spLocks noGrp="1"/>
          </p:cNvSpPr>
          <p:nvPr>
            <p:ph type="ftr" sz="quarter" idx="11"/>
          </p:nvPr>
        </p:nvSpPr>
        <p:spPr/>
        <p:txBody>
          <a:bodyPr/>
          <a:lstStyle>
            <a:extLst/>
          </a:lstStyle>
          <a:p>
            <a:pPr>
              <a:defRPr/>
            </a:pPr>
            <a:endParaRPr lang="en-GB"/>
          </a:p>
        </p:txBody>
      </p:sp>
      <p:sp>
        <p:nvSpPr>
          <p:cNvPr id="6" name="Slide Number Placeholder 5"/>
          <p:cNvSpPr>
            <a:spLocks noGrp="1"/>
          </p:cNvSpPr>
          <p:nvPr>
            <p:ph type="sldNum" sz="quarter" idx="12"/>
          </p:nvPr>
        </p:nvSpPr>
        <p:spPr/>
        <p:txBody>
          <a:bodyPr/>
          <a:lstStyle>
            <a:extLst/>
          </a:lstStyle>
          <a:p>
            <a:pPr>
              <a:defRPr/>
            </a:pPr>
            <a:fld id="{4F8D48EB-5687-47FC-9BF1-6B623DC99829}" type="slidenum">
              <a:rPr lang="en-GB" smtClean="0"/>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DBF95657-8E5F-443E-8D89-C823D33BAF7C}" type="datetimeFigureOut">
              <a:rPr lang="en-US" smtClean="0"/>
              <a:pPr>
                <a:defRPr/>
              </a:pPr>
              <a:t>2/2/2016</a:t>
            </a:fld>
            <a:endParaRPr lang="en-GB"/>
          </a:p>
        </p:txBody>
      </p:sp>
      <p:sp>
        <p:nvSpPr>
          <p:cNvPr id="5" name="Footer Placeholder 4"/>
          <p:cNvSpPr>
            <a:spLocks noGrp="1"/>
          </p:cNvSpPr>
          <p:nvPr>
            <p:ph type="ftr" sz="quarter" idx="11"/>
          </p:nvPr>
        </p:nvSpPr>
        <p:spPr/>
        <p:txBody>
          <a:bodyPr/>
          <a:lstStyle>
            <a:extLst/>
          </a:lstStyle>
          <a:p>
            <a:pPr>
              <a:defRPr/>
            </a:pPr>
            <a:endParaRPr lang="en-GB"/>
          </a:p>
        </p:txBody>
      </p:sp>
      <p:sp>
        <p:nvSpPr>
          <p:cNvPr id="6" name="Slide Number Placeholder 5"/>
          <p:cNvSpPr>
            <a:spLocks noGrp="1"/>
          </p:cNvSpPr>
          <p:nvPr>
            <p:ph type="sldNum" sz="quarter" idx="12"/>
          </p:nvPr>
        </p:nvSpPr>
        <p:spPr/>
        <p:txBody>
          <a:bodyPr/>
          <a:lstStyle>
            <a:extLst/>
          </a:lstStyle>
          <a:p>
            <a:pPr>
              <a:defRPr/>
            </a:pPr>
            <a:fld id="{4D6925D9-9A1B-4E6A-96BD-C85700492777}" type="slidenum">
              <a:rPr lang="en-GB" smtClean="0"/>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16BD364-F961-4913-BB35-09046912465B}" type="datetimeFigureOut">
              <a:rPr lang="en-US" smtClean="0"/>
              <a:pPr>
                <a:defRPr/>
              </a:pPr>
              <a:t>2/2/2016</a:t>
            </a:fld>
            <a:endParaRPr lang="en-GB"/>
          </a:p>
        </p:txBody>
      </p:sp>
      <p:sp>
        <p:nvSpPr>
          <p:cNvPr id="5" name="Footer Placeholder 4"/>
          <p:cNvSpPr>
            <a:spLocks noGrp="1"/>
          </p:cNvSpPr>
          <p:nvPr>
            <p:ph type="ftr" sz="quarter" idx="11"/>
          </p:nvPr>
        </p:nvSpPr>
        <p:spPr/>
        <p:txBody>
          <a:bodyPr/>
          <a:lstStyle>
            <a:extLst/>
          </a:lstStyle>
          <a:p>
            <a:pPr>
              <a:defRPr/>
            </a:pPr>
            <a:endParaRPr lang="en-GB"/>
          </a:p>
        </p:txBody>
      </p:sp>
      <p:sp>
        <p:nvSpPr>
          <p:cNvPr id="6" name="Slide Number Placeholder 5"/>
          <p:cNvSpPr>
            <a:spLocks noGrp="1"/>
          </p:cNvSpPr>
          <p:nvPr>
            <p:ph type="sldNum" sz="quarter" idx="12"/>
          </p:nvPr>
        </p:nvSpPr>
        <p:spPr/>
        <p:txBody>
          <a:bodyPr/>
          <a:lstStyle>
            <a:extLst/>
          </a:lstStyle>
          <a:p>
            <a:pPr>
              <a:defRPr/>
            </a:pPr>
            <a:fld id="{B3236CDA-0B16-45F4-8971-6710C63DE389}" type="slidenum">
              <a:rPr lang="en-GB" smtClean="0"/>
              <a:pPr>
                <a:defRPr/>
              </a:pPr>
              <a:t>‹N›</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9EC060ED-A83F-481F-8B1C-7B5647836F84}" type="datetimeFigureOut">
              <a:rPr lang="en-US" smtClean="0"/>
              <a:pPr>
                <a:defRPr/>
              </a:pPr>
              <a:t>2/2/2016</a:t>
            </a:fld>
            <a:endParaRPr lang="en-GB"/>
          </a:p>
        </p:txBody>
      </p:sp>
      <p:sp>
        <p:nvSpPr>
          <p:cNvPr id="5" name="Footer Placeholder 4"/>
          <p:cNvSpPr>
            <a:spLocks noGrp="1"/>
          </p:cNvSpPr>
          <p:nvPr>
            <p:ph type="ftr" sz="quarter" idx="11"/>
          </p:nvPr>
        </p:nvSpPr>
        <p:spPr/>
        <p:txBody>
          <a:bodyPr/>
          <a:lstStyle>
            <a:extLst/>
          </a:lstStyle>
          <a:p>
            <a:pPr>
              <a:defRPr/>
            </a:pPr>
            <a:endParaRPr lang="en-GB"/>
          </a:p>
        </p:txBody>
      </p:sp>
      <p:sp>
        <p:nvSpPr>
          <p:cNvPr id="6" name="Slide Number Placeholder 5"/>
          <p:cNvSpPr>
            <a:spLocks noGrp="1"/>
          </p:cNvSpPr>
          <p:nvPr>
            <p:ph type="sldNum" sz="quarter" idx="12"/>
          </p:nvPr>
        </p:nvSpPr>
        <p:spPr/>
        <p:txBody>
          <a:bodyPr/>
          <a:lstStyle>
            <a:extLst/>
          </a:lstStyle>
          <a:p>
            <a:pPr>
              <a:defRPr/>
            </a:pPr>
            <a:fld id="{9D352BE5-780F-4A5D-95B6-61826C5BE4AB}" type="slidenum">
              <a:rPr lang="en-GB" smtClean="0"/>
              <a:pPr>
                <a:defRPr/>
              </a:pPr>
              <a:t>‹N›</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9076CBC6-2918-4725-AF81-589EC958515B}" type="datetimeFigureOut">
              <a:rPr lang="en-US" smtClean="0"/>
              <a:pPr>
                <a:defRPr/>
              </a:pPr>
              <a:t>2/2/2016</a:t>
            </a:fld>
            <a:endParaRPr lang="en-GB"/>
          </a:p>
        </p:txBody>
      </p:sp>
      <p:sp>
        <p:nvSpPr>
          <p:cNvPr id="6" name="Footer Placeholder 5"/>
          <p:cNvSpPr>
            <a:spLocks noGrp="1"/>
          </p:cNvSpPr>
          <p:nvPr>
            <p:ph type="ftr" sz="quarter" idx="11"/>
          </p:nvPr>
        </p:nvSpPr>
        <p:spPr/>
        <p:txBody>
          <a:bodyPr/>
          <a:lstStyle>
            <a:extLst/>
          </a:lstStyle>
          <a:p>
            <a:pPr>
              <a:defRPr/>
            </a:pPr>
            <a:endParaRPr lang="en-GB"/>
          </a:p>
        </p:txBody>
      </p:sp>
      <p:sp>
        <p:nvSpPr>
          <p:cNvPr id="7" name="Slide Number Placeholder 6"/>
          <p:cNvSpPr>
            <a:spLocks noGrp="1"/>
          </p:cNvSpPr>
          <p:nvPr>
            <p:ph type="sldNum" sz="quarter" idx="12"/>
          </p:nvPr>
        </p:nvSpPr>
        <p:spPr/>
        <p:txBody>
          <a:bodyPr/>
          <a:lstStyle>
            <a:extLst/>
          </a:lstStyle>
          <a:p>
            <a:pPr>
              <a:defRPr/>
            </a:pPr>
            <a:fld id="{3EEDD5F9-153A-4AE8-B4C2-2499CD6FB7D9}" type="slidenum">
              <a:rPr lang="en-GB" smtClean="0"/>
              <a:pPr>
                <a:defRPr/>
              </a:pPr>
              <a:t>‹N›</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C476A170-1C0A-48F3-8B8D-DF54811C515B}" type="datetimeFigureOut">
              <a:rPr lang="en-US" smtClean="0"/>
              <a:pPr>
                <a:defRPr/>
              </a:pPr>
              <a:t>2/2/2016</a:t>
            </a:fld>
            <a:endParaRPr lang="en-GB"/>
          </a:p>
        </p:txBody>
      </p:sp>
      <p:sp>
        <p:nvSpPr>
          <p:cNvPr id="8" name="Footer Placeholder 7"/>
          <p:cNvSpPr>
            <a:spLocks noGrp="1"/>
          </p:cNvSpPr>
          <p:nvPr>
            <p:ph type="ftr" sz="quarter" idx="11"/>
          </p:nvPr>
        </p:nvSpPr>
        <p:spPr/>
        <p:txBody>
          <a:bodyPr/>
          <a:lstStyle>
            <a:extLst/>
          </a:lstStyle>
          <a:p>
            <a:pPr>
              <a:defRPr/>
            </a:pPr>
            <a:endParaRPr lang="en-GB"/>
          </a:p>
        </p:txBody>
      </p:sp>
      <p:sp>
        <p:nvSpPr>
          <p:cNvPr id="9" name="Slide Number Placeholder 8"/>
          <p:cNvSpPr>
            <a:spLocks noGrp="1"/>
          </p:cNvSpPr>
          <p:nvPr>
            <p:ph type="sldNum" sz="quarter" idx="12"/>
          </p:nvPr>
        </p:nvSpPr>
        <p:spPr/>
        <p:txBody>
          <a:bodyPr/>
          <a:lstStyle>
            <a:extLst/>
          </a:lstStyle>
          <a:p>
            <a:pPr>
              <a:defRPr/>
            </a:pPr>
            <a:fld id="{9381CFFC-F20F-4351-A7C0-EAB140332D5D}" type="slidenum">
              <a:rPr lang="en-GB" smtClean="0"/>
              <a:pPr>
                <a:defRPr/>
              </a:pPr>
              <a:t>‹N›</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E48E22C9-B058-4509-85D5-16F1CD6381C4}" type="datetimeFigureOut">
              <a:rPr lang="en-US" smtClean="0"/>
              <a:pPr>
                <a:defRPr/>
              </a:pPr>
              <a:t>2/2/2016</a:t>
            </a:fld>
            <a:endParaRPr lang="en-GB"/>
          </a:p>
        </p:txBody>
      </p:sp>
      <p:sp>
        <p:nvSpPr>
          <p:cNvPr id="4" name="Footer Placeholder 3"/>
          <p:cNvSpPr>
            <a:spLocks noGrp="1"/>
          </p:cNvSpPr>
          <p:nvPr>
            <p:ph type="ftr" sz="quarter" idx="11"/>
          </p:nvPr>
        </p:nvSpPr>
        <p:spPr/>
        <p:txBody>
          <a:bodyPr/>
          <a:lstStyle>
            <a:extLst/>
          </a:lstStyle>
          <a:p>
            <a:pPr>
              <a:defRPr/>
            </a:pPr>
            <a:endParaRPr lang="en-GB"/>
          </a:p>
        </p:txBody>
      </p:sp>
      <p:sp>
        <p:nvSpPr>
          <p:cNvPr id="5" name="Slide Number Placeholder 4"/>
          <p:cNvSpPr>
            <a:spLocks noGrp="1"/>
          </p:cNvSpPr>
          <p:nvPr>
            <p:ph type="sldNum" sz="quarter" idx="12"/>
          </p:nvPr>
        </p:nvSpPr>
        <p:spPr/>
        <p:txBody>
          <a:bodyPr/>
          <a:lstStyle>
            <a:extLst/>
          </a:lstStyle>
          <a:p>
            <a:pPr>
              <a:defRPr/>
            </a:pPr>
            <a:fld id="{5791D6F3-200E-4DB8-9A06-BDFBC7F09566}" type="slidenum">
              <a:rPr lang="en-GB" smtClean="0"/>
              <a:pPr>
                <a:defRPr/>
              </a:pPr>
              <a:t>‹N›</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C260DB9F-F268-49B6-BAB5-1C1F4D156C83}" type="datetimeFigureOut">
              <a:rPr lang="en-US" smtClean="0"/>
              <a:pPr>
                <a:defRPr/>
              </a:pPr>
              <a:t>2/2/2016</a:t>
            </a:fld>
            <a:endParaRPr lang="en-GB"/>
          </a:p>
        </p:txBody>
      </p:sp>
      <p:sp>
        <p:nvSpPr>
          <p:cNvPr id="3" name="Footer Placeholder 2"/>
          <p:cNvSpPr>
            <a:spLocks noGrp="1"/>
          </p:cNvSpPr>
          <p:nvPr>
            <p:ph type="ftr" sz="quarter" idx="11"/>
          </p:nvPr>
        </p:nvSpPr>
        <p:spPr/>
        <p:txBody>
          <a:bodyPr/>
          <a:lstStyle>
            <a:extLst/>
          </a:lstStyle>
          <a:p>
            <a:pPr>
              <a:defRPr/>
            </a:pPr>
            <a:endParaRPr lang="en-GB"/>
          </a:p>
        </p:txBody>
      </p:sp>
      <p:sp>
        <p:nvSpPr>
          <p:cNvPr id="4" name="Slide Number Placeholder 3"/>
          <p:cNvSpPr>
            <a:spLocks noGrp="1"/>
          </p:cNvSpPr>
          <p:nvPr>
            <p:ph type="sldNum" sz="quarter" idx="12"/>
          </p:nvPr>
        </p:nvSpPr>
        <p:spPr/>
        <p:txBody>
          <a:bodyPr/>
          <a:lstStyle>
            <a:extLst/>
          </a:lstStyle>
          <a:p>
            <a:pPr>
              <a:defRPr/>
            </a:pPr>
            <a:fld id="{3EF10FAD-819A-4956-89A0-94457B18A344}" type="slidenum">
              <a:rPr lang="en-GB" smtClean="0"/>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76E4AFC5-932D-45DA-AE12-BF56EA265147}" type="datetimeFigureOut">
              <a:rPr lang="en-US" smtClean="0"/>
              <a:pPr>
                <a:defRPr/>
              </a:pPr>
              <a:t>2/2/2016</a:t>
            </a:fld>
            <a:endParaRPr lang="en-GB"/>
          </a:p>
        </p:txBody>
      </p:sp>
      <p:sp>
        <p:nvSpPr>
          <p:cNvPr id="6" name="Footer Placeholder 5"/>
          <p:cNvSpPr>
            <a:spLocks noGrp="1"/>
          </p:cNvSpPr>
          <p:nvPr>
            <p:ph type="ftr" sz="quarter" idx="11"/>
          </p:nvPr>
        </p:nvSpPr>
        <p:spPr/>
        <p:txBody>
          <a:bodyPr/>
          <a:lstStyle>
            <a:extLst/>
          </a:lstStyle>
          <a:p>
            <a:pPr>
              <a:defRPr/>
            </a:pPr>
            <a:endParaRPr lang="en-GB"/>
          </a:p>
        </p:txBody>
      </p:sp>
      <p:sp>
        <p:nvSpPr>
          <p:cNvPr id="7" name="Slide Number Placeholder 6"/>
          <p:cNvSpPr>
            <a:spLocks noGrp="1"/>
          </p:cNvSpPr>
          <p:nvPr>
            <p:ph type="sldNum" sz="quarter" idx="12"/>
          </p:nvPr>
        </p:nvSpPr>
        <p:spPr/>
        <p:txBody>
          <a:bodyPr/>
          <a:lstStyle>
            <a:extLst/>
          </a:lstStyle>
          <a:p>
            <a:pPr>
              <a:defRPr/>
            </a:pPr>
            <a:fld id="{B8BD8984-4C3E-4B0F-BBA6-9C30E0F61DAD}" type="slidenum">
              <a:rPr lang="en-GB" smtClean="0"/>
              <a:pPr>
                <a:defRPr/>
              </a:pPr>
              <a:t>‹N›</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CE768878-45ED-474A-93E4-15FB5BD79E3B}" type="datetimeFigureOut">
              <a:rPr lang="en-US" smtClean="0"/>
              <a:pPr>
                <a:defRPr/>
              </a:pPr>
              <a:t>2/2/2016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D63D73F5-D49B-4A82-A261-C654B996F0F3}" type="slidenum">
              <a:rPr lang="en-GB" smtClean="0"/>
              <a:pPr>
                <a:defRPr/>
              </a:pPr>
              <a:t>‹N›</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7B587B60-C50D-4DB8-9B66-82F9DB70AA4C}" type="datetimeFigureOut">
              <a:rPr lang="en-US" smtClean="0"/>
              <a:pPr>
                <a:defRPr/>
              </a:pPr>
              <a:t>2/2/2016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36966DE-1D1E-48DE-886C-0C94076E4AE6}" type="slidenum">
              <a:rPr lang="en-GB" smtClean="0"/>
              <a:pPr>
                <a:defRPr/>
              </a:pPr>
              <a:t>‹N›</a:t>
            </a:fld>
            <a:endParaRPr lang="en-GB"/>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fontScale="90000"/>
          </a:bodyPr>
          <a:lstStyle/>
          <a:p>
            <a:r>
              <a:rPr lang="en-GB" sz="6000" b="1" dirty="0" smtClean="0"/>
              <a:t>Implementing Inclusive Education</a:t>
            </a:r>
          </a:p>
        </p:txBody>
      </p:sp>
      <p:sp>
        <p:nvSpPr>
          <p:cNvPr id="4099" name="Subtitle 2"/>
          <p:cNvSpPr>
            <a:spLocks noGrp="1"/>
          </p:cNvSpPr>
          <p:nvPr>
            <p:ph type="subTitle" idx="1"/>
          </p:nvPr>
        </p:nvSpPr>
        <p:spPr/>
        <p:txBody>
          <a:bodyPr/>
          <a:lstStyle/>
          <a:p>
            <a:endParaRPr lang="en-GB"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000125"/>
            <a:ext cx="4000500" cy="5126038"/>
          </a:xfrm>
        </p:spPr>
        <p:txBody>
          <a:bodyPr rtlCol="0">
            <a:normAutofit fontScale="85000" lnSpcReduction="20000"/>
          </a:bodyPr>
          <a:lstStyle/>
          <a:p>
            <a:pPr fontAlgn="auto">
              <a:spcAft>
                <a:spcPts val="0"/>
              </a:spcAft>
              <a:buFont typeface="Arial" pitchFamily="34" charset="0"/>
              <a:buNone/>
              <a:defRPr/>
            </a:pPr>
            <a:r>
              <a:rPr lang="en-GB" b="1" dirty="0" smtClean="0"/>
              <a:t>Don’t</a:t>
            </a:r>
          </a:p>
          <a:p>
            <a:pPr marL="0" fontAlgn="auto">
              <a:spcAft>
                <a:spcPts val="0"/>
              </a:spcAft>
              <a:buFont typeface="Arial" pitchFamily="34" charset="0"/>
              <a:buNone/>
              <a:defRPr/>
            </a:pPr>
            <a:r>
              <a:rPr lang="en-GB" sz="2600" dirty="0" smtClean="0"/>
              <a:t>Match tasks to perceived attainment/ability.</a:t>
            </a:r>
          </a:p>
          <a:p>
            <a:pPr marL="0" fontAlgn="auto">
              <a:spcAft>
                <a:spcPts val="0"/>
              </a:spcAft>
              <a:buFont typeface="Arial" pitchFamily="34" charset="0"/>
              <a:buNone/>
              <a:defRPr/>
            </a:pPr>
            <a:endParaRPr lang="en-GB" sz="2600" dirty="0" smtClean="0"/>
          </a:p>
          <a:p>
            <a:pPr marL="0" fontAlgn="auto">
              <a:spcAft>
                <a:spcPts val="0"/>
              </a:spcAft>
              <a:buFont typeface="Arial" pitchFamily="34" charset="0"/>
              <a:buNone/>
              <a:defRPr/>
            </a:pPr>
            <a:endParaRPr lang="en-GB" sz="2600" dirty="0" smtClean="0"/>
          </a:p>
          <a:p>
            <a:pPr marL="0" fontAlgn="auto">
              <a:spcAft>
                <a:spcPts val="0"/>
              </a:spcAft>
              <a:buFont typeface="Arial" pitchFamily="34" charset="0"/>
              <a:buNone/>
              <a:defRPr/>
            </a:pPr>
            <a:r>
              <a:rPr lang="en-GB" sz="2600" dirty="0" smtClean="0"/>
              <a:t>Attribute the problem to the learners when they are unresponsive to the task and experiences provided to them.</a:t>
            </a:r>
          </a:p>
          <a:p>
            <a:pPr marL="0" fontAlgn="auto">
              <a:spcAft>
                <a:spcPts val="0"/>
              </a:spcAft>
              <a:buFont typeface="Arial" pitchFamily="34" charset="0"/>
              <a:buNone/>
              <a:defRPr/>
            </a:pPr>
            <a:endParaRPr lang="en-GB" sz="2600" dirty="0" smtClean="0"/>
          </a:p>
          <a:p>
            <a:pPr marL="0" fontAlgn="auto">
              <a:spcAft>
                <a:spcPts val="0"/>
              </a:spcAft>
              <a:buFont typeface="Arial" pitchFamily="34" charset="0"/>
              <a:buNone/>
              <a:defRPr/>
            </a:pPr>
            <a:r>
              <a:rPr lang="en-GB" sz="2600" dirty="0" smtClean="0"/>
              <a:t>Take for granted the value, relevance and </a:t>
            </a:r>
            <a:r>
              <a:rPr lang="en-GB" sz="2600" dirty="0" err="1" smtClean="0"/>
              <a:t>worthwhileness</a:t>
            </a:r>
            <a:r>
              <a:rPr lang="en-GB" sz="2600" dirty="0" smtClean="0"/>
              <a:t> of curriculum content</a:t>
            </a:r>
          </a:p>
        </p:txBody>
      </p:sp>
      <p:sp>
        <p:nvSpPr>
          <p:cNvPr id="4" name="Content Placeholder 3"/>
          <p:cNvSpPr>
            <a:spLocks noGrp="1"/>
          </p:cNvSpPr>
          <p:nvPr>
            <p:ph sz="half" idx="2"/>
          </p:nvPr>
        </p:nvSpPr>
        <p:spPr>
          <a:xfrm>
            <a:off x="4357688" y="928688"/>
            <a:ext cx="4643437" cy="5197475"/>
          </a:xfrm>
        </p:spPr>
        <p:txBody>
          <a:bodyPr rtlCol="0">
            <a:normAutofit fontScale="85000" lnSpcReduction="20000"/>
          </a:bodyPr>
          <a:lstStyle/>
          <a:p>
            <a:pPr fontAlgn="auto">
              <a:spcAft>
                <a:spcPts val="0"/>
              </a:spcAft>
              <a:buFont typeface="Arial" pitchFamily="34" charset="0"/>
              <a:buNone/>
              <a:defRPr/>
            </a:pPr>
            <a:r>
              <a:rPr lang="en-GB" b="1" dirty="0" smtClean="0"/>
              <a:t>Do</a:t>
            </a:r>
          </a:p>
          <a:p>
            <a:pPr marL="0" fontAlgn="auto">
              <a:spcAft>
                <a:spcPts val="0"/>
              </a:spcAft>
              <a:buFont typeface="Arial" pitchFamily="34" charset="0"/>
              <a:buNone/>
              <a:defRPr/>
            </a:pPr>
            <a:r>
              <a:rPr lang="en-GB" sz="2600" dirty="0" smtClean="0"/>
              <a:t>Construct a range of attractive opportunities accessible to everybody, with space for learner input to shape experiences and outcomes.</a:t>
            </a:r>
          </a:p>
          <a:p>
            <a:pPr marL="0" fontAlgn="auto">
              <a:spcAft>
                <a:spcPts val="0"/>
              </a:spcAft>
              <a:buFont typeface="Arial" pitchFamily="34" charset="0"/>
              <a:buNone/>
              <a:defRPr/>
            </a:pPr>
            <a:r>
              <a:rPr lang="en-GB" sz="2600" dirty="0" smtClean="0"/>
              <a:t>Constantly seek for better kinds of opportunities through which initially unresponsive learners might be encouraged to engage effectively with classroom activities.</a:t>
            </a:r>
          </a:p>
          <a:p>
            <a:pPr marL="0" fontAlgn="auto">
              <a:spcAft>
                <a:spcPts val="0"/>
              </a:spcAft>
              <a:buFont typeface="Arial" pitchFamily="34" charset="0"/>
              <a:buNone/>
              <a:defRPr/>
            </a:pPr>
            <a:r>
              <a:rPr lang="en-GB" sz="2600" dirty="0" smtClean="0"/>
              <a:t>Choose content and devise tasks that encourage young people to draw on diverse experiences and make connections with what is worthwhile and important to them.</a:t>
            </a:r>
          </a:p>
        </p:txBody>
      </p:sp>
      <p:sp>
        <p:nvSpPr>
          <p:cNvPr id="2" name="Title 1"/>
          <p:cNvSpPr>
            <a:spLocks noGrp="1"/>
          </p:cNvSpPr>
          <p:nvPr>
            <p:ph type="title"/>
          </p:nvPr>
        </p:nvSpPr>
        <p:spPr>
          <a:xfrm>
            <a:off x="457200" y="274638"/>
            <a:ext cx="8229600" cy="582612"/>
          </a:xfrm>
        </p:spPr>
        <p:txBody>
          <a:bodyPr rtlCol="0">
            <a:normAutofit fontScale="90000"/>
          </a:bodyPr>
          <a:lstStyle/>
          <a:p>
            <a:pPr fontAlgn="auto">
              <a:spcAft>
                <a:spcPts val="0"/>
              </a:spcAft>
              <a:defRPr/>
            </a:pPr>
            <a:r>
              <a:rPr lang="en-GB" dirty="0" smtClean="0">
                <a:solidFill>
                  <a:srgbClr val="FF0000"/>
                </a:solidFill>
              </a:rPr>
              <a:t>Acting on the principle of trust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amond(in)">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diamond(in)">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amond(in)">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diamond(in)">
                                      <p:cBhvr>
                                        <p:cTn id="3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rtlCol="0">
            <a:normAutofit/>
          </a:bodyPr>
          <a:lstStyle/>
          <a:p>
            <a:pPr fontAlgn="auto">
              <a:spcAft>
                <a:spcPts val="0"/>
              </a:spcAft>
              <a:buFont typeface="Arial" pitchFamily="34" charset="0"/>
              <a:buChar char="•"/>
              <a:defRPr/>
            </a:pPr>
            <a:r>
              <a:rPr lang="en-GB" dirty="0" smtClean="0"/>
              <a:t>one to one peer support</a:t>
            </a:r>
          </a:p>
          <a:p>
            <a:pPr fontAlgn="auto">
              <a:spcAft>
                <a:spcPts val="0"/>
              </a:spcAft>
              <a:buFont typeface="Arial" pitchFamily="34" charset="0"/>
              <a:buChar char="•"/>
              <a:defRPr/>
            </a:pPr>
            <a:r>
              <a:rPr lang="en-GB" dirty="0" smtClean="0"/>
              <a:t>collaborative teaming</a:t>
            </a:r>
          </a:p>
          <a:p>
            <a:pPr fontAlgn="auto">
              <a:spcAft>
                <a:spcPts val="0"/>
              </a:spcAft>
              <a:buFont typeface="Arial" pitchFamily="34" charset="0"/>
              <a:buChar char="•"/>
              <a:defRPr/>
            </a:pPr>
            <a:r>
              <a:rPr lang="en-GB" dirty="0" smtClean="0"/>
              <a:t>group work </a:t>
            </a:r>
          </a:p>
          <a:p>
            <a:pPr fontAlgn="auto">
              <a:spcAft>
                <a:spcPts val="0"/>
              </a:spcAft>
              <a:buFont typeface="Arial" pitchFamily="34" charset="0"/>
              <a:buChar char="•"/>
              <a:defRPr/>
            </a:pPr>
            <a:r>
              <a:rPr lang="en-GB" dirty="0" smtClean="0"/>
              <a:t>valuing difference of race, gender, ethnicity, disability, age or religion</a:t>
            </a:r>
          </a:p>
          <a:p>
            <a:pPr fontAlgn="auto">
              <a:spcAft>
                <a:spcPts val="0"/>
              </a:spcAft>
              <a:buFont typeface="Arial" pitchFamily="34" charset="0"/>
              <a:buChar char="•"/>
              <a:defRPr/>
            </a:pPr>
            <a:r>
              <a:rPr lang="en-GB" dirty="0" smtClean="0"/>
              <a:t>How do you ensure that mutual respect is encouraged within your classroom? Are you clear about how to deal with bullying and harassment in the class? Does the school have a consistent policy?</a:t>
            </a:r>
            <a:endParaRPr lang="en-GB" dirty="0"/>
          </a:p>
        </p:txBody>
      </p:sp>
      <p:sp>
        <p:nvSpPr>
          <p:cNvPr id="3" name="Title 2"/>
          <p:cNvSpPr>
            <a:spLocks noGrp="1"/>
          </p:cNvSpPr>
          <p:nvPr>
            <p:ph type="title"/>
          </p:nvPr>
        </p:nvSpPr>
        <p:spPr/>
        <p:txBody>
          <a:bodyPr rtlCol="0">
            <a:normAutofit fontScale="90000"/>
          </a:bodyPr>
          <a:lstStyle/>
          <a:p>
            <a:pPr fontAlgn="auto">
              <a:spcAft>
                <a:spcPts val="0"/>
              </a:spcAft>
              <a:defRPr/>
            </a:pPr>
            <a:r>
              <a:rPr lang="en-GB" b="1" dirty="0" smtClean="0"/>
              <a:t/>
            </a:r>
            <a:br>
              <a:rPr lang="en-GB" b="1" dirty="0" smtClean="0"/>
            </a:br>
            <a:r>
              <a:rPr lang="en-GB" b="1" dirty="0" smtClean="0">
                <a:solidFill>
                  <a:srgbClr val="FF0000"/>
                </a:solidFill>
              </a:rPr>
              <a:t>2. What preparation have you made with the class/ group for:</a:t>
            </a:r>
            <a:r>
              <a:rPr lang="en-GB" b="1" dirty="0" smtClean="0"/>
              <a:t/>
            </a:r>
            <a:br>
              <a:rPr lang="en-GB" b="1" dirty="0" smtClean="0"/>
            </a:b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 calcmode="lin" valueType="num">
                                      <p:cBhvr additive="base">
                                        <p:cTn id="3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 calcmode="lin" valueType="num">
                                      <p:cBhvr additive="base">
                                        <p:cTn id="36"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5043488"/>
          </a:xfrm>
        </p:spPr>
        <p:txBody>
          <a:bodyPr rtlCol="0">
            <a:normAutofit fontScale="70000" lnSpcReduction="20000"/>
          </a:bodyPr>
          <a:lstStyle/>
          <a:p>
            <a:pPr fontAlgn="auto">
              <a:spcAft>
                <a:spcPts val="0"/>
              </a:spcAft>
              <a:buFont typeface="Arial" pitchFamily="34" charset="0"/>
              <a:buChar char="•"/>
              <a:defRPr/>
            </a:pPr>
            <a:r>
              <a:rPr lang="en-GB" b="1" dirty="0" smtClean="0"/>
              <a:t>Consider: </a:t>
            </a:r>
          </a:p>
          <a:p>
            <a:pPr fontAlgn="auto">
              <a:spcAft>
                <a:spcPts val="0"/>
              </a:spcAft>
              <a:buFont typeface="Arial" pitchFamily="34" charset="0"/>
              <a:buChar char="•"/>
              <a:defRPr/>
            </a:pPr>
            <a:r>
              <a:rPr lang="en-GB" b="1" dirty="0" smtClean="0"/>
              <a:t>- timing, </a:t>
            </a:r>
          </a:p>
          <a:p>
            <a:pPr fontAlgn="auto">
              <a:spcAft>
                <a:spcPts val="0"/>
              </a:spcAft>
              <a:buFont typeface="Arial" pitchFamily="34" charset="0"/>
              <a:buChar char="•"/>
              <a:defRPr/>
            </a:pPr>
            <a:r>
              <a:rPr lang="en-GB" b="1" dirty="0" smtClean="0"/>
              <a:t>- variation of activities,</a:t>
            </a:r>
          </a:p>
          <a:p>
            <a:pPr fontAlgn="auto">
              <a:spcAft>
                <a:spcPts val="0"/>
              </a:spcAft>
              <a:buFont typeface="Arial" pitchFamily="34" charset="0"/>
              <a:buChar char="•"/>
              <a:defRPr/>
            </a:pPr>
            <a:r>
              <a:rPr lang="en-GB" b="1" dirty="0" smtClean="0"/>
              <a:t>- types of activities [concrete/abstract],</a:t>
            </a:r>
          </a:p>
          <a:p>
            <a:pPr fontAlgn="auto">
              <a:spcAft>
                <a:spcPts val="0"/>
              </a:spcAft>
              <a:buFont typeface="Arial" pitchFamily="34" charset="0"/>
              <a:buChar char="•"/>
              <a:defRPr/>
            </a:pPr>
            <a:r>
              <a:rPr lang="en-GB" b="1" dirty="0" smtClean="0"/>
              <a:t>- reinforcement of key ideas,</a:t>
            </a:r>
          </a:p>
          <a:p>
            <a:pPr fontAlgn="auto">
              <a:spcAft>
                <a:spcPts val="0"/>
              </a:spcAft>
              <a:buFont typeface="Arial" pitchFamily="34" charset="0"/>
              <a:buChar char="•"/>
              <a:defRPr/>
            </a:pPr>
            <a:r>
              <a:rPr lang="en-GB" b="1" dirty="0" smtClean="0"/>
              <a:t>- extension work </a:t>
            </a:r>
          </a:p>
          <a:p>
            <a:pPr fontAlgn="auto">
              <a:spcAft>
                <a:spcPts val="0"/>
              </a:spcAft>
              <a:buFont typeface="Arial" pitchFamily="34" charset="0"/>
              <a:buChar char="•"/>
              <a:defRPr/>
            </a:pPr>
            <a:r>
              <a:rPr lang="en-GB" b="1" dirty="0" smtClean="0"/>
              <a:t>- recall of previous work,</a:t>
            </a:r>
          </a:p>
          <a:p>
            <a:pPr fontAlgn="auto">
              <a:spcAft>
                <a:spcPts val="0"/>
              </a:spcAft>
              <a:buFont typeface="Arial" pitchFamily="34" charset="0"/>
              <a:buChar char="•"/>
              <a:defRPr/>
            </a:pPr>
            <a:r>
              <a:rPr lang="en-GB" b="1" dirty="0" smtClean="0"/>
              <a:t>- links to future work,</a:t>
            </a:r>
          </a:p>
          <a:p>
            <a:pPr fontAlgn="auto">
              <a:spcAft>
                <a:spcPts val="0"/>
              </a:spcAft>
              <a:buFont typeface="Arial" pitchFamily="34" charset="0"/>
              <a:buChar char="•"/>
              <a:defRPr/>
            </a:pPr>
            <a:r>
              <a:rPr lang="en-GB" b="1" dirty="0" smtClean="0"/>
              <a:t>- clear instructions.</a:t>
            </a:r>
          </a:p>
          <a:p>
            <a:pPr fontAlgn="auto">
              <a:spcAft>
                <a:spcPts val="0"/>
              </a:spcAft>
              <a:buFont typeface="Arial" pitchFamily="34" charset="0"/>
              <a:buChar char="•"/>
              <a:defRPr/>
            </a:pPr>
            <a:r>
              <a:rPr lang="en-GB" b="1" dirty="0" smtClean="0"/>
              <a:t>Will the content of the lesson engage all pupils from the beginning? Will there be sufficient variation in activities and pace to engage all?</a:t>
            </a:r>
          </a:p>
          <a:p>
            <a:pPr fontAlgn="auto">
              <a:spcAft>
                <a:spcPts val="0"/>
              </a:spcAft>
              <a:buFont typeface="Arial" pitchFamily="34" charset="0"/>
              <a:buChar char="•"/>
              <a:defRPr/>
            </a:pPr>
            <a:r>
              <a:rPr lang="en-GB" b="1" dirty="0" smtClean="0"/>
              <a:t>Are you able to access specially adapted equipment for some pupils to enable them to participate fully? </a:t>
            </a:r>
          </a:p>
          <a:p>
            <a:pPr fontAlgn="auto">
              <a:spcAft>
                <a:spcPts val="0"/>
              </a:spcAft>
              <a:buFont typeface="Arial" pitchFamily="34" charset="0"/>
              <a:buChar char="•"/>
              <a:defRPr/>
            </a:pPr>
            <a:r>
              <a:rPr lang="en-GB" b="1" dirty="0" smtClean="0"/>
              <a:t>If not, can an alternative way be found?</a:t>
            </a:r>
          </a:p>
          <a:p>
            <a:pPr fontAlgn="auto">
              <a:spcAft>
                <a:spcPts val="0"/>
              </a:spcAft>
              <a:buFont typeface="Arial" pitchFamily="34" charset="0"/>
              <a:buChar char="•"/>
              <a:defRPr/>
            </a:pPr>
            <a:r>
              <a:rPr lang="en-GB" b="1" dirty="0" smtClean="0"/>
              <a:t>Will the diversified and differentiated work allow all pupils to experience success at their optimum level?</a:t>
            </a:r>
            <a:endParaRPr lang="en-GB" b="1" dirty="0"/>
          </a:p>
        </p:txBody>
      </p:sp>
      <p:sp>
        <p:nvSpPr>
          <p:cNvPr id="4" name="Title 3"/>
          <p:cNvSpPr>
            <a:spLocks noGrp="1"/>
          </p:cNvSpPr>
          <p:nvPr>
            <p:ph type="title"/>
          </p:nvPr>
        </p:nvSpPr>
        <p:spPr/>
        <p:txBody>
          <a:bodyPr rtlCol="0">
            <a:normAutofit fontScale="90000"/>
          </a:bodyPr>
          <a:lstStyle/>
          <a:p>
            <a:pPr fontAlgn="auto">
              <a:spcAft>
                <a:spcPts val="0"/>
              </a:spcAft>
              <a:defRPr/>
            </a:pPr>
            <a:r>
              <a:rPr lang="en-GB" b="1" dirty="0" smtClean="0">
                <a:solidFill>
                  <a:srgbClr val="FF0000"/>
                </a:solidFill>
              </a:rPr>
              <a:t>3. Lesson planning: how will you support the needs of all learners? </a:t>
            </a:r>
            <a:endParaRPr lang="en-GB" dirty="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GB" smtClean="0"/>
              <a:t>Visual e.g. use photos, mind maps, maps and diagrams, pictures, film clips, digital cameras, wall displays?</a:t>
            </a:r>
          </a:p>
          <a:p>
            <a:r>
              <a:rPr lang="en-GB" smtClean="0"/>
              <a:t>Auditory e.g. use story telling, talking, effective questions, problem solving, clear sequencing, music, singing?</a:t>
            </a:r>
          </a:p>
          <a:p>
            <a:r>
              <a:rPr lang="en-GB" smtClean="0"/>
              <a:t>Kinaesthetic e.g. use movement, role play, artefacts, use the environment </a:t>
            </a:r>
          </a:p>
        </p:txBody>
      </p:sp>
      <p:sp>
        <p:nvSpPr>
          <p:cNvPr id="4" name="Title 3"/>
          <p:cNvSpPr>
            <a:spLocks noGrp="1"/>
          </p:cNvSpPr>
          <p:nvPr>
            <p:ph type="title"/>
          </p:nvPr>
        </p:nvSpPr>
        <p:spPr/>
        <p:txBody>
          <a:bodyPr rtlCol="0">
            <a:normAutofit fontScale="90000"/>
          </a:bodyPr>
          <a:lstStyle/>
          <a:p>
            <a:pPr fontAlgn="auto">
              <a:spcAft>
                <a:spcPts val="0"/>
              </a:spcAft>
              <a:defRPr/>
            </a:pPr>
            <a:r>
              <a:rPr lang="en-GB" b="1" dirty="0" smtClean="0"/>
              <a:t/>
            </a:r>
            <a:br>
              <a:rPr lang="en-GB" b="1" dirty="0" smtClean="0"/>
            </a:br>
            <a:r>
              <a:rPr lang="en-GB" b="1" dirty="0" smtClean="0">
                <a:solidFill>
                  <a:srgbClr val="FF0000"/>
                </a:solidFill>
              </a:rPr>
              <a:t>4. What different teaching styles are you going to use?</a:t>
            </a:r>
            <a:r>
              <a:rPr lang="en-GB" dirty="0" smtClean="0"/>
              <a:t/>
            </a:r>
            <a:br>
              <a:rPr lang="en-GB" dirty="0" smtClean="0"/>
            </a:b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GB" b="1" dirty="0" smtClean="0"/>
              <a:t>Is seating carefully planned and/or the activity accessible for students with:</a:t>
            </a:r>
          </a:p>
          <a:p>
            <a:pPr fontAlgn="auto">
              <a:spcAft>
                <a:spcPts val="0"/>
              </a:spcAft>
              <a:buFont typeface="Arial" pitchFamily="34" charset="0"/>
              <a:buChar char="•"/>
              <a:defRPr/>
            </a:pPr>
            <a:r>
              <a:rPr lang="en-GB" b="1" dirty="0" smtClean="0"/>
              <a:t>- mobility impairments e.g. circulation space, table height </a:t>
            </a:r>
          </a:p>
          <a:p>
            <a:pPr fontAlgn="auto">
              <a:spcAft>
                <a:spcPts val="0"/>
              </a:spcAft>
              <a:buFont typeface="Arial" pitchFamily="34" charset="0"/>
              <a:buChar char="•"/>
              <a:defRPr/>
            </a:pPr>
            <a:r>
              <a:rPr lang="en-GB" b="1" dirty="0" smtClean="0"/>
              <a:t>- hearing impairments e.g. sight line for lip reading/ interpreter/ no glare </a:t>
            </a:r>
          </a:p>
          <a:p>
            <a:pPr fontAlgn="auto">
              <a:spcAft>
                <a:spcPts val="0"/>
              </a:spcAft>
              <a:buFont typeface="Arial" pitchFamily="34" charset="0"/>
              <a:buChar char="•"/>
              <a:defRPr/>
            </a:pPr>
            <a:r>
              <a:rPr lang="en-GB" b="1" dirty="0" smtClean="0"/>
              <a:t>- visually impaired e.g. maximise residual sight, if touch can reach </a:t>
            </a:r>
          </a:p>
          <a:p>
            <a:pPr fontAlgn="auto">
              <a:spcAft>
                <a:spcPts val="0"/>
              </a:spcAft>
              <a:buFont typeface="Arial" pitchFamily="34" charset="0"/>
              <a:buChar char="•"/>
              <a:defRPr/>
            </a:pPr>
            <a:r>
              <a:rPr lang="en-GB" b="1" dirty="0" smtClean="0"/>
              <a:t>- challenging behaviour e.g. in adult gaze; at front for eye contact </a:t>
            </a:r>
          </a:p>
          <a:p>
            <a:pPr fontAlgn="auto">
              <a:spcAft>
                <a:spcPts val="0"/>
              </a:spcAft>
              <a:buFont typeface="Arial" pitchFamily="34" charset="0"/>
              <a:buChar char="•"/>
              <a:defRPr/>
            </a:pPr>
            <a:r>
              <a:rPr lang="en-GB" b="1" dirty="0" smtClean="0"/>
              <a:t>-  short attention span/easily distracted, </a:t>
            </a:r>
            <a:r>
              <a:rPr lang="en-GB" b="1" dirty="0" err="1" smtClean="0"/>
              <a:t>eg</a:t>
            </a:r>
            <a:r>
              <a:rPr lang="en-GB" b="1" dirty="0" smtClean="0"/>
              <a:t>: sit on own </a:t>
            </a:r>
          </a:p>
          <a:p>
            <a:pPr fontAlgn="auto">
              <a:spcAft>
                <a:spcPts val="0"/>
              </a:spcAft>
              <a:buFont typeface="Arial" pitchFamily="34" charset="0"/>
              <a:buChar char="•"/>
              <a:defRPr/>
            </a:pPr>
            <a:r>
              <a:rPr lang="en-GB" b="1" dirty="0" smtClean="0"/>
              <a:t>- learning difficulties who need a lot of support, </a:t>
            </a:r>
            <a:r>
              <a:rPr lang="en-GB" b="1" dirty="0" err="1" smtClean="0"/>
              <a:t>eg</a:t>
            </a:r>
            <a:r>
              <a:rPr lang="en-GB" b="1" dirty="0" smtClean="0"/>
              <a:t>: next to peer supporter</a:t>
            </a:r>
          </a:p>
          <a:p>
            <a:pPr fontAlgn="auto">
              <a:spcAft>
                <a:spcPts val="0"/>
              </a:spcAft>
              <a:buFont typeface="Arial" pitchFamily="34" charset="0"/>
              <a:buChar char="•"/>
              <a:defRPr/>
            </a:pPr>
            <a:r>
              <a:rPr lang="en-GB" b="1" dirty="0" smtClean="0"/>
              <a:t>- short attention span, e.g.: distraction free zone </a:t>
            </a:r>
          </a:p>
          <a:p>
            <a:pPr fontAlgn="auto">
              <a:spcAft>
                <a:spcPts val="0"/>
              </a:spcAft>
              <a:buFont typeface="Arial" pitchFamily="34" charset="0"/>
              <a:buChar char="•"/>
              <a:defRPr/>
            </a:pPr>
            <a:r>
              <a:rPr lang="en-GB" b="1" dirty="0" smtClean="0"/>
              <a:t>What seating plans are you using and why?  </a:t>
            </a:r>
          </a:p>
          <a:p>
            <a:pPr fontAlgn="auto">
              <a:spcAft>
                <a:spcPts val="0"/>
              </a:spcAft>
              <a:buFont typeface="Arial" pitchFamily="34" charset="0"/>
              <a:buChar char="•"/>
              <a:defRPr/>
            </a:pPr>
            <a:r>
              <a:rPr lang="en-GB" b="1" dirty="0" smtClean="0"/>
              <a:t>Will seating plans make use of peer support and how?</a:t>
            </a:r>
            <a:endParaRPr lang="en-GB" b="1" dirty="0"/>
          </a:p>
        </p:txBody>
      </p:sp>
      <p:sp>
        <p:nvSpPr>
          <p:cNvPr id="31746" name="Title 1"/>
          <p:cNvSpPr>
            <a:spLocks noGrp="1"/>
          </p:cNvSpPr>
          <p:nvPr>
            <p:ph type="title"/>
          </p:nvPr>
        </p:nvSpPr>
        <p:spPr/>
        <p:txBody>
          <a:bodyPr/>
          <a:lstStyle/>
          <a:p>
            <a:r>
              <a:rPr lang="en-GB" b="1" smtClean="0">
                <a:solidFill>
                  <a:srgbClr val="FF0000"/>
                </a:solidFill>
              </a:rPr>
              <a:t>8. Classroom organisation</a:t>
            </a:r>
            <a:endParaRPr lang="en-GB"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rtlCol="0">
            <a:normAutofit/>
          </a:bodyPr>
          <a:lstStyle/>
          <a:p>
            <a:pPr fontAlgn="auto">
              <a:spcAft>
                <a:spcPts val="0"/>
              </a:spcAft>
              <a:buFont typeface="Arial" pitchFamily="34" charset="0"/>
              <a:buChar char="•"/>
              <a:defRPr/>
            </a:pPr>
            <a:r>
              <a:rPr lang="en-GB" dirty="0" smtClean="0"/>
              <a:t>Friendship groupings?</a:t>
            </a:r>
          </a:p>
          <a:p>
            <a:pPr fontAlgn="auto">
              <a:spcAft>
                <a:spcPts val="0"/>
              </a:spcAft>
              <a:buFont typeface="Arial" pitchFamily="34" charset="0"/>
              <a:buChar char="•"/>
              <a:defRPr/>
            </a:pPr>
            <a:r>
              <a:rPr lang="en-GB" dirty="0" smtClean="0"/>
              <a:t>Mixed gender/same gender groupings?</a:t>
            </a:r>
          </a:p>
          <a:p>
            <a:pPr fontAlgn="auto">
              <a:spcAft>
                <a:spcPts val="0"/>
              </a:spcAft>
              <a:buFont typeface="Arial" pitchFamily="34" charset="0"/>
              <a:buChar char="•"/>
              <a:defRPr/>
            </a:pPr>
            <a:r>
              <a:rPr lang="en-GB" dirty="0" smtClean="0"/>
              <a:t>Mixed ability/same ability groupings?</a:t>
            </a:r>
          </a:p>
          <a:p>
            <a:pPr fontAlgn="auto">
              <a:spcAft>
                <a:spcPts val="0"/>
              </a:spcAft>
              <a:buFont typeface="Arial" pitchFamily="34" charset="0"/>
              <a:buChar char="•"/>
              <a:defRPr/>
            </a:pPr>
            <a:r>
              <a:rPr lang="en-GB" dirty="0" smtClean="0"/>
              <a:t>Specific pairs of pupils working together, </a:t>
            </a:r>
          </a:p>
          <a:p>
            <a:pPr fontAlgn="auto">
              <a:spcAft>
                <a:spcPts val="0"/>
              </a:spcAft>
              <a:buFont typeface="Arial" pitchFamily="34" charset="0"/>
              <a:buNone/>
              <a:defRPr/>
            </a:pPr>
            <a:r>
              <a:rPr lang="en-GB" dirty="0" smtClean="0"/>
              <a:t>       e.g. : stronger reader/weaker reader?</a:t>
            </a:r>
          </a:p>
          <a:p>
            <a:pPr fontAlgn="auto">
              <a:spcAft>
                <a:spcPts val="0"/>
              </a:spcAft>
              <a:buFont typeface="Arial" pitchFamily="34" charset="0"/>
              <a:buChar char="•"/>
              <a:defRPr/>
            </a:pPr>
            <a:r>
              <a:rPr lang="en-GB" dirty="0" smtClean="0"/>
              <a:t>Disabled and non-disabled students</a:t>
            </a:r>
          </a:p>
          <a:p>
            <a:pPr fontAlgn="auto">
              <a:spcAft>
                <a:spcPts val="0"/>
              </a:spcAft>
              <a:buFont typeface="Arial" pitchFamily="34" charset="0"/>
              <a:buChar char="•"/>
              <a:defRPr/>
            </a:pPr>
            <a:r>
              <a:rPr lang="en-GB" dirty="0" smtClean="0"/>
              <a:t>How do you decide which grouping to use for what? </a:t>
            </a:r>
            <a:endParaRPr lang="en-GB" dirty="0"/>
          </a:p>
        </p:txBody>
      </p:sp>
      <p:sp>
        <p:nvSpPr>
          <p:cNvPr id="4" name="Title 3"/>
          <p:cNvSpPr>
            <a:spLocks noGrp="1"/>
          </p:cNvSpPr>
          <p:nvPr>
            <p:ph type="title"/>
          </p:nvPr>
        </p:nvSpPr>
        <p:spPr/>
        <p:txBody>
          <a:bodyPr rtlCol="0">
            <a:normAutofit fontScale="90000"/>
          </a:bodyPr>
          <a:lstStyle/>
          <a:p>
            <a:pPr fontAlgn="auto">
              <a:spcAft>
                <a:spcPts val="0"/>
              </a:spcAft>
              <a:defRPr/>
            </a:pPr>
            <a:r>
              <a:rPr lang="en-GB" b="1" dirty="0" smtClean="0">
                <a:solidFill>
                  <a:srgbClr val="FF0000"/>
                </a:solidFill>
              </a:rPr>
              <a:t>9. How will you organise and group pupils in lessons?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rtlCol="0">
            <a:normAutofit/>
          </a:bodyPr>
          <a:lstStyle/>
          <a:p>
            <a:pPr fontAlgn="auto">
              <a:spcAft>
                <a:spcPts val="0"/>
              </a:spcAft>
              <a:buFont typeface="Arial" pitchFamily="34" charset="0"/>
              <a:buNone/>
              <a:defRPr/>
            </a:pPr>
            <a:r>
              <a:rPr lang="en-GB" dirty="0" smtClean="0"/>
              <a:t>    Are you aware of the systems for dealing with unexpected incidents, e.g.:</a:t>
            </a:r>
          </a:p>
          <a:p>
            <a:pPr fontAlgn="auto">
              <a:spcAft>
                <a:spcPts val="0"/>
              </a:spcAft>
              <a:buFont typeface="Arial" pitchFamily="34" charset="0"/>
              <a:buChar char="•"/>
              <a:defRPr/>
            </a:pPr>
            <a:r>
              <a:rPr lang="en-GB" dirty="0" smtClean="0"/>
              <a:t>evacuation, </a:t>
            </a:r>
          </a:p>
          <a:p>
            <a:pPr fontAlgn="auto">
              <a:spcAft>
                <a:spcPts val="0"/>
              </a:spcAft>
              <a:buFont typeface="Arial" pitchFamily="34" charset="0"/>
              <a:buChar char="•"/>
              <a:defRPr/>
            </a:pPr>
            <a:r>
              <a:rPr lang="en-GB" dirty="0" smtClean="0"/>
              <a:t>fainting or fits, </a:t>
            </a:r>
          </a:p>
          <a:p>
            <a:pPr fontAlgn="auto">
              <a:spcAft>
                <a:spcPts val="0"/>
              </a:spcAft>
              <a:buFont typeface="Arial" pitchFamily="34" charset="0"/>
              <a:buChar char="•"/>
              <a:defRPr/>
            </a:pPr>
            <a:r>
              <a:rPr lang="en-GB" dirty="0" smtClean="0"/>
              <a:t>psychotic incidents,</a:t>
            </a:r>
          </a:p>
          <a:p>
            <a:pPr fontAlgn="auto">
              <a:spcAft>
                <a:spcPts val="0"/>
              </a:spcAft>
              <a:buFont typeface="Arial" pitchFamily="34" charset="0"/>
              <a:buChar char="•"/>
              <a:defRPr/>
            </a:pPr>
            <a:r>
              <a:rPr lang="en-GB" dirty="0" smtClean="0"/>
              <a:t>arguments, </a:t>
            </a:r>
          </a:p>
          <a:p>
            <a:pPr fontAlgn="auto">
              <a:spcAft>
                <a:spcPts val="0"/>
              </a:spcAft>
              <a:buFont typeface="Arial" pitchFamily="34" charset="0"/>
              <a:buChar char="•"/>
              <a:defRPr/>
            </a:pPr>
            <a:r>
              <a:rPr lang="en-GB" dirty="0" smtClean="0"/>
              <a:t>medical emergencies?</a:t>
            </a:r>
            <a:endParaRPr lang="en-GB" dirty="0"/>
          </a:p>
        </p:txBody>
      </p:sp>
      <p:sp>
        <p:nvSpPr>
          <p:cNvPr id="6" name="Title 5"/>
          <p:cNvSpPr>
            <a:spLocks noGrp="1"/>
          </p:cNvSpPr>
          <p:nvPr>
            <p:ph type="title"/>
          </p:nvPr>
        </p:nvSpPr>
        <p:spPr/>
        <p:txBody>
          <a:bodyPr rtlCol="0">
            <a:normAutofit fontScale="90000"/>
          </a:bodyPr>
          <a:lstStyle/>
          <a:p>
            <a:pPr fontAlgn="auto">
              <a:spcAft>
                <a:spcPts val="0"/>
              </a:spcAft>
              <a:defRPr/>
            </a:pPr>
            <a:r>
              <a:rPr lang="en-GB" b="1" dirty="0" smtClean="0">
                <a:solidFill>
                  <a:srgbClr val="FF0000"/>
                </a:solidFill>
              </a:rPr>
              <a:t>10. How will you deal with unexpected incidents?</a:t>
            </a:r>
            <a:r>
              <a:rPr lang="en-GB" dirty="0" smtClean="0"/>
              <a:t/>
            </a:r>
            <a:br>
              <a:rPr lang="en-GB" dirty="0" smtClean="0"/>
            </a:b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2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20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GB" smtClean="0"/>
              <a:t>Do you have a scheme for assessing the achievements of all?</a:t>
            </a:r>
          </a:p>
          <a:p>
            <a:r>
              <a:rPr lang="en-GB" smtClean="0"/>
              <a:t>Have you looked at alternative forms of assessment? e.g. video recording progress, peer evaluation, self evaluation?</a:t>
            </a:r>
          </a:p>
          <a:p>
            <a:r>
              <a:rPr lang="en-GB" smtClean="0"/>
              <a:t>How will you involve pupils in assessing their progress and their peer’s progress?</a:t>
            </a:r>
          </a:p>
        </p:txBody>
      </p:sp>
      <p:sp>
        <p:nvSpPr>
          <p:cNvPr id="4" name="Title 3"/>
          <p:cNvSpPr>
            <a:spLocks noGrp="1"/>
          </p:cNvSpPr>
          <p:nvPr>
            <p:ph type="title"/>
          </p:nvPr>
        </p:nvSpPr>
        <p:spPr/>
        <p:txBody>
          <a:bodyPr rtlCol="0">
            <a:normAutofit fontScale="90000"/>
          </a:bodyPr>
          <a:lstStyle/>
          <a:p>
            <a:pPr fontAlgn="auto">
              <a:spcAft>
                <a:spcPts val="0"/>
              </a:spcAft>
              <a:defRPr/>
            </a:pPr>
            <a:r>
              <a:rPr lang="en-GB" b="1" dirty="0" smtClean="0">
                <a:solidFill>
                  <a:srgbClr val="FF0000"/>
                </a:solidFill>
              </a:rPr>
              <a:t>12. How will you assess the outcomes?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Documents and Settings\Richard Rieser.RICHARD-BFF3D22\My Documents\My Pictures\Inclusion is NOT.jpg"/>
          <p:cNvPicPr>
            <a:picLocks noChangeAspect="1" noChangeArrowheads="1"/>
          </p:cNvPicPr>
          <p:nvPr/>
        </p:nvPicPr>
        <p:blipFill>
          <a:blip r:embed="rId2"/>
          <a:srcRect/>
          <a:stretch>
            <a:fillRect/>
          </a:stretch>
        </p:blipFill>
        <p:spPr bwMode="auto">
          <a:xfrm>
            <a:off x="-33338" y="0"/>
            <a:ext cx="9210676"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Documents and Settings\Richard Rieser.RICHARD-BFF3D22\My Documents\My Pictures\Inclusion IS.jpg"/>
          <p:cNvPicPr>
            <a:picLocks noChangeAspect="1" noChangeArrowheads="1"/>
          </p:cNvPicPr>
          <p:nvPr/>
        </p:nvPicPr>
        <p:blipFill>
          <a:blip r:embed="rId2"/>
          <a:srcRect/>
          <a:stretch>
            <a:fillRect/>
          </a:stretch>
        </p:blipFill>
        <p:spPr bwMode="auto">
          <a:xfrm>
            <a:off x="0" y="0"/>
            <a:ext cx="8910638" cy="6543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None/>
              <a:defRPr/>
            </a:pPr>
            <a:r>
              <a:rPr lang="en-GB" dirty="0" smtClean="0"/>
              <a:t> </a:t>
            </a:r>
            <a:r>
              <a:rPr lang="en-GB" b="1" dirty="0" smtClean="0"/>
              <a:t>Inclusive Education -</a:t>
            </a:r>
            <a:r>
              <a:rPr lang="en-GB" dirty="0" smtClean="0"/>
              <a:t>UNESCO sees inclusive education as a process of addressing and responding to the diversity of needs of all learners through increasing participation in learning, cultures and communities, and reducing exclusion within and from education. It involves changes and modifications in content, approaches, structures and strategies, with a common vision which covers all children of appropriate age range and a conviction that it is the responsibility of the regular system to educate all children. </a:t>
            </a:r>
            <a:endParaRPr lang="en-US" dirty="0" smtClean="0"/>
          </a:p>
        </p:txBody>
      </p:sp>
      <p:sp>
        <p:nvSpPr>
          <p:cNvPr id="6146" name="Title 1"/>
          <p:cNvSpPr>
            <a:spLocks noGrp="1"/>
          </p:cNvSpPr>
          <p:nvPr>
            <p:ph type="title"/>
          </p:nvPr>
        </p:nvSpPr>
        <p:spPr/>
        <p:txBody>
          <a:bodyPr/>
          <a:lstStyle/>
          <a:p>
            <a:r>
              <a:rPr lang="en-GB" b="1" dirty="0" smtClean="0">
                <a:solidFill>
                  <a:srgbClr val="FF0000"/>
                </a:solidFill>
              </a:rPr>
              <a:t>Inclusive Education -</a:t>
            </a:r>
            <a:r>
              <a:rPr lang="en-GB" dirty="0" smtClean="0">
                <a:solidFill>
                  <a:srgbClr val="FF0000"/>
                </a:solidFill>
              </a:rPr>
              <a:t>UNESCO</a:t>
            </a:r>
            <a:endParaRPr lang="en-US"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rPr>
              <a:t>Thank you! </a:t>
            </a:r>
            <a:endParaRPr lang="en-US" sz="8000"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285750" y="1600200"/>
            <a:ext cx="8401050" cy="4525963"/>
          </a:xfrm>
        </p:spPr>
        <p:txBody>
          <a:bodyPr/>
          <a:lstStyle/>
          <a:p>
            <a:pPr>
              <a:buFont typeface="Arial" charset="0"/>
              <a:buNone/>
            </a:pPr>
            <a:r>
              <a:rPr lang="en-GB" sz="2800" dirty="0" smtClean="0">
                <a:latin typeface="Arial Narrow" pitchFamily="34" charset="0"/>
              </a:rPr>
              <a:t>“Inclusive Education refers to the </a:t>
            </a:r>
            <a:r>
              <a:rPr lang="en-GB" sz="2800" dirty="0" smtClean="0">
                <a:solidFill>
                  <a:srgbClr val="FF0000"/>
                </a:solidFill>
                <a:latin typeface="Arial Narrow" pitchFamily="34" charset="0"/>
              </a:rPr>
              <a:t>educational practice </a:t>
            </a:r>
            <a:r>
              <a:rPr lang="en-GB" sz="2800" dirty="0" smtClean="0">
                <a:latin typeface="Arial Narrow" pitchFamily="34" charset="0"/>
              </a:rPr>
              <a:t>based on the philosophical belief that </a:t>
            </a:r>
            <a:r>
              <a:rPr lang="en-GB" sz="2800" dirty="0" smtClean="0">
                <a:solidFill>
                  <a:srgbClr val="FF0000"/>
                </a:solidFill>
                <a:latin typeface="Arial Narrow" pitchFamily="34" charset="0"/>
              </a:rPr>
              <a:t>all learners</a:t>
            </a:r>
            <a:r>
              <a:rPr lang="en-GB" sz="2800" dirty="0" smtClean="0">
                <a:latin typeface="Arial Narrow" pitchFamily="34" charset="0"/>
              </a:rPr>
              <a:t>, those with disabilities and those without, </a:t>
            </a:r>
            <a:r>
              <a:rPr lang="en-GB" sz="2800" dirty="0" smtClean="0">
                <a:solidFill>
                  <a:srgbClr val="FF0000"/>
                </a:solidFill>
                <a:latin typeface="Arial Narrow" pitchFamily="34" charset="0"/>
              </a:rPr>
              <a:t>have a right to be educated together in age appropriate class groups</a:t>
            </a:r>
            <a:r>
              <a:rPr lang="en-GB" sz="2800" dirty="0" smtClean="0">
                <a:latin typeface="Arial Narrow" pitchFamily="34" charset="0"/>
              </a:rPr>
              <a:t>, and that all will benefit from education in </a:t>
            </a:r>
            <a:r>
              <a:rPr lang="en-GB" sz="2800" dirty="0" smtClean="0">
                <a:solidFill>
                  <a:srgbClr val="FF0000"/>
                </a:solidFill>
                <a:latin typeface="Arial Narrow" pitchFamily="34" charset="0"/>
              </a:rPr>
              <a:t>regular classrooms </a:t>
            </a:r>
            <a:r>
              <a:rPr lang="en-GB" sz="2800" dirty="0" smtClean="0">
                <a:latin typeface="Arial Narrow" pitchFamily="34" charset="0"/>
              </a:rPr>
              <a:t>of community schools. Within these settings teachers, parents and others </a:t>
            </a:r>
            <a:r>
              <a:rPr lang="en-GB" sz="2800" dirty="0" smtClean="0">
                <a:solidFill>
                  <a:srgbClr val="FF0000"/>
                </a:solidFill>
                <a:latin typeface="Arial Narrow" pitchFamily="34" charset="0"/>
              </a:rPr>
              <a:t>work collaboratively </a:t>
            </a:r>
            <a:r>
              <a:rPr lang="en-GB" sz="2800" dirty="0" smtClean="0">
                <a:latin typeface="Arial Narrow" pitchFamily="34" charset="0"/>
              </a:rPr>
              <a:t>using appropriate and sufficient resources to interpret and enact the regular curriculum in a </a:t>
            </a:r>
            <a:r>
              <a:rPr lang="en-GB" sz="2800" dirty="0" smtClean="0">
                <a:solidFill>
                  <a:srgbClr val="FF0000"/>
                </a:solidFill>
                <a:latin typeface="Arial Narrow" pitchFamily="34" charset="0"/>
              </a:rPr>
              <a:t>flexible manner </a:t>
            </a:r>
            <a:r>
              <a:rPr lang="en-GB" sz="2800" dirty="0" smtClean="0">
                <a:latin typeface="Arial Narrow" pitchFamily="34" charset="0"/>
              </a:rPr>
              <a:t>in accordance with the individual abilities and needs of all learners.”</a:t>
            </a:r>
          </a:p>
        </p:txBody>
      </p:sp>
      <p:sp>
        <p:nvSpPr>
          <p:cNvPr id="7170" name="Title 1"/>
          <p:cNvSpPr>
            <a:spLocks noGrp="1"/>
          </p:cNvSpPr>
          <p:nvPr>
            <p:ph type="title"/>
          </p:nvPr>
        </p:nvSpPr>
        <p:spPr/>
        <p:txBody>
          <a:bodyPr/>
          <a:lstStyle/>
          <a:p>
            <a:r>
              <a:rPr lang="en-GB" b="1" dirty="0" smtClean="0"/>
              <a:t>What is Inclusive Education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heckerboard(across)">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box(in)">
                                      <p:cBhvr>
                                        <p:cTn id="12"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5635" name="Rectangle 3"/>
          <p:cNvSpPr>
            <a:spLocks noGrp="1" noChangeArrowheads="1"/>
          </p:cNvSpPr>
          <p:nvPr>
            <p:ph idx="1"/>
          </p:nvPr>
        </p:nvSpPr>
        <p:spPr>
          <a:xfrm>
            <a:off x="323850" y="1196975"/>
            <a:ext cx="8820150" cy="5661025"/>
          </a:xfrm>
        </p:spPr>
        <p:txBody>
          <a:bodyPr/>
          <a:lstStyle/>
          <a:p>
            <a:pPr>
              <a:lnSpc>
                <a:spcPct val="90000"/>
              </a:lnSpc>
            </a:pPr>
            <a:r>
              <a:rPr lang="en-GB" sz="2400" b="1" dirty="0" smtClean="0">
                <a:latin typeface="Arial" charset="0"/>
              </a:rPr>
              <a:t>1. As you are planning any lesson for pupils ask yourself what are the essential knowledge, skills or understanding you want all students to get from the lesson? </a:t>
            </a:r>
          </a:p>
          <a:p>
            <a:pPr>
              <a:lnSpc>
                <a:spcPct val="90000"/>
              </a:lnSpc>
            </a:pPr>
            <a:r>
              <a:rPr lang="en-GB" sz="2400" b="1" dirty="0" smtClean="0">
                <a:latin typeface="Arial" charset="0"/>
              </a:rPr>
              <a:t>2. How do my pupils learn best? Take account of learning styles. Most pupils can learn in visual, auditory or kinaesthetic ways, though most have a preference and it is good to know these.</a:t>
            </a:r>
          </a:p>
          <a:p>
            <a:pPr>
              <a:lnSpc>
                <a:spcPct val="90000"/>
              </a:lnSpc>
            </a:pPr>
            <a:r>
              <a:rPr lang="en-GB" sz="2400" b="1" dirty="0" smtClean="0">
                <a:latin typeface="Arial" charset="0"/>
              </a:rPr>
              <a:t>3. What modifications to the lesson plan would permit more pupils to learn more effectively in my classroom? All teachers are very used to modifying their lessons to enhance their pupils learning. </a:t>
            </a:r>
          </a:p>
          <a:p>
            <a:pPr>
              <a:lnSpc>
                <a:spcPct val="90000"/>
              </a:lnSpc>
            </a:pPr>
            <a:r>
              <a:rPr lang="en-GB" sz="2400" b="1" dirty="0" smtClean="0">
                <a:latin typeface="Arial" charset="0"/>
              </a:rPr>
              <a:t>4. How will my pupils show what they have learned?  Ask the pupils to respond in ways they can handle. Assess pupils through their strengths not their weaknesses.</a:t>
            </a:r>
            <a:r>
              <a:rPr lang="en-GB" sz="2400" dirty="0" smtClean="0"/>
              <a:t> </a:t>
            </a:r>
          </a:p>
          <a:p>
            <a:pPr>
              <a:lnSpc>
                <a:spcPct val="90000"/>
              </a:lnSpc>
            </a:pPr>
            <a:r>
              <a:rPr lang="en-GB" sz="2400" dirty="0" smtClean="0"/>
              <a:t>Gary Bunch How to Book of Inclusion </a:t>
            </a:r>
          </a:p>
        </p:txBody>
      </p:sp>
      <p:sp>
        <p:nvSpPr>
          <p:cNvPr id="325634" name="Rectangle 2"/>
          <p:cNvSpPr>
            <a:spLocks noGrp="1" noChangeArrowheads="1"/>
          </p:cNvSpPr>
          <p:nvPr>
            <p:ph type="title"/>
          </p:nvPr>
        </p:nvSpPr>
        <p:spPr>
          <a:xfrm>
            <a:off x="457200" y="0"/>
            <a:ext cx="8229600" cy="1417638"/>
          </a:xfrm>
        </p:spPr>
        <p:txBody>
          <a:bodyPr/>
          <a:lstStyle/>
          <a:p>
            <a:r>
              <a:rPr lang="en-GB" sz="2800" smtClean="0">
                <a:solidFill>
                  <a:srgbClr val="FF0000"/>
                </a:solidFill>
                <a:latin typeface="Arial" charset="0"/>
              </a:rPr>
              <a:t>Four key questions to help develop inclusive practice in lesson preparation.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5634"/>
                                        </p:tgtEl>
                                        <p:attrNameLst>
                                          <p:attrName>style.visibility</p:attrName>
                                        </p:attrNameLst>
                                      </p:cBhvr>
                                      <p:to>
                                        <p:strVal val="visible"/>
                                      </p:to>
                                    </p:set>
                                    <p:animEffect transition="in" filter="fade">
                                      <p:cBhvr>
                                        <p:cTn id="7" dur="2000"/>
                                        <p:tgtEl>
                                          <p:spTgt spid="3256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5635">
                                            <p:txEl>
                                              <p:pRg st="0" end="0"/>
                                            </p:txEl>
                                          </p:spTgt>
                                        </p:tgtEl>
                                        <p:attrNameLst>
                                          <p:attrName>style.visibility</p:attrName>
                                        </p:attrNameLst>
                                      </p:cBhvr>
                                      <p:to>
                                        <p:strVal val="visible"/>
                                      </p:to>
                                    </p:set>
                                    <p:animEffect transition="in" filter="fade">
                                      <p:cBhvr>
                                        <p:cTn id="12" dur="2000"/>
                                        <p:tgtEl>
                                          <p:spTgt spid="3256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5635">
                                            <p:txEl>
                                              <p:pRg st="1" end="1"/>
                                            </p:txEl>
                                          </p:spTgt>
                                        </p:tgtEl>
                                        <p:attrNameLst>
                                          <p:attrName>style.visibility</p:attrName>
                                        </p:attrNameLst>
                                      </p:cBhvr>
                                      <p:to>
                                        <p:strVal val="visible"/>
                                      </p:to>
                                    </p:set>
                                    <p:animEffect transition="in" filter="fade">
                                      <p:cBhvr>
                                        <p:cTn id="17" dur="2000"/>
                                        <p:tgtEl>
                                          <p:spTgt spid="3256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5635">
                                            <p:txEl>
                                              <p:pRg st="2" end="2"/>
                                            </p:txEl>
                                          </p:spTgt>
                                        </p:tgtEl>
                                        <p:attrNameLst>
                                          <p:attrName>style.visibility</p:attrName>
                                        </p:attrNameLst>
                                      </p:cBhvr>
                                      <p:to>
                                        <p:strVal val="visible"/>
                                      </p:to>
                                    </p:set>
                                    <p:animEffect transition="in" filter="fade">
                                      <p:cBhvr>
                                        <p:cTn id="22" dur="2000"/>
                                        <p:tgtEl>
                                          <p:spTgt spid="3256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5635">
                                            <p:txEl>
                                              <p:pRg st="3" end="3"/>
                                            </p:txEl>
                                          </p:spTgt>
                                        </p:tgtEl>
                                        <p:attrNameLst>
                                          <p:attrName>style.visibility</p:attrName>
                                        </p:attrNameLst>
                                      </p:cBhvr>
                                      <p:to>
                                        <p:strVal val="visible"/>
                                      </p:to>
                                    </p:set>
                                    <p:animEffect transition="in" filter="fade">
                                      <p:cBhvr>
                                        <p:cTn id="27" dur="2000"/>
                                        <p:tgtEl>
                                          <p:spTgt spid="3256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25635">
                                            <p:txEl>
                                              <p:pRg st="4" end="4"/>
                                            </p:txEl>
                                          </p:spTgt>
                                        </p:tgtEl>
                                        <p:attrNameLst>
                                          <p:attrName>style.visibility</p:attrName>
                                        </p:attrNameLst>
                                      </p:cBhvr>
                                      <p:to>
                                        <p:strVal val="visible"/>
                                      </p:to>
                                    </p:set>
                                    <p:animEffect transition="in" filter="fade">
                                      <p:cBhvr>
                                        <p:cTn id="32" dur="2000"/>
                                        <p:tgtEl>
                                          <p:spTgt spid="325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5" grpId="0" build="p"/>
      <p:bldP spid="3256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27" name="Slide" r:id="rId3" imgW="4572165" imgH="3428869" progId="PowerPoint.Slide.8">
                  <p:embed/>
                </p:oleObj>
              </mc:Choice>
              <mc:Fallback>
                <p:oleObj name="Slide" r:id="rId3" imgW="4572165" imgH="3428869" progId="PowerPoint.Slid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457200" y="1600200"/>
            <a:ext cx="8229600" cy="4997450"/>
          </a:xfrm>
          <a:ln>
            <a:solidFill>
              <a:schemeClr val="tx1"/>
            </a:solidFill>
          </a:ln>
        </p:spPr>
        <p:txBody>
          <a:bodyPr/>
          <a:lstStyle/>
          <a:p>
            <a:pPr>
              <a:lnSpc>
                <a:spcPct val="80000"/>
              </a:lnSpc>
            </a:pPr>
            <a:r>
              <a:rPr lang="en-GB" sz="2400" dirty="0" smtClean="0"/>
              <a:t>Make sure disability is covered in a positive way in all parts of the curriculum. e.g. Art, History, Geography Science</a:t>
            </a:r>
          </a:p>
          <a:p>
            <a:pPr>
              <a:lnSpc>
                <a:spcPct val="80000"/>
              </a:lnSpc>
            </a:pPr>
            <a:r>
              <a:rPr lang="en-GB" sz="2400" dirty="0" smtClean="0"/>
              <a:t>Gather examples from national press and media –use in displays</a:t>
            </a:r>
          </a:p>
          <a:p>
            <a:pPr>
              <a:lnSpc>
                <a:spcPct val="80000"/>
              </a:lnSpc>
            </a:pPr>
            <a:r>
              <a:rPr lang="en-GB" sz="2400" dirty="0" smtClean="0"/>
              <a:t>Relate to TV and newspapers</a:t>
            </a:r>
          </a:p>
          <a:p>
            <a:pPr>
              <a:lnSpc>
                <a:spcPct val="80000"/>
              </a:lnSpc>
            </a:pPr>
            <a:r>
              <a:rPr lang="en-GB" sz="2400" dirty="0" smtClean="0"/>
              <a:t>Encourage Peer Support</a:t>
            </a:r>
          </a:p>
          <a:p>
            <a:pPr>
              <a:lnSpc>
                <a:spcPct val="80000"/>
              </a:lnSpc>
            </a:pPr>
            <a:r>
              <a:rPr lang="en-GB" sz="2400" dirty="0" smtClean="0"/>
              <a:t>Examine ethical issues from a human rights perspective </a:t>
            </a:r>
          </a:p>
          <a:p>
            <a:pPr>
              <a:lnSpc>
                <a:spcPct val="80000"/>
              </a:lnSpc>
            </a:pPr>
            <a:r>
              <a:rPr lang="en-GB" sz="2400" dirty="0" smtClean="0"/>
              <a:t>Ensure hidden curriculum is disability friendly</a:t>
            </a:r>
          </a:p>
          <a:p>
            <a:pPr>
              <a:lnSpc>
                <a:spcPct val="80000"/>
              </a:lnSpc>
            </a:pPr>
            <a:r>
              <a:rPr lang="en-GB" sz="2400" dirty="0" smtClean="0"/>
              <a:t>Develop strong self esteem in disabled pupils</a:t>
            </a:r>
          </a:p>
        </p:txBody>
      </p:sp>
      <p:sp>
        <p:nvSpPr>
          <p:cNvPr id="22530" name="Rectangle 2"/>
          <p:cNvSpPr>
            <a:spLocks noGrp="1" noChangeArrowheads="1"/>
          </p:cNvSpPr>
          <p:nvPr>
            <p:ph type="title"/>
          </p:nvPr>
        </p:nvSpPr>
        <p:spPr>
          <a:ln>
            <a:solidFill>
              <a:schemeClr val="tx1"/>
            </a:solidFill>
          </a:ln>
        </p:spPr>
        <p:txBody>
          <a:bodyPr rtlCol="0">
            <a:normAutofit fontScale="90000"/>
          </a:bodyPr>
          <a:lstStyle/>
          <a:p>
            <a:pPr fontAlgn="auto">
              <a:spcAft>
                <a:spcPts val="0"/>
              </a:spcAft>
              <a:defRPr/>
            </a:pPr>
            <a:r>
              <a:rPr lang="en-GB" sz="4000" dirty="0" smtClean="0">
                <a:solidFill>
                  <a:srgbClr val="FF0000"/>
                </a:solidFill>
              </a:rPr>
              <a:t>Promoting Positive Attitudes to Disabled People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linds(horizontal)">
                                      <p:cBhvr>
                                        <p:cTn id="7" dur="5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2" dur="5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7" dur="5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22" dur="5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27" dur="500"/>
                                        <p:tgtEl>
                                          <p:spTgt spid="1331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315">
                                            <p:txEl>
                                              <p:pRg st="4" end="4"/>
                                            </p:txEl>
                                          </p:spTgt>
                                        </p:tgtEl>
                                        <p:attrNameLst>
                                          <p:attrName>style.visibility</p:attrName>
                                        </p:attrNameLst>
                                      </p:cBhvr>
                                      <p:to>
                                        <p:strVal val="visible"/>
                                      </p:to>
                                    </p:set>
                                    <p:animEffect transition="in" filter="blinds(horizontal)">
                                      <p:cBhvr>
                                        <p:cTn id="32" dur="500"/>
                                        <p:tgtEl>
                                          <p:spTgt spid="1331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3315">
                                            <p:txEl>
                                              <p:pRg st="6" end="6"/>
                                            </p:txEl>
                                          </p:spTgt>
                                        </p:tgtEl>
                                        <p:attrNameLst>
                                          <p:attrName>style.visibility</p:attrName>
                                        </p:attrNameLst>
                                      </p:cBhvr>
                                      <p:to>
                                        <p:strVal val="visible"/>
                                      </p:to>
                                    </p:set>
                                    <p:animEffect transition="in" filter="blinds(horizontal)">
                                      <p:cBhvr>
                                        <p:cTn id="43" dur="5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571500" y="714375"/>
            <a:ext cx="7772400" cy="1470025"/>
          </a:xfrm>
        </p:spPr>
        <p:txBody>
          <a:bodyPr>
            <a:normAutofit fontScale="90000"/>
          </a:bodyPr>
          <a:lstStyle/>
          <a:p>
            <a:r>
              <a:rPr lang="en-GB" dirty="0" smtClean="0">
                <a:solidFill>
                  <a:srgbClr val="FF0000"/>
                </a:solidFill>
              </a:rPr>
              <a:t>Teachers choices for an inclusive classroom</a:t>
            </a:r>
          </a:p>
        </p:txBody>
      </p:sp>
      <p:sp>
        <p:nvSpPr>
          <p:cNvPr id="20483" name="Subtitle 2"/>
          <p:cNvSpPr>
            <a:spLocks noGrp="1"/>
          </p:cNvSpPr>
          <p:nvPr>
            <p:ph type="subTitle" idx="1"/>
          </p:nvPr>
        </p:nvSpPr>
        <p:spPr>
          <a:xfrm>
            <a:off x="642938" y="2143125"/>
            <a:ext cx="8215312" cy="4500563"/>
          </a:xfrm>
        </p:spPr>
        <p:txBody>
          <a:bodyPr/>
          <a:lstStyle/>
          <a:p>
            <a:r>
              <a:rPr lang="en-GB" dirty="0" smtClean="0">
                <a:solidFill>
                  <a:schemeClr val="tx1"/>
                </a:solidFill>
              </a:rPr>
              <a:t>How can a teacher create the perfect learning environment within the boundaries of the classroom, for all types of students?</a:t>
            </a:r>
          </a:p>
          <a:p>
            <a:r>
              <a:rPr lang="en-GB" dirty="0" smtClean="0">
                <a:solidFill>
                  <a:schemeClr val="tx1"/>
                </a:solidFill>
              </a:rPr>
              <a:t>Based on a generally accepted analysis of the </a:t>
            </a:r>
            <a:r>
              <a:rPr lang="en-GB" dirty="0" smtClean="0">
                <a:solidFill>
                  <a:srgbClr val="FF0000"/>
                </a:solidFill>
              </a:rPr>
              <a:t>students’ needs in a classroom</a:t>
            </a:r>
            <a:r>
              <a:rPr lang="en-GB" dirty="0" smtClean="0">
                <a:solidFill>
                  <a:schemeClr val="tx1"/>
                </a:solidFill>
              </a:rPr>
              <a:t>(</a:t>
            </a:r>
            <a:r>
              <a:rPr lang="en-GB" b="1" dirty="0" smtClean="0">
                <a:solidFill>
                  <a:schemeClr val="tx1"/>
                </a:solidFill>
              </a:rPr>
              <a:t>do</a:t>
            </a:r>
            <a:r>
              <a:rPr lang="en-GB" dirty="0" smtClean="0">
                <a:solidFill>
                  <a:schemeClr val="tx1"/>
                </a:solidFill>
              </a:rPr>
              <a:t>s and </a:t>
            </a:r>
            <a:r>
              <a:rPr lang="en-GB" b="1" dirty="0" smtClean="0">
                <a:solidFill>
                  <a:schemeClr val="tx1"/>
                </a:solidFill>
              </a:rPr>
              <a:t>don’t</a:t>
            </a:r>
            <a:r>
              <a:rPr lang="en-GB" dirty="0" smtClean="0">
                <a:solidFill>
                  <a:schemeClr val="tx1"/>
                </a:solidFill>
              </a:rPr>
              <a:t>s), here is a list of suggestions that might prove useful :</a:t>
            </a:r>
          </a:p>
          <a:p>
            <a:endParaRPr lang="en-GB" dirty="0" smtClean="0">
              <a:solidFill>
                <a:schemeClr val="tx1"/>
              </a:solidFill>
            </a:endParaRPr>
          </a:p>
          <a:p>
            <a:endParaRPr lang="en-GB" dirty="0" smtClean="0">
              <a:solidFill>
                <a:schemeClr val="tx1"/>
              </a:solidFill>
            </a:endParaRPr>
          </a:p>
          <a:p>
            <a:endParaRPr lang="en-GB" dirty="0" smtClean="0">
              <a:solidFill>
                <a:schemeClr val="tx1"/>
              </a:solidFill>
            </a:endParaRPr>
          </a:p>
          <a:p>
            <a:endParaRPr lang="en-GB"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linds(horizontal)">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box(in)">
                                      <p:cBhvr>
                                        <p:cTn id="12" dur="500"/>
                                        <p:tgtEl>
                                          <p:spTgt spid="204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 calcmode="lin" valueType="num">
                                      <p:cBhvr additive="base">
                                        <p:cTn id="17"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ntent Placeholder 20"/>
          <p:cNvSpPr>
            <a:spLocks noGrp="1"/>
          </p:cNvSpPr>
          <p:nvPr>
            <p:ph sz="half" idx="1"/>
          </p:nvPr>
        </p:nvSpPr>
        <p:spPr>
          <a:xfrm>
            <a:off x="142875" y="1071563"/>
            <a:ext cx="3714750" cy="5786437"/>
          </a:xfrm>
        </p:spPr>
        <p:txBody>
          <a:bodyPr rtlCol="0">
            <a:normAutofit fontScale="92500" lnSpcReduction="10000"/>
          </a:bodyPr>
          <a:lstStyle/>
          <a:p>
            <a:pPr marL="0" fontAlgn="auto">
              <a:spcAft>
                <a:spcPts val="0"/>
              </a:spcAft>
              <a:buFont typeface="Arial" pitchFamily="34" charset="0"/>
              <a:buNone/>
              <a:defRPr/>
            </a:pPr>
            <a:r>
              <a:rPr lang="en-GB" sz="2400" b="1" dirty="0" smtClean="0"/>
              <a:t>Don’ts</a:t>
            </a:r>
          </a:p>
          <a:p>
            <a:pPr marL="0" fontAlgn="auto">
              <a:spcAft>
                <a:spcPts val="0"/>
              </a:spcAft>
              <a:buFont typeface="Arial" pitchFamily="34" charset="0"/>
              <a:buNone/>
              <a:defRPr/>
            </a:pPr>
            <a:r>
              <a:rPr lang="en-GB" sz="2400" dirty="0" smtClean="0"/>
              <a:t>Manage classroom activities through imposition of authority.</a:t>
            </a:r>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r>
              <a:rPr lang="en-GB" sz="2400" dirty="0" smtClean="0"/>
              <a:t>Respond to individuals on the basis of categories of perceived ability.</a:t>
            </a:r>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r>
              <a:rPr lang="en-GB" sz="2400" dirty="0" smtClean="0"/>
              <a:t>Write off anybody</a:t>
            </a:r>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r>
              <a:rPr lang="en-GB" sz="2400" dirty="0" smtClean="0"/>
              <a:t>Work on the basis of passing knowledge from teacher to learner</a:t>
            </a:r>
          </a:p>
        </p:txBody>
      </p:sp>
      <p:sp>
        <p:nvSpPr>
          <p:cNvPr id="22" name="Content Placeholder 21"/>
          <p:cNvSpPr>
            <a:spLocks noGrp="1"/>
          </p:cNvSpPr>
          <p:nvPr>
            <p:ph sz="half" idx="2"/>
          </p:nvPr>
        </p:nvSpPr>
        <p:spPr>
          <a:xfrm>
            <a:off x="3929063" y="1000125"/>
            <a:ext cx="5214937" cy="6000750"/>
          </a:xfrm>
        </p:spPr>
        <p:txBody>
          <a:bodyPr rtlCol="0">
            <a:noAutofit/>
          </a:bodyPr>
          <a:lstStyle/>
          <a:p>
            <a:pPr fontAlgn="auto">
              <a:spcAft>
                <a:spcPts val="0"/>
              </a:spcAft>
              <a:buFont typeface="Arial" pitchFamily="34" charset="0"/>
              <a:buNone/>
              <a:defRPr/>
            </a:pPr>
            <a:r>
              <a:rPr lang="en-GB" sz="2000" b="1" dirty="0" smtClean="0"/>
              <a:t>Do </a:t>
            </a:r>
          </a:p>
          <a:p>
            <a:pPr marL="0" fontAlgn="auto">
              <a:spcAft>
                <a:spcPts val="0"/>
              </a:spcAft>
              <a:buFont typeface="Arial" pitchFamily="34" charset="0"/>
              <a:buNone/>
              <a:defRPr/>
            </a:pPr>
            <a:r>
              <a:rPr lang="en-GB" sz="2000" dirty="0" smtClean="0"/>
              <a:t>Actively encourage and enable young people to share responsibility for achieving a productive, purposeful and harmonious working atmosphere.</a:t>
            </a:r>
          </a:p>
          <a:p>
            <a:pPr marL="0" fontAlgn="auto">
              <a:spcAft>
                <a:spcPts val="0"/>
              </a:spcAft>
              <a:buFont typeface="Arial" pitchFamily="34" charset="0"/>
              <a:buNone/>
              <a:defRPr/>
            </a:pPr>
            <a:r>
              <a:rPr lang="en-GB" sz="2000" dirty="0" smtClean="0"/>
              <a:t>Respond to individuals by trying to understand classroom experience through their eyes, by using that understanding to ensure meaningful diversity and openness in learning opportunities.</a:t>
            </a:r>
          </a:p>
          <a:p>
            <a:pPr marL="0" fontAlgn="auto">
              <a:spcAft>
                <a:spcPts val="0"/>
              </a:spcAft>
              <a:buFont typeface="Arial" pitchFamily="34" charset="0"/>
              <a:buNone/>
              <a:defRPr/>
            </a:pPr>
            <a:endParaRPr lang="en-GB" sz="2000" dirty="0" smtClean="0"/>
          </a:p>
          <a:p>
            <a:pPr marL="0" fontAlgn="auto">
              <a:spcAft>
                <a:spcPts val="0"/>
              </a:spcAft>
              <a:buFont typeface="Arial" pitchFamily="34" charset="0"/>
              <a:buNone/>
              <a:defRPr/>
            </a:pPr>
            <a:r>
              <a:rPr lang="en-GB" sz="2000" dirty="0" smtClean="0"/>
              <a:t>Draw on all info available to understand what is blocking learning</a:t>
            </a:r>
          </a:p>
          <a:p>
            <a:pPr marL="0" fontAlgn="auto">
              <a:spcAft>
                <a:spcPts val="0"/>
              </a:spcAft>
              <a:buFont typeface="Arial" pitchFamily="34" charset="0"/>
              <a:buNone/>
              <a:defRPr/>
            </a:pPr>
            <a:endParaRPr lang="en-GB" sz="2000" dirty="0" smtClean="0"/>
          </a:p>
          <a:p>
            <a:pPr marL="0" fontAlgn="auto">
              <a:spcAft>
                <a:spcPts val="0"/>
              </a:spcAft>
              <a:buFont typeface="Arial" pitchFamily="34" charset="0"/>
              <a:buNone/>
              <a:defRPr/>
            </a:pPr>
            <a:r>
              <a:rPr lang="en-GB" sz="2000" dirty="0" smtClean="0"/>
              <a:t>Construct classroom interactions on the basis of a meeting of minds valuing as much what the young people bring as teachers.</a:t>
            </a:r>
          </a:p>
        </p:txBody>
      </p:sp>
      <p:sp>
        <p:nvSpPr>
          <p:cNvPr id="20" name="Title 19"/>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en-GB" dirty="0" smtClean="0">
                <a:solidFill>
                  <a:srgbClr val="FF0000"/>
                </a:solidFill>
              </a:rPr>
              <a:t>Acting on the principle of co-agency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checkerboard(across)">
                                      <p:cBhvr>
                                        <p:cTn id="7" dur="500"/>
                                        <p:tgtEl>
                                          <p:spTgt spid="2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checkerboard(across)">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1">
                                            <p:txEl>
                                              <p:pRg st="4" end="4"/>
                                            </p:txEl>
                                          </p:spTgt>
                                        </p:tgtEl>
                                        <p:attrNameLst>
                                          <p:attrName>style.visibility</p:attrName>
                                        </p:attrNameLst>
                                      </p:cBhvr>
                                      <p:to>
                                        <p:strVal val="visible"/>
                                      </p:to>
                                    </p:set>
                                    <p:animEffect transition="in" filter="checkerboard(across)">
                                      <p:cBhvr>
                                        <p:cTn id="17" dur="500"/>
                                        <p:tgtEl>
                                          <p:spTgt spid="2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2">
                                            <p:txEl>
                                              <p:pRg st="2" end="2"/>
                                            </p:txEl>
                                          </p:spTgt>
                                        </p:tgtEl>
                                        <p:attrNameLst>
                                          <p:attrName>style.visibility</p:attrName>
                                        </p:attrNameLst>
                                      </p:cBhvr>
                                      <p:to>
                                        <p:strVal val="visible"/>
                                      </p:to>
                                    </p:set>
                                    <p:animEffect transition="in" filter="checkerboard(across)">
                                      <p:cBhvr>
                                        <p:cTn id="22" dur="500"/>
                                        <p:tgtEl>
                                          <p:spTgt spid="2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1">
                                            <p:txEl>
                                              <p:pRg st="6" end="6"/>
                                            </p:txEl>
                                          </p:spTgt>
                                        </p:tgtEl>
                                        <p:attrNameLst>
                                          <p:attrName>style.visibility</p:attrName>
                                        </p:attrNameLst>
                                      </p:cBhvr>
                                      <p:to>
                                        <p:strVal val="visible"/>
                                      </p:to>
                                    </p:set>
                                    <p:animEffect transition="in" filter="checkerboard(across)">
                                      <p:cBhvr>
                                        <p:cTn id="27" dur="500"/>
                                        <p:tgtEl>
                                          <p:spTgt spid="2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2">
                                            <p:txEl>
                                              <p:pRg st="4" end="4"/>
                                            </p:txEl>
                                          </p:spTgt>
                                        </p:tgtEl>
                                        <p:attrNameLst>
                                          <p:attrName>style.visibility</p:attrName>
                                        </p:attrNameLst>
                                      </p:cBhvr>
                                      <p:to>
                                        <p:strVal val="visible"/>
                                      </p:to>
                                    </p:set>
                                    <p:animEffect transition="in" filter="checkerboard(across)">
                                      <p:cBhvr>
                                        <p:cTn id="32" dur="500"/>
                                        <p:tgtEl>
                                          <p:spTgt spid="2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1">
                                            <p:txEl>
                                              <p:pRg st="9" end="9"/>
                                            </p:txEl>
                                          </p:spTgt>
                                        </p:tgtEl>
                                        <p:attrNameLst>
                                          <p:attrName>style.visibility</p:attrName>
                                        </p:attrNameLst>
                                      </p:cBhvr>
                                      <p:to>
                                        <p:strVal val="visible"/>
                                      </p:to>
                                    </p:set>
                                    <p:animEffect transition="in" filter="checkerboard(across)">
                                      <p:cBhvr>
                                        <p:cTn id="37" dur="500"/>
                                        <p:tgtEl>
                                          <p:spTgt spid="2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22">
                                            <p:txEl>
                                              <p:pRg st="6" end="6"/>
                                            </p:txEl>
                                          </p:spTgt>
                                        </p:tgtEl>
                                        <p:attrNameLst>
                                          <p:attrName>style.visibility</p:attrName>
                                        </p:attrNameLst>
                                      </p:cBhvr>
                                      <p:to>
                                        <p:strVal val="visible"/>
                                      </p:to>
                                    </p:set>
                                    <p:animEffect transition="in" filter="checkerboard(across)">
                                      <p:cBhvr>
                                        <p:cTn id="42" dur="500"/>
                                        <p:tgtEl>
                                          <p:spTgt spid="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313" y="1071563"/>
            <a:ext cx="4281487" cy="5054600"/>
          </a:xfrm>
        </p:spPr>
        <p:txBody>
          <a:bodyPr rtlCol="0">
            <a:normAutofit fontScale="92500"/>
          </a:bodyPr>
          <a:lstStyle/>
          <a:p>
            <a:pPr marL="0" fontAlgn="auto">
              <a:spcAft>
                <a:spcPts val="0"/>
              </a:spcAft>
              <a:buFont typeface="Arial" pitchFamily="34" charset="0"/>
              <a:buNone/>
              <a:defRPr/>
            </a:pPr>
            <a:r>
              <a:rPr lang="en-GB" sz="2400" b="1" dirty="0" smtClean="0"/>
              <a:t>Don’</a:t>
            </a:r>
            <a:r>
              <a:rPr lang="en-GB" sz="2400" dirty="0" smtClean="0"/>
              <a:t>t</a:t>
            </a:r>
          </a:p>
          <a:p>
            <a:pPr marL="0" fontAlgn="auto">
              <a:spcAft>
                <a:spcPts val="0"/>
              </a:spcAft>
              <a:buFont typeface="Arial" pitchFamily="34" charset="0"/>
              <a:buNone/>
              <a:defRPr/>
            </a:pPr>
            <a:r>
              <a:rPr lang="en-GB" sz="2400" dirty="0" smtClean="0"/>
              <a:t>Overtly differentiate between young people in tasks and activities.</a:t>
            </a:r>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r>
              <a:rPr lang="en-GB" sz="2400" dirty="0" smtClean="0"/>
              <a:t>Routinely use  ability-based grouping or grouping by similar attainment.</a:t>
            </a:r>
          </a:p>
          <a:p>
            <a:pPr marL="0" fontAlgn="auto">
              <a:spcAft>
                <a:spcPts val="0"/>
              </a:spcAft>
              <a:buFont typeface="Arial" pitchFamily="34" charset="0"/>
              <a:buNone/>
              <a:defRPr/>
            </a:pPr>
            <a:endParaRPr lang="en-GB" sz="2400" dirty="0" smtClean="0"/>
          </a:p>
          <a:p>
            <a:pPr marL="0" fontAlgn="auto">
              <a:spcAft>
                <a:spcPts val="0"/>
              </a:spcAft>
              <a:buFont typeface="Arial" pitchFamily="34" charset="0"/>
              <a:buNone/>
              <a:defRPr/>
            </a:pPr>
            <a:r>
              <a:rPr lang="en-GB" sz="2400" dirty="0" smtClean="0"/>
              <a:t>Keep peer interaction to a minimum to avoid interference with learning</a:t>
            </a:r>
          </a:p>
        </p:txBody>
      </p:sp>
      <p:sp>
        <p:nvSpPr>
          <p:cNvPr id="5" name="Content Placeholder 4"/>
          <p:cNvSpPr>
            <a:spLocks noGrp="1"/>
          </p:cNvSpPr>
          <p:nvPr>
            <p:ph sz="half" idx="2"/>
          </p:nvPr>
        </p:nvSpPr>
        <p:spPr>
          <a:xfrm>
            <a:off x="4643438" y="1071563"/>
            <a:ext cx="4038600" cy="5054600"/>
          </a:xfrm>
        </p:spPr>
        <p:txBody>
          <a:bodyPr rtlCol="0">
            <a:normAutofit fontScale="92500"/>
          </a:bodyPr>
          <a:lstStyle/>
          <a:p>
            <a:pPr marL="0" fontAlgn="auto">
              <a:spcAft>
                <a:spcPts val="0"/>
              </a:spcAft>
              <a:buFont typeface="Arial" pitchFamily="34" charset="0"/>
              <a:buNone/>
              <a:defRPr/>
            </a:pPr>
            <a:r>
              <a:rPr lang="en-GB" sz="2400" b="1" dirty="0" smtClean="0"/>
              <a:t>Do</a:t>
            </a:r>
          </a:p>
          <a:p>
            <a:pPr marL="0" fontAlgn="auto">
              <a:spcAft>
                <a:spcPts val="0"/>
              </a:spcAft>
              <a:buFont typeface="Arial" pitchFamily="34" charset="0"/>
              <a:buNone/>
              <a:defRPr/>
            </a:pPr>
            <a:r>
              <a:rPr lang="en-GB" sz="2400" dirty="0" smtClean="0"/>
              <a:t>Construct learning activities as a common endeavour in which everybody can take part on an equal footing.</a:t>
            </a:r>
          </a:p>
          <a:p>
            <a:pPr marL="0" fontAlgn="auto">
              <a:spcAft>
                <a:spcPts val="0"/>
              </a:spcAft>
              <a:buFont typeface="Arial" pitchFamily="34" charset="0"/>
              <a:buNone/>
              <a:defRPr/>
            </a:pPr>
            <a:r>
              <a:rPr lang="en-GB" sz="2400" dirty="0" smtClean="0"/>
              <a:t>Encourage diverse grouping and negotiate patterns of grouping and seating with young people.</a:t>
            </a:r>
          </a:p>
          <a:p>
            <a:pPr marL="0" fontAlgn="auto">
              <a:spcAft>
                <a:spcPts val="0"/>
              </a:spcAft>
              <a:buFont typeface="Arial" pitchFamily="34" charset="0"/>
              <a:buNone/>
              <a:defRPr/>
            </a:pPr>
            <a:r>
              <a:rPr lang="en-GB" sz="2400" dirty="0" smtClean="0"/>
              <a:t>Work  to develop the peer group as a community of learners who support and increase one another’s learning capacity</a:t>
            </a:r>
          </a:p>
        </p:txBody>
      </p:sp>
      <p:sp>
        <p:nvSpPr>
          <p:cNvPr id="2" name="Title 1"/>
          <p:cNvSpPr>
            <a:spLocks noGrp="1"/>
          </p:cNvSpPr>
          <p:nvPr>
            <p:ph type="title"/>
          </p:nvPr>
        </p:nvSpPr>
        <p:spPr>
          <a:xfrm>
            <a:off x="457200" y="142875"/>
            <a:ext cx="8229600" cy="714375"/>
          </a:xfrm>
        </p:spPr>
        <p:txBody>
          <a:bodyPr rtlCol="0">
            <a:normAutofit fontScale="90000"/>
          </a:bodyPr>
          <a:lstStyle/>
          <a:p>
            <a:pPr fontAlgn="auto">
              <a:spcAft>
                <a:spcPts val="0"/>
              </a:spcAft>
              <a:defRPr/>
            </a:pPr>
            <a:r>
              <a:rPr lang="en-GB" dirty="0" smtClean="0">
                <a:solidFill>
                  <a:srgbClr val="FF0000"/>
                </a:solidFill>
              </a:rPr>
              <a:t>Acting on the principle of everybody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linds(horizontal)">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linds(horizontal)">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linds(horizontal)">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TotalTime>
  <Words>1259</Words>
  <Application>Microsoft Office PowerPoint</Application>
  <PresentationFormat>Presentazione su schermo (4:3)</PresentationFormat>
  <Paragraphs>123</Paragraphs>
  <Slides>20</Slides>
  <Notes>2</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20</vt:i4>
      </vt:variant>
    </vt:vector>
  </HeadingPairs>
  <TitlesOfParts>
    <vt:vector size="22" baseType="lpstr">
      <vt:lpstr>Concourse</vt:lpstr>
      <vt:lpstr>Slide</vt:lpstr>
      <vt:lpstr>Implementing Inclusive Education</vt:lpstr>
      <vt:lpstr>Inclusive Education -UNESCO</vt:lpstr>
      <vt:lpstr>What is Inclusive Education</vt:lpstr>
      <vt:lpstr>Four key questions to help develop inclusive practice in lesson preparation.</vt:lpstr>
      <vt:lpstr>Presentazione standard di PowerPoint</vt:lpstr>
      <vt:lpstr>Promoting Positive Attitudes to Disabled People</vt:lpstr>
      <vt:lpstr>Teachers choices for an inclusive classroom</vt:lpstr>
      <vt:lpstr>Acting on the principle of co-agency</vt:lpstr>
      <vt:lpstr>Acting on the principle of everybody </vt:lpstr>
      <vt:lpstr>Acting on the principle of trust</vt:lpstr>
      <vt:lpstr> 2. What preparation have you made with the class/ group for: </vt:lpstr>
      <vt:lpstr>3. Lesson planning: how will you support the needs of all learners? </vt:lpstr>
      <vt:lpstr> 4. What different teaching styles are you going to use? </vt:lpstr>
      <vt:lpstr>8. Classroom organisation</vt:lpstr>
      <vt:lpstr>9. How will you organise and group pupils in lessons?</vt:lpstr>
      <vt:lpstr>10. How will you deal with unexpected incidents? </vt:lpstr>
      <vt:lpstr>12. How will you assess the outcomes? </vt:lpstr>
      <vt:lpstr>Presentazione standard di PowerPoint</vt:lpstr>
      <vt:lpstr>Presentazione standard di PowerPoint</vt:lpstr>
      <vt:lpstr>Thank you! </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Inclusive Education</dc:title>
  <dc:creator>Richard Rieser</dc:creator>
  <cp:lastModifiedBy>Utente</cp:lastModifiedBy>
  <cp:revision>18</cp:revision>
  <dcterms:created xsi:type="dcterms:W3CDTF">2009-04-22T17:47:21Z</dcterms:created>
  <dcterms:modified xsi:type="dcterms:W3CDTF">2016-02-02T08:27:56Z</dcterms:modified>
</cp:coreProperties>
</file>