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o-RO"/>
              <a:t>Clic pentru editare stil titlu</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5287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47C796E3-4C97-4D94-B595-C2FA3DAC6C44}"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135829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o-RO"/>
              <a:t>Clic pentru editare stil titlu</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264631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o-RO"/>
              <a:t>Clic pentru editare stil titlu</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o-RO"/>
              <a:t>Editați stilurile de text coordonator</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9896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o-RO"/>
              <a:t>Clic pentru editare stil titlu</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355316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Clic pentru editare stil titlu</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11562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o-RO"/>
              <a:t>Clic pentru editare stil titlu</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76994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nchor="t" anchorCtr="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1224222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o-RO"/>
              <a:t>Clic pentru editare stil titlu</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41558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36935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o-RO"/>
              <a:t>Clic pentru editare stil titlu</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381278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47C796E3-4C97-4D94-B595-C2FA3DAC6C44}"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246941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47C796E3-4C97-4D94-B595-C2FA3DAC6C44}" type="datetimeFigureOut">
              <a:rPr lang="en-US" smtClean="0"/>
              <a:t>5/5/2017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327612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7" name="Date Placeholder 2"/>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254655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33124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o-RO"/>
              <a:t>Clic pentru editare stil titlu</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7" name="Date Placeholder 4"/>
          <p:cNvSpPr>
            <a:spLocks noGrp="1"/>
          </p:cNvSpPr>
          <p:nvPr>
            <p:ph type="dt" sz="half" idx="10"/>
          </p:nvPr>
        </p:nvSpPr>
        <p:spPr/>
        <p:txBody>
          <a:bodyPr/>
          <a:lstStyle/>
          <a:p>
            <a:fld id="{47C796E3-4C97-4D94-B595-C2FA3DAC6C44}" type="datetimeFigureOut">
              <a:rPr lang="en-US" smtClean="0"/>
              <a:t>5/5/2017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28113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o-RO"/>
              <a:t>Clic pentru editare stil titlu</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47C796E3-4C97-4D94-B595-C2FA3DAC6C44}"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2F978-A54F-4340-8CDA-B31FE6E6B9EB}" type="slidenum">
              <a:rPr lang="en-US" smtClean="0"/>
              <a:t>‹#›</a:t>
            </a:fld>
            <a:endParaRPr lang="en-US"/>
          </a:p>
        </p:txBody>
      </p:sp>
    </p:spTree>
    <p:extLst>
      <p:ext uri="{BB962C8B-B14F-4D97-AF65-F5344CB8AC3E}">
        <p14:creationId xmlns:p14="http://schemas.microsoft.com/office/powerpoint/2010/main" val="11054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o-RO"/>
              <a:t>Clic pentru editare stil titlu</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C796E3-4C97-4D94-B595-C2FA3DAC6C44}" type="datetimeFigureOut">
              <a:rPr lang="en-US" smtClean="0"/>
              <a:t>5/5/2017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022F978-A54F-4340-8CDA-B31FE6E6B9EB}" type="slidenum">
              <a:rPr lang="en-US" smtClean="0"/>
              <a:t>‹#›</a:t>
            </a:fld>
            <a:endParaRPr lang="en-US"/>
          </a:p>
        </p:txBody>
      </p:sp>
    </p:spTree>
    <p:extLst>
      <p:ext uri="{BB962C8B-B14F-4D97-AF65-F5344CB8AC3E}">
        <p14:creationId xmlns:p14="http://schemas.microsoft.com/office/powerpoint/2010/main" val="3961129502"/>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rotWithShape="1">
          <a:blip r:embed="rId2">
            <a:alphaModFix/>
            <a:extLst/>
          </a:blip>
          <a:srcRect l="11667" r="-1" b="-1"/>
          <a:stretch/>
        </p:blipFill>
        <p:spPr>
          <a:xfrm rot="21600000">
            <a:off x="20" y="10"/>
            <a:ext cx="9143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3868615" y="1295400"/>
            <a:ext cx="4562829" cy="55626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68615" y="0"/>
            <a:ext cx="4562829"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028976" y="1447801"/>
            <a:ext cx="3421839" cy="3253378"/>
          </a:xfrm>
        </p:spPr>
        <p:txBody>
          <a:bodyPr>
            <a:normAutofit/>
          </a:bodyPr>
          <a:lstStyle/>
          <a:p>
            <a:pPr>
              <a:lnSpc>
                <a:spcPct val="90000"/>
              </a:lnSpc>
            </a:pPr>
            <a:r>
              <a:rPr lang="en-US" sz="4400"/>
              <a:t>Poem classroom</a:t>
            </a:r>
            <a:br>
              <a:rPr lang="en-US" sz="4400"/>
            </a:br>
            <a:r>
              <a:rPr lang="en-US" sz="4400"/>
              <a:t>All together for Inclusion (ALTER)</a:t>
            </a:r>
          </a:p>
        </p:txBody>
      </p:sp>
      <p:sp>
        <p:nvSpPr>
          <p:cNvPr id="3" name="Subtitle 2"/>
          <p:cNvSpPr>
            <a:spLocks noGrp="1"/>
          </p:cNvSpPr>
          <p:nvPr>
            <p:ph type="subTitle" idx="1"/>
          </p:nvPr>
        </p:nvSpPr>
        <p:spPr>
          <a:xfrm>
            <a:off x="4028976" y="4853579"/>
            <a:ext cx="3421839" cy="937621"/>
          </a:xfrm>
        </p:spPr>
        <p:txBody>
          <a:bodyPr>
            <a:normAutofit/>
          </a:bodyPr>
          <a:lstStyle/>
          <a:p>
            <a:r>
              <a:rPr lang="en-US" sz="1800" b="1" i="1" dirty="0"/>
              <a:t>Orphans</a:t>
            </a:r>
          </a:p>
          <a:p>
            <a:r>
              <a:rPr lang="en-US" sz="1800" b="1" dirty="0"/>
              <a:t>By Adrian </a:t>
            </a:r>
            <a:r>
              <a:rPr lang="en-US" sz="1800" b="1" dirty="0" err="1"/>
              <a:t>Paunescu</a:t>
            </a:r>
            <a:endParaRPr lang="en-US" sz="1800" b="1" dirty="0"/>
          </a:p>
        </p:txBody>
      </p:sp>
    </p:spTree>
    <p:extLst>
      <p:ext uri="{BB962C8B-B14F-4D97-AF65-F5344CB8AC3E}">
        <p14:creationId xmlns:p14="http://schemas.microsoft.com/office/powerpoint/2010/main" val="34000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rotWithShape="1">
          <a:blip r:embed="rId2"/>
          <a:srcRect l="25706" r="13387" b="-1"/>
          <a:stretch/>
        </p:blipFill>
        <p:spPr>
          <a:xfrm>
            <a:off x="5648959" y="452717"/>
            <a:ext cx="3009267" cy="5795681"/>
          </a:xfrm>
          <a:prstGeom prst="rect">
            <a:avLst/>
          </a:prstGeom>
          <a:effectLst>
            <a:outerShdw blurRad="50800" dist="38100" dir="5400000" algn="t" rotWithShape="0">
              <a:prstClr val="black">
                <a:alpha val="43000"/>
              </a:prstClr>
            </a:outerShdw>
          </a:effectLst>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04801" y="990600"/>
            <a:ext cx="4860052" cy="5262781"/>
          </a:xfrm>
        </p:spPr>
        <p:txBody>
          <a:bodyPr>
            <a:normAutofit/>
          </a:bodyPr>
          <a:lstStyle/>
          <a:p>
            <a:pPr marL="0" indent="0" algn="just">
              <a:lnSpc>
                <a:spcPct val="80000"/>
              </a:lnSpc>
              <a:buNone/>
            </a:pPr>
            <a:r>
              <a:rPr lang="ro-RO" sz="1600" dirty="0"/>
              <a:t>	</a:t>
            </a:r>
            <a:r>
              <a:rPr lang="en-US" sz="1600" dirty="0"/>
              <a:t>Adrian </a:t>
            </a:r>
            <a:r>
              <a:rPr lang="en-US" sz="1600" dirty="0" err="1"/>
              <a:t>Păunescu</a:t>
            </a:r>
            <a:r>
              <a:rPr lang="en-US" sz="1600" dirty="0"/>
              <a:t> 20 July 1943 – 5 November 2010) was a Romanian poet, journalist, and politician.  </a:t>
            </a:r>
            <a:r>
              <a:rPr lang="en-US" sz="1600" dirty="0" err="1"/>
              <a:t>Păunescu</a:t>
            </a:r>
            <a:r>
              <a:rPr lang="en-US" sz="1600" dirty="0"/>
              <a:t> was called "Romania's most famous poet„ in an Associated Press story, quoted by the New York Times.</a:t>
            </a:r>
          </a:p>
          <a:p>
            <a:pPr>
              <a:lnSpc>
                <a:spcPct val="80000"/>
              </a:lnSpc>
            </a:pPr>
            <a:r>
              <a:rPr lang="en-US" sz="1600" b="1" dirty="0"/>
              <a:t>Life</a:t>
            </a:r>
          </a:p>
          <a:p>
            <a:pPr marL="0" indent="0" algn="just">
              <a:lnSpc>
                <a:spcPct val="80000"/>
              </a:lnSpc>
              <a:buNone/>
            </a:pPr>
            <a:r>
              <a:rPr lang="en-US" sz="1600" dirty="0"/>
              <a:t>	Born in </a:t>
            </a:r>
            <a:r>
              <a:rPr lang="en-US" sz="1600" dirty="0" err="1"/>
              <a:t>Copăceni</a:t>
            </a:r>
            <a:r>
              <a:rPr lang="en-US" sz="1600" dirty="0"/>
              <a:t>, </a:t>
            </a:r>
            <a:r>
              <a:rPr lang="en-US" sz="1600" dirty="0" err="1"/>
              <a:t>Bălţi</a:t>
            </a:r>
            <a:r>
              <a:rPr lang="en-US" sz="1600" dirty="0"/>
              <a:t> County, in what is now the Republic of Moldova, </a:t>
            </a:r>
            <a:r>
              <a:rPr lang="en-US" sz="1600" dirty="0" err="1"/>
              <a:t>Păunescu</a:t>
            </a:r>
            <a:r>
              <a:rPr lang="en-US" sz="1600" dirty="0"/>
              <a:t> spent his childhood in </a:t>
            </a:r>
            <a:r>
              <a:rPr lang="en-US" sz="1600" dirty="0" err="1"/>
              <a:t>Bârca</a:t>
            </a:r>
            <a:r>
              <a:rPr lang="en-US" sz="1600" dirty="0"/>
              <a:t>, </a:t>
            </a:r>
            <a:r>
              <a:rPr lang="en-US" sz="1600" dirty="0" err="1"/>
              <a:t>Dolj</a:t>
            </a:r>
            <a:r>
              <a:rPr lang="en-US" sz="1600" dirty="0"/>
              <a:t> County. He did his secondary studies at Carol I High School in Craiova.</a:t>
            </a:r>
          </a:p>
          <a:p>
            <a:pPr marL="0" indent="0" algn="just">
              <a:lnSpc>
                <a:spcPct val="80000"/>
              </a:lnSpc>
              <a:buNone/>
            </a:pPr>
            <a:r>
              <a:rPr lang="en-US" sz="1600" dirty="0"/>
              <a:t>	</a:t>
            </a:r>
            <a:r>
              <a:rPr lang="en-US" sz="1600" dirty="0" err="1"/>
              <a:t>Păunescu</a:t>
            </a:r>
            <a:r>
              <a:rPr lang="en-US" sz="1600" dirty="0"/>
              <a:t> studied philology at the University of Bucharest and became a writer and journalist. He was an influential public figure for Romanian youth throughout the 1970s and early 1980s.  </a:t>
            </a:r>
            <a:r>
              <a:rPr lang="en-US" sz="1600" dirty="0" err="1"/>
              <a:t>Păunescu</a:t>
            </a:r>
            <a:r>
              <a:rPr lang="en-US" sz="1600" dirty="0"/>
              <a:t> remained popular in Romania, where he appeared on television several times a week.</a:t>
            </a:r>
          </a:p>
          <a:p>
            <a:pPr marL="0" indent="0" algn="just">
              <a:lnSpc>
                <a:spcPct val="80000"/>
              </a:lnSpc>
              <a:buNone/>
            </a:pPr>
            <a:r>
              <a:rPr lang="en-US" sz="1600" dirty="0"/>
              <a:t>	As posthumously summarized by newspaper </a:t>
            </a:r>
            <a:r>
              <a:rPr lang="en-US" sz="1600" dirty="0" err="1"/>
              <a:t>România</a:t>
            </a:r>
            <a:r>
              <a:rPr lang="en-US" sz="1600" dirty="0"/>
              <a:t> </a:t>
            </a:r>
            <a:r>
              <a:rPr lang="en-US" sz="1600" dirty="0" err="1"/>
              <a:t>Liberă</a:t>
            </a:r>
            <a:r>
              <a:rPr lang="en-US" sz="1600" dirty="0"/>
              <a:t>, </a:t>
            </a:r>
            <a:r>
              <a:rPr lang="en-US" sz="1600" dirty="0" err="1"/>
              <a:t>Păunescu</a:t>
            </a:r>
            <a:r>
              <a:rPr lang="en-US" sz="1600" dirty="0"/>
              <a:t> "is still viewed as a hero by the man in the street“.</a:t>
            </a:r>
          </a:p>
          <a:p>
            <a:pPr>
              <a:lnSpc>
                <a:spcPct val="80000"/>
              </a:lnSpc>
            </a:pPr>
            <a:endParaRPr lang="en-US" sz="1400" dirty="0"/>
          </a:p>
        </p:txBody>
      </p:sp>
    </p:spTree>
    <p:extLst>
      <p:ext uri="{BB962C8B-B14F-4D97-AF65-F5344CB8AC3E}">
        <p14:creationId xmlns:p14="http://schemas.microsoft.com/office/powerpoint/2010/main" val="370858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rotWithShape="1">
          <a:blip r:embed="rId2">
            <a:duotone>
              <a:prstClr val="black"/>
              <a:schemeClr val="accent5">
                <a:tint val="45000"/>
                <a:satMod val="400000"/>
              </a:schemeClr>
            </a:duotone>
            <a:alphaModFix amt="15000"/>
            <a:extLst/>
          </a:blip>
          <a:srcRect l="19625" r="5375"/>
          <a:stretch/>
        </p:blipFill>
        <p:spPr>
          <a:xfrm>
            <a:off x="20" y="10"/>
            <a:ext cx="9143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27700" y="2052925"/>
            <a:ext cx="6711654" cy="4195481"/>
          </a:xfrm>
        </p:spPr>
        <p:txBody>
          <a:bodyPr>
            <a:normAutofit/>
          </a:bodyPr>
          <a:lstStyle/>
          <a:p>
            <a:pPr>
              <a:lnSpc>
                <a:spcPct val="80000"/>
              </a:lnSpc>
            </a:pPr>
            <a:r>
              <a:rPr lang="en-US" sz="1700" dirty="0"/>
              <a:t> </a:t>
            </a:r>
            <a:r>
              <a:rPr lang="en-US" sz="1700" dirty="0" err="1"/>
              <a:t>Paunescu</a:t>
            </a:r>
            <a:r>
              <a:rPr lang="en-US" sz="1700" dirty="0"/>
              <a:t> is loved </a:t>
            </a:r>
            <a:r>
              <a:rPr lang="en-US" sz="1700" dirty="0" smtClean="0"/>
              <a:t> by </a:t>
            </a:r>
            <a:r>
              <a:rPr lang="en-US" sz="1700" dirty="0"/>
              <a:t>many for his poetry (and trying to be objective, he did write some </a:t>
            </a:r>
            <a:r>
              <a:rPr lang="en-US" sz="1700" dirty="0" smtClean="0"/>
              <a:t>nice ones) </a:t>
            </a:r>
            <a:r>
              <a:rPr lang="en-US" sz="1700" dirty="0"/>
              <a:t>and the memories he brings back of the </a:t>
            </a:r>
            <a:r>
              <a:rPr lang="en-US" sz="1700" dirty="0" smtClean="0"/>
              <a:t>patriotism </a:t>
            </a:r>
            <a:r>
              <a:rPr lang="en-US" sz="1700" dirty="0"/>
              <a:t>during the '70s and '80s. However, not everyone has such affectionate memories, attesting that these gatherings were pure manipulation and an attempt to brainwash</a:t>
            </a:r>
            <a:r>
              <a:rPr lang="en-US" sz="1700" dirty="0" smtClean="0"/>
              <a:t>.</a:t>
            </a:r>
          </a:p>
          <a:p>
            <a:pPr>
              <a:lnSpc>
                <a:spcPct val="80000"/>
              </a:lnSpc>
            </a:pPr>
            <a:r>
              <a:rPr lang="en-US" sz="1700" dirty="0" smtClean="0"/>
              <a:t>His straightforward style comes from his desire to be a patriot and fight for justice, </a:t>
            </a:r>
            <a:r>
              <a:rPr lang="en-US" sz="1700" dirty="0" err="1" smtClean="0"/>
              <a:t>honour</a:t>
            </a:r>
            <a:r>
              <a:rPr lang="en-US" sz="1700" dirty="0" smtClean="0"/>
              <a:t> and dignity.</a:t>
            </a:r>
          </a:p>
          <a:p>
            <a:pPr>
              <a:lnSpc>
                <a:spcPct val="80000"/>
              </a:lnSpc>
            </a:pPr>
            <a:r>
              <a:rPr lang="en-US" sz="1700" dirty="0" smtClean="0"/>
              <a:t>Many of his poems have also been sung by musicians and turned into successful songs.</a:t>
            </a:r>
            <a:endParaRPr lang="en-US" sz="1700" dirty="0"/>
          </a:p>
          <a:p>
            <a:pPr>
              <a:lnSpc>
                <a:spcPct val="80000"/>
              </a:lnSpc>
            </a:pPr>
            <a:endParaRPr lang="en-US" sz="1700" dirty="0"/>
          </a:p>
          <a:p>
            <a:pPr>
              <a:lnSpc>
                <a:spcPct val="80000"/>
              </a:lnSpc>
            </a:pPr>
            <a:endParaRPr lang="en-US" sz="1700" dirty="0"/>
          </a:p>
        </p:txBody>
      </p:sp>
    </p:spTree>
    <p:extLst>
      <p:ext uri="{BB962C8B-B14F-4D97-AF65-F5344CB8AC3E}">
        <p14:creationId xmlns:p14="http://schemas.microsoft.com/office/powerpoint/2010/main" val="239629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p:cNvPicPr>
            <a:picLocks noChangeAspect="1"/>
          </p:cNvPicPr>
          <p:nvPr/>
        </p:nvPicPr>
        <p:blipFill rotWithShape="1">
          <a:blip r:embed="rId2">
            <a:alphaModFix/>
            <a:extLst/>
          </a:blip>
          <a:srcRect l="27809" r="4009" b="9091"/>
          <a:stretch/>
        </p:blipFill>
        <p:spPr>
          <a:xfrm>
            <a:off x="20" y="10"/>
            <a:ext cx="9143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88223" y="1295400"/>
            <a:ext cx="5943222" cy="55626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79431" y="0"/>
            <a:ext cx="595201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ubstituent conținut 2"/>
          <p:cNvSpPr>
            <a:spLocks noGrp="1"/>
          </p:cNvSpPr>
          <p:nvPr>
            <p:ph idx="1"/>
          </p:nvPr>
        </p:nvSpPr>
        <p:spPr>
          <a:xfrm>
            <a:off x="2648585" y="1447168"/>
            <a:ext cx="4888806" cy="4806214"/>
          </a:xfrm>
        </p:spPr>
        <p:txBody>
          <a:bodyPr anchor="t">
            <a:normAutofit/>
          </a:bodyPr>
          <a:lstStyle/>
          <a:p>
            <a:pPr algn="just">
              <a:lnSpc>
                <a:spcPct val="80000"/>
              </a:lnSpc>
            </a:pPr>
            <a:r>
              <a:rPr lang="en-US" sz="1500" dirty="0" smtClean="0"/>
              <a:t>To conclude, Adrian </a:t>
            </a:r>
            <a:r>
              <a:rPr lang="en-US" sz="1500" dirty="0" err="1"/>
              <a:t>Paunescu</a:t>
            </a:r>
            <a:r>
              <a:rPr lang="en-US" sz="1500" dirty="0"/>
              <a:t> was indeed a genius - but only in his manipulating capacity. He was </a:t>
            </a:r>
            <a:r>
              <a:rPr lang="en-US" sz="1500" dirty="0" smtClean="0"/>
              <a:t>essentially a </a:t>
            </a:r>
            <a:r>
              <a:rPr lang="en-US" sz="1500" dirty="0"/>
              <a:t>patriot in </a:t>
            </a:r>
            <a:r>
              <a:rPr lang="en-US" sz="1500" dirty="0" smtClean="0"/>
              <a:t>all respects as </a:t>
            </a:r>
            <a:r>
              <a:rPr lang="en-US" sz="1500" dirty="0"/>
              <a:t>far as </a:t>
            </a:r>
            <a:r>
              <a:rPr lang="en-US" sz="1500" dirty="0" smtClean="0"/>
              <a:t>critics can see. </a:t>
            </a:r>
          </a:p>
          <a:p>
            <a:pPr algn="just">
              <a:lnSpc>
                <a:spcPct val="80000"/>
              </a:lnSpc>
            </a:pPr>
            <a:endParaRPr lang="en-US" sz="1500" dirty="0"/>
          </a:p>
          <a:p>
            <a:pPr algn="just">
              <a:lnSpc>
                <a:spcPct val="80000"/>
              </a:lnSpc>
            </a:pPr>
            <a:r>
              <a:rPr lang="en-US" sz="1500" dirty="0" smtClean="0"/>
              <a:t>To </a:t>
            </a:r>
            <a:r>
              <a:rPr lang="en-US" sz="1500" dirty="0" err="1" smtClean="0"/>
              <a:t>honour</a:t>
            </a:r>
            <a:r>
              <a:rPr lang="en-US" sz="1500" dirty="0" smtClean="0"/>
              <a:t> his memory, a bust was erected after his passing away.</a:t>
            </a:r>
          </a:p>
          <a:p>
            <a:pPr algn="just">
              <a:lnSpc>
                <a:spcPct val="80000"/>
              </a:lnSpc>
            </a:pPr>
            <a:endParaRPr lang="en-US" sz="1500" dirty="0"/>
          </a:p>
          <a:p>
            <a:pPr algn="just">
              <a:lnSpc>
                <a:spcPct val="80000"/>
              </a:lnSpc>
            </a:pPr>
            <a:endParaRPr lang="ro-RO" sz="1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430354"/>
            <a:ext cx="1631950" cy="2445445"/>
          </a:xfrm>
          <a:prstGeom prst="rect">
            <a:avLst/>
          </a:prstGeom>
          <a:ln>
            <a:noFill/>
          </a:ln>
          <a:effectLst>
            <a:softEdge rad="112500"/>
          </a:effectLst>
        </p:spPr>
      </p:pic>
    </p:spTree>
    <p:extLst>
      <p:ext uri="{BB962C8B-B14F-4D97-AF65-F5344CB8AC3E}">
        <p14:creationId xmlns:p14="http://schemas.microsoft.com/office/powerpoint/2010/main" val="200379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sp>
        <p:nvSpPr>
          <p:cNvPr id="14" name="Oval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370824"/>
            <a:ext cx="9144000"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773" cy="5621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39955" y="3955860"/>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34"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4182238"/>
            <a:ext cx="9143772" cy="2101850"/>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Imagine 6"/>
          <p:cNvPicPr>
            <a:picLocks noChangeAspect="1"/>
          </p:cNvPicPr>
          <p:nvPr/>
        </p:nvPicPr>
        <p:blipFill>
          <a:blip r:embed="rId3"/>
          <a:stretch>
            <a:fillRect/>
          </a:stretch>
        </p:blipFill>
        <p:spPr>
          <a:xfrm>
            <a:off x="477687" y="481822"/>
            <a:ext cx="6199508" cy="3611214"/>
          </a:xfrm>
          <a:prstGeom prst="rect">
            <a:avLst/>
          </a:prstGeom>
          <a:effectLst/>
        </p:spPr>
      </p:pic>
      <p:sp>
        <p:nvSpPr>
          <p:cNvPr id="2" name="Titlu 1"/>
          <p:cNvSpPr>
            <a:spLocks noGrp="1"/>
          </p:cNvSpPr>
          <p:nvPr>
            <p:ph type="title"/>
          </p:nvPr>
        </p:nvSpPr>
        <p:spPr>
          <a:xfrm>
            <a:off x="484711" y="4854344"/>
            <a:ext cx="6775995" cy="968766"/>
          </a:xfrm>
        </p:spPr>
        <p:txBody>
          <a:bodyPr vert="horz" lIns="91440" tIns="45720" rIns="91440" bIns="45720" rtlCol="0" anchor="b">
            <a:normAutofit/>
          </a:bodyPr>
          <a:lstStyle/>
          <a:p>
            <a:pPr>
              <a:lnSpc>
                <a:spcPct val="80000"/>
              </a:lnSpc>
            </a:pPr>
            <a:r>
              <a:rPr lang="en-US" sz="3700" b="0" i="0" kern="1200">
                <a:solidFill>
                  <a:schemeClr val="tx2"/>
                </a:solidFill>
                <a:latin typeface="+mj-lt"/>
                <a:ea typeface="+mj-ea"/>
                <a:cs typeface="+mj-cs"/>
              </a:rPr>
              <a:t>Thank you for your attention! </a:t>
            </a:r>
          </a:p>
        </p:txBody>
      </p:sp>
    </p:spTree>
    <p:extLst>
      <p:ext uri="{BB962C8B-B14F-4D97-AF65-F5344CB8AC3E}">
        <p14:creationId xmlns:p14="http://schemas.microsoft.com/office/powerpoint/2010/main" val="410063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rotWithShape="1">
          <a:blip r:embed="rId2"/>
          <a:srcRect l="27224" r="38906"/>
          <a:stretch/>
        </p:blipFill>
        <p:spPr>
          <a:xfrm>
            <a:off x="20" y="10"/>
            <a:ext cx="3492986" cy="6857990"/>
          </a:xfrm>
          <a:prstGeom prst="rect">
            <a:avLst/>
          </a:prstGeom>
        </p:spPr>
      </p:pic>
      <p:sp>
        <p:nvSpPr>
          <p:cNvPr id="2" name="Title 1"/>
          <p:cNvSpPr>
            <a:spLocks noGrp="1"/>
          </p:cNvSpPr>
          <p:nvPr>
            <p:ph type="title"/>
          </p:nvPr>
        </p:nvSpPr>
        <p:spPr>
          <a:xfrm>
            <a:off x="4149192" y="629266"/>
            <a:ext cx="3390162" cy="1641986"/>
          </a:xfrm>
        </p:spPr>
        <p:txBody>
          <a:bodyPr>
            <a:normAutofit/>
          </a:bodyPr>
          <a:lstStyle/>
          <a:p>
            <a:r>
              <a:rPr lang="en-US" i="1" dirty="0"/>
              <a:t>Romanian Version</a:t>
            </a:r>
          </a:p>
        </p:txBody>
      </p:sp>
      <p:sp>
        <p:nvSpPr>
          <p:cNvPr id="3" name="Content Placeholder 2"/>
          <p:cNvSpPr>
            <a:spLocks noGrp="1"/>
          </p:cNvSpPr>
          <p:nvPr>
            <p:ph idx="1"/>
          </p:nvPr>
        </p:nvSpPr>
        <p:spPr>
          <a:xfrm>
            <a:off x="3657600" y="2131257"/>
            <a:ext cx="5257800" cy="4498144"/>
          </a:xfrm>
        </p:spPr>
        <p:txBody>
          <a:bodyPr>
            <a:normAutofit/>
          </a:bodyPr>
          <a:lstStyle/>
          <a:p>
            <a:pPr marL="0" indent="0">
              <a:lnSpc>
                <a:spcPct val="80000"/>
              </a:lnSpc>
              <a:buNone/>
            </a:pPr>
            <a:r>
              <a:rPr lang="en-US" sz="1600" b="1" i="1" dirty="0"/>
              <a:t>                                     </a:t>
            </a:r>
            <a:r>
              <a:rPr lang="en-US" sz="1600" b="1" i="1" dirty="0" err="1"/>
              <a:t>Orfani</a:t>
            </a:r>
            <a:r>
              <a:rPr lang="en-US" sz="1600" b="1" i="1" dirty="0"/>
              <a:t> </a:t>
            </a:r>
            <a:r>
              <a:rPr lang="en-US" sz="1600" dirty="0"/>
              <a:t/>
            </a:r>
            <a:br>
              <a:rPr lang="en-US" sz="1600" dirty="0"/>
            </a:br>
            <a:r>
              <a:rPr lang="en-US" sz="1600" dirty="0"/>
              <a:t/>
            </a:r>
            <a:br>
              <a:rPr lang="en-US" sz="1600" dirty="0"/>
            </a:br>
            <a:r>
              <a:rPr lang="en-US" sz="1600" dirty="0"/>
              <a:t>A fi om e </a:t>
            </a:r>
            <a:r>
              <a:rPr lang="en-US" sz="1600" dirty="0" err="1"/>
              <a:t>mai</a:t>
            </a:r>
            <a:r>
              <a:rPr lang="en-US" sz="1600" dirty="0"/>
              <a:t> </a:t>
            </a:r>
            <a:r>
              <a:rPr lang="en-US" sz="1600" dirty="0" err="1"/>
              <a:t>greu</a:t>
            </a:r>
            <a:r>
              <a:rPr lang="en-US" sz="1600" dirty="0"/>
              <a:t> </a:t>
            </a:r>
            <a:r>
              <a:rPr lang="en-US" sz="1600" dirty="0" err="1"/>
              <a:t>decât</a:t>
            </a:r>
            <a:r>
              <a:rPr lang="en-US" sz="1600" dirty="0"/>
              <a:t> </a:t>
            </a:r>
            <a:r>
              <a:rPr lang="en-US" sz="1600" dirty="0" err="1"/>
              <a:t>plumbul</a:t>
            </a:r>
            <a:r>
              <a:rPr lang="en-US" sz="1600" dirty="0"/>
              <a:t> </a:t>
            </a:r>
            <a:r>
              <a:rPr lang="en-US" sz="1600" dirty="0" err="1"/>
              <a:t>pe</a:t>
            </a:r>
            <a:r>
              <a:rPr lang="en-US" sz="1600" dirty="0"/>
              <a:t> </a:t>
            </a:r>
            <a:r>
              <a:rPr lang="en-US" sz="1600" dirty="0" err="1"/>
              <a:t>lume</a:t>
            </a:r>
            <a:r>
              <a:rPr lang="en-US" sz="1600" dirty="0"/>
              <a:t>,</a:t>
            </a:r>
            <a:br>
              <a:rPr lang="en-US" sz="1600" dirty="0"/>
            </a:br>
            <a:r>
              <a:rPr lang="en-US" sz="1600" dirty="0" err="1"/>
              <a:t>Noi</a:t>
            </a:r>
            <a:r>
              <a:rPr lang="en-US" sz="1600" dirty="0"/>
              <a:t> </a:t>
            </a:r>
            <a:r>
              <a:rPr lang="en-US" sz="1600" dirty="0" err="1"/>
              <a:t>nici</a:t>
            </a:r>
            <a:r>
              <a:rPr lang="en-US" sz="1600" dirty="0"/>
              <a:t> </a:t>
            </a:r>
            <a:r>
              <a:rPr lang="en-US" sz="1600" dirty="0" err="1"/>
              <a:t>nume</a:t>
            </a:r>
            <a:r>
              <a:rPr lang="en-US" sz="1600" dirty="0"/>
              <a:t> n-</a:t>
            </a:r>
            <a:r>
              <a:rPr lang="en-US" sz="1600" dirty="0" err="1"/>
              <a:t>avem</a:t>
            </a:r>
            <a:r>
              <a:rPr lang="en-US" sz="1600" dirty="0"/>
              <a:t>. Dar </a:t>
            </a:r>
            <a:r>
              <a:rPr lang="en-US" sz="1600" dirty="0" err="1"/>
              <a:t>câţi</a:t>
            </a:r>
            <a:r>
              <a:rPr lang="en-US" sz="1600" dirty="0"/>
              <a:t> </a:t>
            </a:r>
            <a:r>
              <a:rPr lang="en-US" sz="1600" dirty="0" err="1"/>
              <a:t>oameni</a:t>
            </a:r>
            <a:r>
              <a:rPr lang="en-US" sz="1600" dirty="0"/>
              <a:t> au </a:t>
            </a:r>
            <a:r>
              <a:rPr lang="en-US" sz="1600" dirty="0" err="1"/>
              <a:t>nume</a:t>
            </a:r>
            <a:r>
              <a:rPr lang="en-US" sz="1600" dirty="0"/>
              <a:t>?</a:t>
            </a:r>
            <a:br>
              <a:rPr lang="en-US" sz="1600" dirty="0"/>
            </a:br>
            <a:r>
              <a:rPr lang="en-US" sz="1600" dirty="0"/>
              <a:t/>
            </a:r>
            <a:br>
              <a:rPr lang="en-US" sz="1600" dirty="0"/>
            </a:br>
            <a:r>
              <a:rPr lang="en-US" sz="1600" dirty="0"/>
              <a:t>Ne-</a:t>
            </a:r>
            <a:r>
              <a:rPr lang="en-US" sz="1600" dirty="0" err="1"/>
              <a:t>aţi</a:t>
            </a:r>
            <a:r>
              <a:rPr lang="en-US" sz="1600" dirty="0"/>
              <a:t> </a:t>
            </a:r>
            <a:r>
              <a:rPr lang="en-US" sz="1600" dirty="0" err="1"/>
              <a:t>uitat</a:t>
            </a:r>
            <a:r>
              <a:rPr lang="en-US" sz="1600" dirty="0"/>
              <a:t> </a:t>
            </a:r>
            <a:r>
              <a:rPr lang="en-US" sz="1600" dirty="0" err="1"/>
              <a:t>în</a:t>
            </a:r>
            <a:r>
              <a:rPr lang="en-US" sz="1600" dirty="0"/>
              <a:t> </a:t>
            </a:r>
            <a:r>
              <a:rPr lang="en-US" sz="1600" dirty="0" err="1"/>
              <a:t>cămin</a:t>
            </a:r>
            <a:r>
              <a:rPr lang="en-US" sz="1600" dirty="0"/>
              <a:t> </a:t>
            </a:r>
            <a:r>
              <a:rPr lang="en-US" sz="1600" dirty="0" err="1"/>
              <a:t>şi</a:t>
            </a:r>
            <a:r>
              <a:rPr lang="en-US" sz="1600" dirty="0"/>
              <a:t> </a:t>
            </a:r>
            <a:r>
              <a:rPr lang="en-US" sz="1600" dirty="0" err="1"/>
              <a:t>ni-i</a:t>
            </a:r>
            <a:r>
              <a:rPr lang="en-US" sz="1600" dirty="0"/>
              <a:t> </a:t>
            </a:r>
            <a:r>
              <a:rPr lang="en-US" sz="1600" dirty="0" err="1"/>
              <a:t>greu</a:t>
            </a:r>
            <a:r>
              <a:rPr lang="en-US" sz="1600" dirty="0"/>
              <a:t> </a:t>
            </a:r>
            <a:r>
              <a:rPr lang="en-US" sz="1600" dirty="0" err="1"/>
              <a:t>şi</a:t>
            </a:r>
            <a:r>
              <a:rPr lang="en-US" sz="1600" dirty="0"/>
              <a:t> </a:t>
            </a:r>
            <a:r>
              <a:rPr lang="en-US" sz="1600" dirty="0" err="1"/>
              <a:t>ruşine</a:t>
            </a:r>
            <a:r>
              <a:rPr lang="en-US" sz="1600" dirty="0"/>
              <a:t>,</a:t>
            </a:r>
            <a:br>
              <a:rPr lang="en-US" sz="1600" dirty="0"/>
            </a:br>
            <a:r>
              <a:rPr lang="en-US" sz="1600" dirty="0"/>
              <a:t>Mai </a:t>
            </a:r>
            <a:r>
              <a:rPr lang="en-US" sz="1600" dirty="0" err="1"/>
              <a:t>cumplită</a:t>
            </a:r>
            <a:r>
              <a:rPr lang="en-US" sz="1600" dirty="0"/>
              <a:t>, </a:t>
            </a:r>
            <a:r>
              <a:rPr lang="en-US" sz="1600" dirty="0" err="1"/>
              <a:t>oricum</a:t>
            </a:r>
            <a:r>
              <a:rPr lang="en-US" sz="1600" dirty="0"/>
              <a:t>, e </a:t>
            </a:r>
            <a:r>
              <a:rPr lang="en-US" sz="1600" dirty="0" err="1"/>
              <a:t>uitarea</a:t>
            </a:r>
            <a:r>
              <a:rPr lang="en-US" sz="1600" dirty="0"/>
              <a:t> de sine.</a:t>
            </a:r>
            <a:br>
              <a:rPr lang="en-US" sz="1600" dirty="0"/>
            </a:br>
            <a:r>
              <a:rPr lang="en-US" sz="1600" dirty="0"/>
              <a:t/>
            </a:r>
            <a:br>
              <a:rPr lang="en-US" sz="1600" dirty="0"/>
            </a:br>
            <a:r>
              <a:rPr lang="en-US" sz="1600" dirty="0" err="1"/>
              <a:t>Suntem</a:t>
            </a:r>
            <a:r>
              <a:rPr lang="en-US" sz="1600" dirty="0"/>
              <a:t> </a:t>
            </a:r>
            <a:r>
              <a:rPr lang="en-US" sz="1600" dirty="0" err="1"/>
              <a:t>răi</a:t>
            </a:r>
            <a:r>
              <a:rPr lang="en-US" sz="1600" dirty="0"/>
              <a:t> </a:t>
            </a:r>
            <a:r>
              <a:rPr lang="en-US" sz="1600" dirty="0" err="1"/>
              <a:t>între</a:t>
            </a:r>
            <a:r>
              <a:rPr lang="en-US" sz="1600" dirty="0"/>
              <a:t> </a:t>
            </a:r>
            <a:r>
              <a:rPr lang="en-US" sz="1600" dirty="0" err="1"/>
              <a:t>noi</a:t>
            </a:r>
            <a:r>
              <a:rPr lang="en-US" sz="1600" dirty="0"/>
              <a:t>, tot </a:t>
            </a:r>
            <a:r>
              <a:rPr lang="en-US" sz="1600" dirty="0" err="1"/>
              <a:t>ce-i</a:t>
            </a:r>
            <a:r>
              <a:rPr lang="en-US" sz="1600" dirty="0"/>
              <a:t> </a:t>
            </a:r>
            <a:r>
              <a:rPr lang="en-US" sz="1600" dirty="0" err="1"/>
              <a:t>rău</a:t>
            </a:r>
            <a:r>
              <a:rPr lang="en-US" sz="1600" dirty="0"/>
              <a:t> ne-</a:t>
            </a:r>
            <a:r>
              <a:rPr lang="en-US" sz="1600" dirty="0" err="1"/>
              <a:t>răieşte</a:t>
            </a:r>
            <a:r>
              <a:rPr lang="en-US" sz="1600" dirty="0"/>
              <a:t>,</a:t>
            </a:r>
            <a:br>
              <a:rPr lang="en-US" sz="1600" dirty="0"/>
            </a:br>
            <a:r>
              <a:rPr lang="en-US" sz="1600" dirty="0" err="1"/>
              <a:t>Cei</a:t>
            </a:r>
            <a:r>
              <a:rPr lang="en-US" sz="1600" dirty="0"/>
              <a:t> </a:t>
            </a:r>
            <a:r>
              <a:rPr lang="en-US" sz="1600" dirty="0" err="1"/>
              <a:t>mai</a:t>
            </a:r>
            <a:r>
              <a:rPr lang="en-US" sz="1600" dirty="0"/>
              <a:t> </a:t>
            </a:r>
            <a:r>
              <a:rPr lang="en-US" sz="1600" dirty="0" err="1"/>
              <a:t>răi</a:t>
            </a:r>
            <a:r>
              <a:rPr lang="en-US" sz="1600" dirty="0"/>
              <a:t> </a:t>
            </a:r>
            <a:r>
              <a:rPr lang="en-US" sz="1600" dirty="0" err="1"/>
              <a:t>sunt</a:t>
            </a:r>
            <a:r>
              <a:rPr lang="en-US" sz="1600" dirty="0"/>
              <a:t> </a:t>
            </a:r>
            <a:r>
              <a:rPr lang="en-US" sz="1600" dirty="0" err="1"/>
              <a:t>acei</a:t>
            </a:r>
            <a:r>
              <a:rPr lang="en-US" sz="1600" dirty="0"/>
              <a:t> </a:t>
            </a:r>
            <a:r>
              <a:rPr lang="en-US" sz="1600" dirty="0" err="1"/>
              <a:t>ce</a:t>
            </a:r>
            <a:r>
              <a:rPr lang="en-US" sz="1600" dirty="0"/>
              <a:t> </a:t>
            </a:r>
            <a:r>
              <a:rPr lang="en-US" sz="1600" dirty="0" err="1"/>
              <a:t>urăsc</a:t>
            </a:r>
            <a:r>
              <a:rPr lang="en-US" sz="1600" dirty="0"/>
              <a:t> </a:t>
            </a:r>
            <a:r>
              <a:rPr lang="en-US" sz="1600" dirty="0" err="1"/>
              <a:t>omeneşte</a:t>
            </a:r>
            <a:r>
              <a:rPr lang="en-US" sz="1600" dirty="0"/>
              <a:t>.</a:t>
            </a:r>
            <a:br>
              <a:rPr lang="en-US" sz="1600" dirty="0"/>
            </a:br>
            <a:r>
              <a:rPr lang="en-US" sz="1600" dirty="0"/>
              <a:t/>
            </a:r>
            <a:br>
              <a:rPr lang="en-US" sz="1600" dirty="0"/>
            </a:br>
            <a:r>
              <a:rPr lang="en-US" sz="1600" dirty="0" err="1"/>
              <a:t>Noi</a:t>
            </a:r>
            <a:r>
              <a:rPr lang="en-US" sz="1600" dirty="0"/>
              <a:t> - </a:t>
            </a:r>
            <a:r>
              <a:rPr lang="en-US" sz="1600" dirty="0" err="1"/>
              <a:t>parinţi</a:t>
            </a:r>
            <a:r>
              <a:rPr lang="en-US" sz="1600" dirty="0"/>
              <a:t> nu </a:t>
            </a:r>
            <a:r>
              <a:rPr lang="en-US" sz="1600" dirty="0" err="1"/>
              <a:t>avem</a:t>
            </a:r>
            <a:r>
              <a:rPr lang="en-US" sz="1600" dirty="0"/>
              <a:t>, cum </a:t>
            </a:r>
            <a:r>
              <a:rPr lang="en-US" sz="1600" dirty="0" err="1"/>
              <a:t>destinul</a:t>
            </a:r>
            <a:r>
              <a:rPr lang="en-US" sz="1600" dirty="0"/>
              <a:t> ne </a:t>
            </a:r>
            <a:r>
              <a:rPr lang="en-US" sz="1600" dirty="0" err="1"/>
              <a:t>arată</a:t>
            </a:r>
            <a:r>
              <a:rPr lang="en-US" sz="1600" dirty="0"/>
              <a:t>,</a:t>
            </a:r>
            <a:br>
              <a:rPr lang="en-US" sz="1600" dirty="0"/>
            </a:br>
            <a:r>
              <a:rPr lang="en-US" sz="1600" dirty="0" err="1"/>
              <a:t>Pe</a:t>
            </a:r>
            <a:r>
              <a:rPr lang="en-US" sz="1600" dirty="0"/>
              <a:t> </a:t>
            </a:r>
            <a:r>
              <a:rPr lang="en-US" sz="1600" dirty="0" err="1"/>
              <a:t>pământ</a:t>
            </a:r>
            <a:r>
              <a:rPr lang="en-US" sz="1600" dirty="0"/>
              <a:t>, </a:t>
            </a:r>
            <a:r>
              <a:rPr lang="en-US" sz="1600" dirty="0" err="1"/>
              <a:t>cei</a:t>
            </a:r>
            <a:r>
              <a:rPr lang="en-US" sz="1600" dirty="0"/>
              <a:t> </a:t>
            </a:r>
            <a:r>
              <a:rPr lang="en-US" sz="1600" dirty="0" err="1"/>
              <a:t>mai</a:t>
            </a:r>
            <a:r>
              <a:rPr lang="en-US" sz="1600" dirty="0"/>
              <a:t> </a:t>
            </a:r>
            <a:r>
              <a:rPr lang="en-US" sz="1600" dirty="0" err="1"/>
              <a:t>mulţi</a:t>
            </a:r>
            <a:r>
              <a:rPr lang="en-US" sz="1600" dirty="0"/>
              <a:t> n-au </a:t>
            </a:r>
            <a:r>
              <a:rPr lang="en-US" sz="1600" dirty="0" err="1"/>
              <a:t>nici</a:t>
            </a:r>
            <a:r>
              <a:rPr lang="en-US" sz="1600" dirty="0"/>
              <a:t> </a:t>
            </a:r>
            <a:r>
              <a:rPr lang="en-US" sz="1600" dirty="0" err="1"/>
              <a:t>mamă</a:t>
            </a:r>
            <a:r>
              <a:rPr lang="en-US" sz="1600" dirty="0"/>
              <a:t>, </a:t>
            </a:r>
            <a:r>
              <a:rPr lang="en-US" sz="1600" dirty="0" err="1"/>
              <a:t>nici</a:t>
            </a:r>
            <a:r>
              <a:rPr lang="en-US" sz="1600" dirty="0"/>
              <a:t> </a:t>
            </a:r>
            <a:r>
              <a:rPr lang="en-US" sz="1600" dirty="0" err="1"/>
              <a:t>tată</a:t>
            </a:r>
            <a:r>
              <a:rPr lang="en-US" sz="1600" dirty="0"/>
              <a:t>.</a:t>
            </a:r>
            <a:br>
              <a:rPr lang="en-US" sz="1600" dirty="0"/>
            </a:br>
            <a:r>
              <a:rPr lang="en-US" sz="1600" dirty="0"/>
              <a:t/>
            </a:r>
            <a:br>
              <a:rPr lang="en-US" sz="1600" dirty="0"/>
            </a:br>
            <a:r>
              <a:rPr lang="en-US" sz="1600" dirty="0" err="1"/>
              <a:t>Poate</a:t>
            </a:r>
            <a:r>
              <a:rPr lang="en-US" sz="1600" dirty="0"/>
              <a:t> </a:t>
            </a:r>
            <a:r>
              <a:rPr lang="en-US" sz="1600" dirty="0" err="1"/>
              <a:t>că</a:t>
            </a:r>
            <a:r>
              <a:rPr lang="en-US" sz="1600" dirty="0"/>
              <a:t>, </a:t>
            </a:r>
            <a:r>
              <a:rPr lang="en-US" sz="1600" dirty="0" err="1"/>
              <a:t>între</a:t>
            </a:r>
            <a:r>
              <a:rPr lang="en-US" sz="1600" dirty="0"/>
              <a:t> </a:t>
            </a:r>
            <a:r>
              <a:rPr lang="en-US" sz="1600" dirty="0" err="1"/>
              <a:t>noi</a:t>
            </a:r>
            <a:r>
              <a:rPr lang="en-US" sz="1600" dirty="0"/>
              <a:t>, </a:t>
            </a:r>
            <a:r>
              <a:rPr lang="en-US" sz="1600" dirty="0" err="1"/>
              <a:t>peste</a:t>
            </a:r>
            <a:r>
              <a:rPr lang="en-US" sz="1600" dirty="0"/>
              <a:t> </a:t>
            </a:r>
            <a:r>
              <a:rPr lang="en-US" sz="1600" dirty="0" err="1"/>
              <a:t>traiul</a:t>
            </a:r>
            <a:r>
              <a:rPr lang="en-US" sz="1600" dirty="0"/>
              <a:t> de </a:t>
            </a:r>
            <a:r>
              <a:rPr lang="en-US" sz="1600" dirty="0" err="1"/>
              <a:t>câine</a:t>
            </a:r>
            <a:r>
              <a:rPr lang="en-US" sz="1600" dirty="0"/>
              <a:t>,</a:t>
            </a:r>
            <a:br>
              <a:rPr lang="en-US" sz="1600" dirty="0"/>
            </a:br>
            <a:r>
              <a:rPr lang="en-US" sz="1600" dirty="0" err="1"/>
              <a:t>Sunt</a:t>
            </a:r>
            <a:r>
              <a:rPr lang="en-US" sz="1600" dirty="0"/>
              <a:t> </a:t>
            </a:r>
            <a:r>
              <a:rPr lang="en-US" sz="1600" dirty="0" err="1"/>
              <a:t>cei</a:t>
            </a:r>
            <a:r>
              <a:rPr lang="en-US" sz="1600" dirty="0"/>
              <a:t> </a:t>
            </a:r>
            <a:r>
              <a:rPr lang="en-US" sz="1600" dirty="0" err="1"/>
              <a:t>supradotaţi</a:t>
            </a:r>
            <a:r>
              <a:rPr lang="en-US" sz="1600" dirty="0"/>
              <a:t> </a:t>
            </a:r>
            <a:r>
              <a:rPr lang="en-US" sz="1600" dirty="0" err="1"/>
              <a:t>pentru</a:t>
            </a:r>
            <a:r>
              <a:rPr lang="en-US" sz="1600" dirty="0"/>
              <a:t> </a:t>
            </a:r>
            <a:r>
              <a:rPr lang="en-US" sz="1600" dirty="0" err="1"/>
              <a:t>lumea</a:t>
            </a:r>
            <a:r>
              <a:rPr lang="en-US" sz="1600" dirty="0"/>
              <a:t> de </a:t>
            </a:r>
            <a:r>
              <a:rPr lang="en-US" sz="1600" dirty="0" err="1"/>
              <a:t>mâine</a:t>
            </a:r>
            <a:r>
              <a:rPr lang="en-US" sz="1600" dirty="0"/>
              <a:t>.</a:t>
            </a:r>
            <a:br>
              <a:rPr lang="en-US" sz="1600" dirty="0"/>
            </a:br>
            <a:r>
              <a:rPr lang="en-US" sz="1600" dirty="0"/>
              <a:t/>
            </a:r>
            <a:br>
              <a:rPr lang="en-US" sz="1600" dirty="0"/>
            </a:br>
            <a:r>
              <a:rPr lang="en-US" sz="1600" dirty="0" err="1"/>
              <a:t>Şi</a:t>
            </a:r>
            <a:r>
              <a:rPr lang="en-US" sz="1600" dirty="0"/>
              <a:t> </a:t>
            </a:r>
            <a:r>
              <a:rPr lang="en-US" sz="1600" dirty="0" err="1"/>
              <a:t>mai</a:t>
            </a:r>
            <a:r>
              <a:rPr lang="en-US" sz="1600" dirty="0"/>
              <a:t> mare ca </a:t>
            </a:r>
            <a:r>
              <a:rPr lang="en-US" sz="1600" dirty="0" err="1"/>
              <a:t>noi</a:t>
            </a:r>
            <a:r>
              <a:rPr lang="en-US" sz="1600" dirty="0"/>
              <a:t> e, </a:t>
            </a:r>
            <a:r>
              <a:rPr lang="en-US" sz="1600" dirty="0" err="1"/>
              <a:t>oricum</a:t>
            </a:r>
            <a:r>
              <a:rPr lang="en-US" sz="1600" dirty="0"/>
              <a:t>, </a:t>
            </a:r>
            <a:r>
              <a:rPr lang="en-US" sz="1600" dirty="0" err="1"/>
              <a:t>altă</a:t>
            </a:r>
            <a:r>
              <a:rPr lang="en-US" sz="1600" dirty="0"/>
              <a:t> </a:t>
            </a:r>
            <a:r>
              <a:rPr lang="en-US" sz="1600" dirty="0" err="1"/>
              <a:t>rană</a:t>
            </a:r>
            <a:r>
              <a:rPr lang="en-US" sz="1600" dirty="0"/>
              <a:t>,</a:t>
            </a:r>
            <a:br>
              <a:rPr lang="en-US" sz="1600" dirty="0"/>
            </a:br>
            <a:r>
              <a:rPr lang="en-US" sz="1600" dirty="0"/>
              <a:t>Un </a:t>
            </a:r>
            <a:r>
              <a:rPr lang="en-US" sz="1600" dirty="0" err="1"/>
              <a:t>popor</a:t>
            </a:r>
            <a:r>
              <a:rPr lang="en-US" sz="1600" dirty="0"/>
              <a:t> de </a:t>
            </a:r>
            <a:r>
              <a:rPr lang="en-US" sz="1600" dirty="0" err="1"/>
              <a:t>orfani</a:t>
            </a:r>
            <a:r>
              <a:rPr lang="en-US" sz="1600" dirty="0"/>
              <a:t>, </a:t>
            </a:r>
            <a:r>
              <a:rPr lang="en-US" sz="1600" dirty="0" err="1"/>
              <a:t>într</a:t>
            </a:r>
            <a:r>
              <a:rPr lang="en-US" sz="1600" dirty="0"/>
              <a:t>-o </a:t>
            </a:r>
            <a:r>
              <a:rPr lang="en-US" sz="1600" dirty="0" err="1"/>
              <a:t>lume</a:t>
            </a:r>
            <a:r>
              <a:rPr lang="en-US" sz="1600" dirty="0"/>
              <a:t> </a:t>
            </a:r>
            <a:r>
              <a:rPr lang="en-US" sz="1600" dirty="0" err="1"/>
              <a:t>orfană</a:t>
            </a:r>
            <a:r>
              <a:rPr lang="en-US" sz="1600" dirty="0"/>
              <a:t>.</a:t>
            </a:r>
            <a:br>
              <a:rPr lang="en-US" sz="1600" dirty="0"/>
            </a:br>
            <a:r>
              <a:rPr lang="en-US" sz="1050" dirty="0"/>
              <a:t/>
            </a:r>
            <a:br>
              <a:rPr lang="en-US" sz="1050" dirty="0"/>
            </a:br>
            <a:endParaRPr lang="en-US" sz="1050" dirty="0"/>
          </a:p>
        </p:txBody>
      </p:sp>
    </p:spTree>
    <p:extLst>
      <p:ext uri="{BB962C8B-B14F-4D97-AF65-F5344CB8AC3E}">
        <p14:creationId xmlns:p14="http://schemas.microsoft.com/office/powerpoint/2010/main" val="317529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sp>
        <p:nvSpPr>
          <p:cNvPr id="73" name="Oval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4" name="Oval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5" name="Oval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6" name="Oval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7" name="Oval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3239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54692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179184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152400" y="304800"/>
            <a:ext cx="5298439" cy="6071841"/>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32192" y="1592619"/>
            <a:ext cx="2526034" cy="2799769"/>
          </a:xfrm>
        </p:spPr>
        <p:txBody>
          <a:bodyPr vert="horz" lIns="91440" tIns="45720" rIns="91440" bIns="45720" rtlCol="0" anchor="b">
            <a:normAutofit/>
          </a:bodyPr>
          <a:lstStyle/>
          <a:p>
            <a:r>
              <a:rPr lang="en-US" sz="4800" b="0" i="0" kern="1200">
                <a:solidFill>
                  <a:schemeClr val="tx2"/>
                </a:solidFill>
                <a:latin typeface="+mj-lt"/>
                <a:ea typeface="+mj-ea"/>
                <a:cs typeface="+mj-cs"/>
              </a:rPr>
              <a:t>English version</a:t>
            </a:r>
          </a:p>
        </p:txBody>
      </p:sp>
    </p:spTree>
    <p:extLst>
      <p:ext uri="{BB962C8B-B14F-4D97-AF65-F5344CB8AC3E}">
        <p14:creationId xmlns:p14="http://schemas.microsoft.com/office/powerpoint/2010/main" val="391782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ine 11"/>
          <p:cNvPicPr>
            <a:picLocks noChangeAspect="1"/>
          </p:cNvPicPr>
          <p:nvPr/>
        </p:nvPicPr>
        <p:blipFill rotWithShape="1">
          <a:blip r:embed="rId2">
            <a:alphaModFix/>
            <a:extLst/>
          </a:blip>
          <a:srcRect l="20909" t="5007" r="-1" b="4083"/>
          <a:stretch/>
        </p:blipFill>
        <p:spPr>
          <a:xfrm>
            <a:off x="20" y="10"/>
            <a:ext cx="9143980" cy="6857990"/>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88223" y="1295400"/>
            <a:ext cx="5943222" cy="55626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79431" y="0"/>
            <a:ext cx="595201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648584" y="295727"/>
            <a:ext cx="4888806" cy="767695"/>
          </a:xfrm>
        </p:spPr>
        <p:txBody>
          <a:bodyPr anchor="b">
            <a:normAutofit/>
          </a:bodyPr>
          <a:lstStyle/>
          <a:p>
            <a:r>
              <a:rPr lang="en-US" sz="2800"/>
              <a:t>Poem analysis</a:t>
            </a:r>
          </a:p>
        </p:txBody>
      </p:sp>
      <p:sp>
        <p:nvSpPr>
          <p:cNvPr id="3" name="Content Placeholder 2"/>
          <p:cNvSpPr>
            <a:spLocks noGrp="1"/>
          </p:cNvSpPr>
          <p:nvPr>
            <p:ph idx="1"/>
          </p:nvPr>
        </p:nvSpPr>
        <p:spPr>
          <a:xfrm>
            <a:off x="2648585" y="1447168"/>
            <a:ext cx="4888806" cy="4806214"/>
          </a:xfrm>
        </p:spPr>
        <p:txBody>
          <a:bodyPr anchor="t">
            <a:normAutofit/>
          </a:bodyPr>
          <a:lstStyle/>
          <a:p>
            <a:r>
              <a:rPr lang="en-US" sz="1800"/>
              <a:t>The text of the poem focuses on the depiction of a world in which humans lose their sense of responsibility and fail to care for those around them who are in great need for acceptance and tolerance.</a:t>
            </a:r>
          </a:p>
          <a:p>
            <a:r>
              <a:rPr lang="en-US" sz="1800"/>
              <a:t>The </a:t>
            </a:r>
            <a:r>
              <a:rPr lang="en-US" sz="1800" i="1"/>
              <a:t>orphans </a:t>
            </a:r>
            <a:r>
              <a:rPr lang="en-US" sz="1800"/>
              <a:t>in the poem are the children and people in need. The poet places himself as one of those people, and cries out for acceptance and inclusion.</a:t>
            </a:r>
          </a:p>
        </p:txBody>
      </p:sp>
    </p:spTree>
    <p:extLst>
      <p:ext uri="{BB962C8B-B14F-4D97-AF65-F5344CB8AC3E}">
        <p14:creationId xmlns:p14="http://schemas.microsoft.com/office/powerpoint/2010/main" val="135508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p:cNvPicPr>
            <a:picLocks noChangeAspect="1"/>
          </p:cNvPicPr>
          <p:nvPr/>
        </p:nvPicPr>
        <p:blipFill rotWithShape="1">
          <a:blip r:embed="rId2">
            <a:duotone>
              <a:prstClr val="black"/>
              <a:schemeClr val="accent5">
                <a:tint val="45000"/>
                <a:satMod val="400000"/>
              </a:schemeClr>
            </a:duotone>
            <a:alphaModFix amt="15000"/>
            <a:extLst/>
          </a:blip>
          <a:srcRect r="11529"/>
          <a:stretch/>
        </p:blipFill>
        <p:spPr>
          <a:xfrm>
            <a:off x="1" y="10"/>
            <a:ext cx="9143999" cy="6857990"/>
          </a:xfrm>
          <a:prstGeom prst="rect">
            <a:avLst/>
          </a:prstGeom>
        </p:spPr>
      </p:pic>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27700" y="2052925"/>
            <a:ext cx="6711654" cy="4195481"/>
          </a:xfrm>
        </p:spPr>
        <p:txBody>
          <a:bodyPr>
            <a:normAutofit/>
          </a:bodyPr>
          <a:lstStyle/>
          <a:p>
            <a:pPr>
              <a:lnSpc>
                <a:spcPct val="80000"/>
              </a:lnSpc>
            </a:pPr>
            <a:r>
              <a:rPr lang="en-US" sz="1700" dirty="0"/>
              <a:t>The first line of the </a:t>
            </a:r>
            <a:r>
              <a:rPr lang="en-US" sz="1700" b="1" dirty="0"/>
              <a:t>poem </a:t>
            </a:r>
            <a:r>
              <a:rPr lang="en-US" sz="1700" b="1" i="1" dirty="0"/>
              <a:t>To be human in the world is heavier than lead</a:t>
            </a:r>
            <a:r>
              <a:rPr lang="en-US" sz="1700" b="1" i="1" dirty="0">
                <a:solidFill>
                  <a:schemeClr val="bg1"/>
                </a:solidFill>
              </a:rPr>
              <a:t>  </a:t>
            </a:r>
            <a:r>
              <a:rPr lang="en-US" sz="1700" dirty="0"/>
              <a:t>refers to the difficulties encountered by people in dealing with special needs people, being seen as a weight, a problem that needs solutions.</a:t>
            </a:r>
          </a:p>
          <a:p>
            <a:pPr>
              <a:lnSpc>
                <a:spcPct val="80000"/>
              </a:lnSpc>
            </a:pPr>
            <a:r>
              <a:rPr lang="en-US" sz="1700" dirty="0"/>
              <a:t>The second line </a:t>
            </a:r>
            <a:r>
              <a:rPr lang="en-US" sz="1700" b="1" i="1" dirty="0"/>
              <a:t>We have no names. But how many humans have names?  </a:t>
            </a:r>
            <a:r>
              <a:rPr lang="en-US" sz="1700" dirty="0"/>
              <a:t>shows that people with problems are often neglected or ignored, being considered without names. But the poet goes on to ask all of us whether we have names ourselves, since we choose to neglect and not include the special needs people in our society.</a:t>
            </a:r>
          </a:p>
          <a:p>
            <a:pPr>
              <a:lnSpc>
                <a:spcPct val="80000"/>
              </a:lnSpc>
            </a:pPr>
            <a:r>
              <a:rPr lang="en-US" sz="1700" dirty="0"/>
              <a:t>The lines </a:t>
            </a:r>
            <a:r>
              <a:rPr lang="en-US" sz="1700" b="1" i="1" dirty="0"/>
              <a:t>You’ve left us isolated, and it’s hard and shameful/More terrible, anyways is oblivion itself</a:t>
            </a:r>
            <a:r>
              <a:rPr lang="en-US" sz="1700" dirty="0"/>
              <a:t> present the cry for help and the gravity of the situation in which people treat the people with problems. The poet uses the word oblivion (left to be forgotten) to emphasize the carelessness with which many people treat the problem of social inclusion and acceptance. </a:t>
            </a:r>
            <a:endParaRPr lang="en-US" sz="1700" i="1" dirty="0"/>
          </a:p>
          <a:p>
            <a:pPr>
              <a:lnSpc>
                <a:spcPct val="80000"/>
              </a:lnSpc>
            </a:pPr>
            <a:endParaRPr lang="en-US" sz="1700" dirty="0"/>
          </a:p>
        </p:txBody>
      </p:sp>
    </p:spTree>
    <p:extLst>
      <p:ext uri="{BB962C8B-B14F-4D97-AF65-F5344CB8AC3E}">
        <p14:creationId xmlns:p14="http://schemas.microsoft.com/office/powerpoint/2010/main" val="395037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p:cNvPicPr>
            <a:picLocks noChangeAspect="1"/>
          </p:cNvPicPr>
          <p:nvPr/>
        </p:nvPicPr>
        <p:blipFill rotWithShape="1">
          <a:blip r:embed="rId2">
            <a:alphaModFix/>
            <a:extLst/>
          </a:blip>
          <a:srcRect l="26517" r="9817" b="1"/>
          <a:stretch/>
        </p:blipFill>
        <p:spPr>
          <a:xfrm>
            <a:off x="20" y="10"/>
            <a:ext cx="9143980" cy="685776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88223" y="1295400"/>
            <a:ext cx="5943222" cy="55626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79431" y="0"/>
            <a:ext cx="595201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648584" y="1447168"/>
            <a:ext cx="5581016" cy="5106032"/>
          </a:xfrm>
        </p:spPr>
        <p:txBody>
          <a:bodyPr anchor="t">
            <a:normAutofit lnSpcReduction="10000"/>
          </a:bodyPr>
          <a:lstStyle/>
          <a:p>
            <a:pPr marL="0" indent="0">
              <a:lnSpc>
                <a:spcPct val="80000"/>
              </a:lnSpc>
              <a:buNone/>
            </a:pPr>
            <a:r>
              <a:rPr lang="en-US" b="1" i="1" dirty="0">
                <a:latin typeface="Times New Roman" pitchFamily="18" charset="0"/>
                <a:cs typeface="Times New Roman" pitchFamily="18" charset="0"/>
              </a:rPr>
              <a:t>We’re mean to each other, all that’s mean makes us meaner, /And the meanest are those who hate humanity. </a:t>
            </a:r>
            <a:r>
              <a:rPr lang="en-US" dirty="0">
                <a:latin typeface="Times New Roman" pitchFamily="18" charset="0"/>
                <a:cs typeface="Times New Roman" pitchFamily="18" charset="0"/>
              </a:rPr>
              <a:t>The next lines point out that the world is becoming a place in which hate breeds more hate, evil breeds more evil, and the greatest problem people are confronted with is their loss of humanity. The poet highlights the ever-lasting circle from which we need to exit in order to change as people and become better, more tolerant.</a:t>
            </a:r>
          </a:p>
          <a:p>
            <a:pPr marL="0" indent="0">
              <a:lnSpc>
                <a:spcPct val="80000"/>
              </a:lnSpc>
              <a:buNone/>
            </a:pPr>
            <a:r>
              <a:rPr lang="en-US" b="1" i="1" dirty="0">
                <a:latin typeface="Times New Roman" pitchFamily="18" charset="0"/>
                <a:cs typeface="Times New Roman" pitchFamily="18" charset="0"/>
              </a:rPr>
              <a:t>We – orphans of parents, as destiny shows us,/On Earth, most of us have neither mother nor father. </a:t>
            </a:r>
            <a:r>
              <a:rPr lang="en-US" dirty="0">
                <a:latin typeface="Times New Roman" pitchFamily="18" charset="0"/>
                <a:cs typeface="Times New Roman" pitchFamily="18" charset="0"/>
              </a:rPr>
              <a:t>Semantically speaking, the next lines can be interpreted as follows: the orphans are the children and people with special needs, who have no </a:t>
            </a:r>
            <a:r>
              <a:rPr lang="en-US" b="1" dirty="0">
                <a:latin typeface="Times New Roman" pitchFamily="18" charset="0"/>
                <a:cs typeface="Times New Roman" pitchFamily="18" charset="0"/>
              </a:rPr>
              <a:t>guardians</a:t>
            </a:r>
            <a:r>
              <a:rPr lang="en-US" dirty="0">
                <a:latin typeface="Times New Roman" pitchFamily="18" charset="0"/>
                <a:cs typeface="Times New Roman" pitchFamily="18" charset="0"/>
              </a:rPr>
              <a:t> or people to stand by their cause (they are seen as orphans of </a:t>
            </a:r>
            <a:r>
              <a:rPr lang="en-US" b="1" dirty="0">
                <a:latin typeface="Times New Roman" pitchFamily="18" charset="0"/>
                <a:cs typeface="Times New Roman" pitchFamily="18" charset="0"/>
              </a:rPr>
              <a:t>parents</a:t>
            </a:r>
            <a:r>
              <a:rPr lang="en-US" dirty="0">
                <a:latin typeface="Times New Roman" pitchFamily="18" charset="0"/>
                <a:cs typeface="Times New Roman" pitchFamily="18" charset="0"/>
              </a:rPr>
              <a:t>). The poet underlines that most people with special needs have no real guardians, (mother or father), but also uses the word MOST, which implies the existence of a small number of people ready and willing to make a change in the world and create a better environment for the acceptance of the people in need.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54242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ine 7"/>
          <p:cNvPicPr>
            <a:picLocks noChangeAspect="1"/>
          </p:cNvPicPr>
          <p:nvPr/>
        </p:nvPicPr>
        <p:blipFill rotWithShape="1">
          <a:blip r:embed="rId2">
            <a:alphaModFix/>
            <a:extLst/>
          </a:blip>
          <a:srcRect l="29630" t="1964" r="1" b="4212"/>
          <a:stretch/>
        </p:blipFill>
        <p:spPr>
          <a:xfrm>
            <a:off x="20" y="10"/>
            <a:ext cx="9143980" cy="6857990"/>
          </a:xfrm>
          <a:prstGeom prst="rect">
            <a:avLst/>
          </a:prstGeom>
        </p:spPr>
      </p:pic>
      <p:sp>
        <p:nvSpPr>
          <p:cNvPr id="16"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88223" y="1295400"/>
            <a:ext cx="5943222" cy="55626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479431" y="0"/>
            <a:ext cx="595201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648584" y="1447168"/>
            <a:ext cx="5581015" cy="5334632"/>
          </a:xfrm>
        </p:spPr>
        <p:txBody>
          <a:bodyPr anchor="t">
            <a:normAutofit lnSpcReduction="10000"/>
          </a:bodyPr>
          <a:lstStyle/>
          <a:p>
            <a:pPr marL="0" indent="0">
              <a:lnSpc>
                <a:spcPct val="90000"/>
              </a:lnSpc>
              <a:buNone/>
            </a:pPr>
            <a:r>
              <a:rPr lang="en-US" b="1" i="1" dirty="0">
                <a:latin typeface="Times New Roman" pitchFamily="18" charset="0"/>
                <a:cs typeface="Times New Roman" pitchFamily="18" charset="0"/>
              </a:rPr>
              <a:t>Perhaps, among ourselves, above the hardships we endure, /Are those endowed for tomorrow’s world</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In the following lines the tone of the poem shifts from a pessimistic one to an optimistic one, as the poet presents a ray of hope that resides in those among us who are endowed (detain the necessary knowledge) for tomorrow’s world (for the future). They are the people who stand out to bring about the much needed change when it comes to the inclusion of special needs people.</a:t>
            </a:r>
          </a:p>
          <a:p>
            <a:pPr marL="0" indent="0">
              <a:lnSpc>
                <a:spcPct val="90000"/>
              </a:lnSpc>
              <a:buNone/>
            </a:pPr>
            <a:r>
              <a:rPr lang="en-US" b="1" i="1" dirty="0">
                <a:latin typeface="Times New Roman" pitchFamily="18" charset="0"/>
                <a:cs typeface="Times New Roman" pitchFamily="18" charset="0"/>
              </a:rPr>
              <a:t>And greater than us is, however, another wound, /A people of orphans, in an orphan world.</a:t>
            </a:r>
          </a:p>
          <a:p>
            <a:pPr marL="0" indent="0">
              <a:lnSpc>
                <a:spcPct val="90000"/>
              </a:lnSpc>
              <a:buNone/>
            </a:pPr>
            <a:r>
              <a:rPr lang="en-US" dirty="0">
                <a:latin typeface="Times New Roman" pitchFamily="18" charset="0"/>
                <a:cs typeface="Times New Roman" pitchFamily="18" charset="0"/>
              </a:rPr>
              <a:t>The poem concludes in a sad note, that also shows a cruel reality and a cry for self-awareness, and need for change. </a:t>
            </a:r>
            <a:r>
              <a:rPr lang="en-US" b="1" i="1" dirty="0">
                <a:latin typeface="Times New Roman" pitchFamily="18" charset="0"/>
                <a:cs typeface="Times New Roman" pitchFamily="18" charset="0"/>
              </a:rPr>
              <a:t>A people of orphans in an orphan world </a:t>
            </a:r>
            <a:r>
              <a:rPr lang="en-US" dirty="0">
                <a:latin typeface="Times New Roman" pitchFamily="18" charset="0"/>
                <a:cs typeface="Times New Roman" pitchFamily="18" charset="0"/>
              </a:rPr>
              <a:t>refers to the ever-presence of people with special needs throughout the world and the struggle we are all facing in looking after their needs and making the world a better place for them. </a:t>
            </a:r>
            <a:endParaRPr lang="en-US" dirty="0"/>
          </a:p>
          <a:p>
            <a:pPr>
              <a:lnSpc>
                <a:spcPct val="90000"/>
              </a:lnSpc>
            </a:pPr>
            <a:endParaRPr lang="en-US" sz="1700" dirty="0"/>
          </a:p>
        </p:txBody>
      </p:sp>
    </p:spTree>
    <p:extLst>
      <p:ext uri="{BB962C8B-B14F-4D97-AF65-F5344CB8AC3E}">
        <p14:creationId xmlns:p14="http://schemas.microsoft.com/office/powerpoint/2010/main" val="19996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p:cNvPicPr>
            <a:picLocks noChangeAspect="1"/>
          </p:cNvPicPr>
          <p:nvPr/>
        </p:nvPicPr>
        <p:blipFill rotWithShape="1">
          <a:blip r:embed="rId2"/>
          <a:srcRect l="11774" r="47836"/>
          <a:stretch/>
        </p:blipFill>
        <p:spPr>
          <a:xfrm>
            <a:off x="4153173" y="10"/>
            <a:ext cx="4990827" cy="685799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28600" y="609600"/>
            <a:ext cx="3733799" cy="5584724"/>
          </a:xfrm>
        </p:spPr>
        <p:txBody>
          <a:bodyPr>
            <a:normAutofit lnSpcReduction="10000"/>
          </a:bodyPr>
          <a:lstStyle/>
          <a:p>
            <a:pPr>
              <a:lnSpc>
                <a:spcPct val="80000"/>
              </a:lnSpc>
            </a:pPr>
            <a:r>
              <a:rPr lang="en-US" sz="1800" dirty="0">
                <a:latin typeface="Times New Roman" pitchFamily="18" charset="0"/>
                <a:cs typeface="Times New Roman" pitchFamily="18" charset="0"/>
              </a:rPr>
              <a:t>The poet’s style is quite straightforward. He makes use of few stylistic devices. He uses similes, enumerations and metaphor to convey hidden meaning. He mostly relies on the semantics and the multiple interpretations that can be attributed to the poem. On the one hand, it can be read as a manifesto for the acceptance of people with special needs. On the other hand, it can also be read simply as the cry of an orphan boy who finds the world around him unwilling to accept him.</a:t>
            </a:r>
          </a:p>
          <a:p>
            <a:pPr>
              <a:lnSpc>
                <a:spcPct val="80000"/>
              </a:lnSpc>
            </a:pPr>
            <a:endParaRPr lang="en-US" sz="1800" dirty="0">
              <a:latin typeface="Times New Roman" pitchFamily="18" charset="0"/>
              <a:cs typeface="Times New Roman" pitchFamily="18" charset="0"/>
            </a:endParaRPr>
          </a:p>
          <a:p>
            <a:pPr>
              <a:lnSpc>
                <a:spcPct val="80000"/>
              </a:lnSpc>
            </a:pPr>
            <a:r>
              <a:rPr lang="en-US" sz="1800" dirty="0">
                <a:latin typeface="Times New Roman" pitchFamily="18" charset="0"/>
                <a:cs typeface="Times New Roman" pitchFamily="18" charset="0"/>
              </a:rPr>
              <a:t>The poet is famous for his sympathy towards all people and the ideas of freedom and democracy. He has always been a patriot, fighting against censorship during the communist regime. His fervor and passion can be seen in most of his writings.</a:t>
            </a:r>
          </a:p>
        </p:txBody>
      </p:sp>
    </p:spTree>
    <p:extLst>
      <p:ext uri="{BB962C8B-B14F-4D97-AF65-F5344CB8AC3E}">
        <p14:creationId xmlns:p14="http://schemas.microsoft.com/office/powerpoint/2010/main" val="61003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sp>
        <p:nvSpPr>
          <p:cNvPr id="11" name="Oval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5657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564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120138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713" y="481821"/>
            <a:ext cx="4063286" cy="5888821"/>
          </a:xfrm>
          <a:prstGeom prst="rect">
            <a:avLst/>
          </a:prstGeom>
          <a:effectLst/>
        </p:spPr>
      </p:pic>
      <p:sp>
        <p:nvSpPr>
          <p:cNvPr id="2" name="Title 1"/>
          <p:cNvSpPr>
            <a:spLocks noGrp="1"/>
          </p:cNvSpPr>
          <p:nvPr>
            <p:ph type="title"/>
          </p:nvPr>
        </p:nvSpPr>
        <p:spPr>
          <a:xfrm>
            <a:off x="5539228" y="1592619"/>
            <a:ext cx="3118998" cy="2799769"/>
          </a:xfrm>
        </p:spPr>
        <p:txBody>
          <a:bodyPr vert="horz" lIns="91440" tIns="45720" rIns="91440" bIns="45720" rtlCol="0" anchor="b">
            <a:normAutofit/>
          </a:bodyPr>
          <a:lstStyle/>
          <a:p>
            <a:r>
              <a:rPr lang="en-US" sz="4800" b="0" i="0" kern="1200" dirty="0">
                <a:solidFill>
                  <a:schemeClr val="tx2"/>
                </a:solidFill>
                <a:latin typeface="+mj-lt"/>
                <a:ea typeface="+mj-ea"/>
                <a:cs typeface="+mj-cs"/>
              </a:rPr>
              <a:t>Adrian </a:t>
            </a:r>
            <a:r>
              <a:rPr lang="en-US" sz="4800" b="0" i="0" kern="1200" dirty="0" err="1">
                <a:solidFill>
                  <a:schemeClr val="tx2"/>
                </a:solidFill>
                <a:latin typeface="+mj-lt"/>
                <a:ea typeface="+mj-ea"/>
                <a:cs typeface="+mj-cs"/>
              </a:rPr>
              <a:t>Păunescu</a:t>
            </a:r>
            <a:endParaRPr lang="en-US" sz="4800" b="0" i="0" kern="1200" dirty="0">
              <a:solidFill>
                <a:schemeClr val="tx2"/>
              </a:solidFill>
              <a:latin typeface="+mj-lt"/>
              <a:ea typeface="+mj-ea"/>
              <a:cs typeface="+mj-cs"/>
            </a:endParaRPr>
          </a:p>
        </p:txBody>
      </p:sp>
    </p:spTree>
    <p:extLst>
      <p:ext uri="{BB962C8B-B14F-4D97-AF65-F5344CB8AC3E}">
        <p14:creationId xmlns:p14="http://schemas.microsoft.com/office/powerpoint/2010/main" val="550326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180</TotalTime>
  <Words>941</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Poem classroom All together for Inclusion (ALTER)</vt:lpstr>
      <vt:lpstr>Romanian Version</vt:lpstr>
      <vt:lpstr>English version</vt:lpstr>
      <vt:lpstr>Poem analysis</vt:lpstr>
      <vt:lpstr>PowerPoint Presentation</vt:lpstr>
      <vt:lpstr>PowerPoint Presentation</vt:lpstr>
      <vt:lpstr>PowerPoint Presentation</vt:lpstr>
      <vt:lpstr>PowerPoint Presentation</vt:lpstr>
      <vt:lpstr>Adrian Păunescu</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Poem classroom All together for Inclusion (ALTER)</dc:title>
  <dc:creator>Windows User</dc:creator>
  <cp:lastModifiedBy>Windows User</cp:lastModifiedBy>
  <cp:revision>15</cp:revision>
  <dcterms:created xsi:type="dcterms:W3CDTF">2017-04-27T10:40:19Z</dcterms:created>
  <dcterms:modified xsi:type="dcterms:W3CDTF">2017-05-05T18:06:07Z</dcterms:modified>
</cp:coreProperties>
</file>