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87" r:id="rId1"/>
  </p:sldMasterIdLst>
  <p:sldIdLst>
    <p:sldId id="322" r:id="rId2"/>
    <p:sldId id="279" r:id="rId3"/>
    <p:sldId id="271" r:id="rId4"/>
    <p:sldId id="280" r:id="rId5"/>
    <p:sldId id="282" r:id="rId6"/>
    <p:sldId id="281" r:id="rId7"/>
    <p:sldId id="283" r:id="rId8"/>
    <p:sldId id="284" r:id="rId9"/>
    <p:sldId id="259" r:id="rId10"/>
    <p:sldId id="285" r:id="rId11"/>
    <p:sldId id="305" r:id="rId12"/>
    <p:sldId id="315" r:id="rId13"/>
    <p:sldId id="317" r:id="rId14"/>
    <p:sldId id="304" r:id="rId15"/>
    <p:sldId id="290" r:id="rId16"/>
    <p:sldId id="291" r:id="rId17"/>
    <p:sldId id="318" r:id="rId18"/>
    <p:sldId id="321" r:id="rId19"/>
    <p:sldId id="307" r:id="rId20"/>
    <p:sldId id="308" r:id="rId21"/>
    <p:sldId id="312" r:id="rId22"/>
    <p:sldId id="313" r:id="rId23"/>
    <p:sldId id="309" r:id="rId24"/>
    <p:sldId id="310" r:id="rId25"/>
    <p:sldId id="311" r:id="rId26"/>
    <p:sldId id="320" r:id="rId27"/>
    <p:sldId id="299" r:id="rId28"/>
    <p:sldId id="324" r:id="rId29"/>
    <p:sldId id="32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30"/>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61BEF0D-F0BB-DE4B-95CE-6DB70DBA9567}" type="datetimeFigureOut">
              <a:rPr lang="en-US" smtClean="0"/>
              <a:pPr/>
              <a:t>2/7/2017</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61BEF0D-F0BB-DE4B-95CE-6DB70DBA9567}" type="datetimeFigureOut">
              <a:rPr lang="en-US" smtClean="0"/>
              <a:pPr/>
              <a:t>2/7/2017</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43"/>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43"/>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61BEF0D-F0BB-DE4B-95CE-6DB70DBA9567}" type="datetimeFigureOut">
              <a:rPr lang="en-US" smtClean="0"/>
              <a:pPr/>
              <a:t>2/7/2017</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61BEF0D-F0BB-DE4B-95CE-6DB70DBA9567}" type="datetimeFigureOut">
              <a:rPr lang="en-US" smtClean="0"/>
              <a:pPr/>
              <a:t>2/7/2017</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5"/>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61BEF0D-F0BB-DE4B-95CE-6DB70DBA9567}" type="datetimeFigureOut">
              <a:rPr lang="en-US" smtClean="0"/>
              <a:pPr/>
              <a:t>2/7/2017</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61BEF0D-F0BB-DE4B-95CE-6DB70DBA9567}" type="datetimeFigureOut">
              <a:rPr lang="en-US" smtClean="0"/>
              <a:pPr/>
              <a:t>2/7/2017</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61BEF0D-F0BB-DE4B-95CE-6DB70DBA9567}" type="datetimeFigureOut">
              <a:rPr lang="en-US" smtClean="0"/>
              <a:pPr/>
              <a:t>2/7/2017</a:t>
            </a:fld>
            <a:endParaRPr lang="en-US" dirty="0"/>
          </a:p>
        </p:txBody>
      </p:sp>
      <p:sp>
        <p:nvSpPr>
          <p:cNvPr id="8" name="Segnaposto piè di pagina 7"/>
          <p:cNvSpPr>
            <a:spLocks noGrp="1"/>
          </p:cNvSpPr>
          <p:nvPr>
            <p:ph type="ftr" sz="quarter" idx="11"/>
          </p:nvPr>
        </p:nvSpPr>
        <p:spPr/>
        <p:txBody>
          <a:bodyPr/>
          <a:lstStyle/>
          <a:p>
            <a:endParaRPr lang="en-US" dirty="0"/>
          </a:p>
        </p:txBody>
      </p:sp>
      <p:sp>
        <p:nvSpPr>
          <p:cNvPr id="9" name="Segnaposto numero diapositiva 8"/>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61BEF0D-F0BB-DE4B-95CE-6DB70DBA9567}" type="datetimeFigureOut">
              <a:rPr lang="en-US" smtClean="0"/>
              <a:pPr/>
              <a:t>2/7/2017</a:t>
            </a:fld>
            <a:endParaRPr lang="en-US" dirty="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61BEF0D-F0BB-DE4B-95CE-6DB70DBA9567}" type="datetimeFigureOut">
              <a:rPr lang="en-US" smtClean="0"/>
              <a:pPr/>
              <a:t>2/7/2017</a:t>
            </a:fld>
            <a:endParaRPr lang="en-US" dirty="0"/>
          </a:p>
        </p:txBody>
      </p:sp>
      <p:sp>
        <p:nvSpPr>
          <p:cNvPr id="3" name="Segnaposto piè di pagina 2"/>
          <p:cNvSpPr>
            <a:spLocks noGrp="1"/>
          </p:cNvSpPr>
          <p:nvPr>
            <p:ph type="ftr" sz="quarter" idx="11"/>
          </p:nvPr>
        </p:nvSpPr>
        <p:spPr/>
        <p:txBody>
          <a:bodyPr/>
          <a:lstStyle/>
          <a:p>
            <a:endParaRPr lang="en-US" dirty="0"/>
          </a:p>
        </p:txBody>
      </p:sp>
      <p:sp>
        <p:nvSpPr>
          <p:cNvPr id="4" name="Segnaposto numero diapositiva 3"/>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3"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61BEF0D-F0BB-DE4B-95CE-6DB70DBA9567}" type="datetimeFigureOut">
              <a:rPr lang="en-US" smtClean="0"/>
              <a:pPr/>
              <a:t>2/7/2017</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61BEF0D-F0BB-DE4B-95CE-6DB70DBA9567}" type="datetimeFigureOut">
              <a:rPr lang="en-US" smtClean="0"/>
              <a:pPr/>
              <a:t>2/7/2017</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2/7/2017</a:t>
            </a:fld>
            <a:endParaRPr lang="en-US" dirty="0"/>
          </a:p>
        </p:txBody>
      </p:sp>
      <p:sp>
        <p:nvSpPr>
          <p:cNvPr id="5" name="Segnaposto piè di pagina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7"/>
            <a:ext cx="10972800" cy="5238139"/>
          </a:xfrm>
        </p:spPr>
        <p:txBody>
          <a:bodyPr>
            <a:normAutofit/>
          </a:bodyPr>
          <a:lstStyle/>
          <a:p>
            <a:r>
              <a:rPr lang="it-IT" sz="30000" dirty="0">
                <a:solidFill>
                  <a:srgbClr val="FF0000"/>
                </a:solidFill>
                <a:latin typeface="AR DARLING" panose="02000000000000000000" pitchFamily="2" charset="0"/>
                <a:ea typeface="Adobe Gothic Std B" pitchFamily="34" charset="-128"/>
              </a:rPr>
              <a:t>No</a:t>
            </a:r>
            <a:r>
              <a:rPr lang="it-IT" sz="9600" dirty="0">
                <a:solidFill>
                  <a:srgbClr val="FF0000"/>
                </a:solidFill>
                <a:latin typeface="AR DARLING" panose="02000000000000000000" pitchFamily="2" charset="0"/>
              </a:rPr>
              <a:t> </a:t>
            </a:r>
            <a:r>
              <a:rPr lang="it-IT" sz="6000" dirty="0">
                <a:latin typeface="Adobe Garamond Pro Bold" pitchFamily="18" charset="0"/>
                <a:ea typeface="Adobe Gothic Std B" pitchFamily="34" charset="-128"/>
              </a:rPr>
              <a:t>alla violenza</a:t>
            </a:r>
            <a:endParaRPr lang="it-IT" sz="6000" dirty="0">
              <a:solidFill>
                <a:srgbClr val="FF0000"/>
              </a:solidFill>
              <a:latin typeface="Adobe Garamond Pro Bold" pitchFamily="18" charset="0"/>
              <a:ea typeface="Adobe Gothic Std B" pitchFamily="34" charset="-128"/>
            </a:endParaRPr>
          </a:p>
        </p:txBody>
      </p:sp>
    </p:spTree>
    <p:extLst>
      <p:ext uri="{BB962C8B-B14F-4D97-AF65-F5344CB8AC3E}">
        <p14:creationId xmlns:p14="http://schemas.microsoft.com/office/powerpoint/2010/main" val="1630700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5557" y="413238"/>
            <a:ext cx="8776227" cy="1491762"/>
          </a:xfrm>
        </p:spPr>
        <p:txBody>
          <a:bodyPr>
            <a:normAutofit fontScale="90000"/>
          </a:bodyPr>
          <a:lstStyle/>
          <a:p>
            <a:r>
              <a:rPr lang="it-IT" sz="5300" b="1" dirty="0">
                <a:solidFill>
                  <a:srgbClr val="FF0000"/>
                </a:solidFill>
                <a:latin typeface="Berlin Sans FB Demi" panose="020E0802020502020306" pitchFamily="34" charset="0"/>
              </a:rPr>
              <a:t>Ni una </a:t>
            </a:r>
            <a:r>
              <a:rPr lang="it-IT" sz="5300" b="1" dirty="0" err="1">
                <a:solidFill>
                  <a:srgbClr val="FF0000"/>
                </a:solidFill>
                <a:latin typeface="Berlin Sans FB Demi" panose="020E0802020502020306" pitchFamily="34" charset="0"/>
              </a:rPr>
              <a:t>mujer</a:t>
            </a:r>
            <a:r>
              <a:rPr lang="it-IT" sz="5300" b="1" dirty="0">
                <a:solidFill>
                  <a:srgbClr val="FF0000"/>
                </a:solidFill>
                <a:latin typeface="Berlin Sans FB Demi" panose="020E0802020502020306" pitchFamily="34" charset="0"/>
              </a:rPr>
              <a:t> </a:t>
            </a:r>
            <a:r>
              <a:rPr lang="it-IT" sz="5300" b="1" dirty="0" err="1">
                <a:solidFill>
                  <a:srgbClr val="FF0000"/>
                </a:solidFill>
                <a:latin typeface="Berlin Sans FB Demi" panose="020E0802020502020306" pitchFamily="34" charset="0"/>
              </a:rPr>
              <a:t>màs</a:t>
            </a:r>
            <a:r>
              <a:rPr lang="it-IT" sz="4900" b="1" dirty="0">
                <a:solidFill>
                  <a:schemeClr val="tx1"/>
                </a:solidFill>
                <a:latin typeface="Berlin Sans FB Demi" panose="020E0802020502020306" pitchFamily="34" charset="0"/>
              </a:rPr>
              <a:t>…mai più una!</a:t>
            </a:r>
            <a:r>
              <a:rPr lang="it-IT" sz="4900" b="1" dirty="0">
                <a:solidFill>
                  <a:srgbClr val="FF0000"/>
                </a:solidFill>
                <a:latin typeface="Berlin Sans FB Demi" panose="020E0802020502020306" pitchFamily="34" charset="0"/>
              </a:rPr>
              <a:t/>
            </a:r>
            <a:br>
              <a:rPr lang="it-IT" sz="4900" b="1" dirty="0">
                <a:solidFill>
                  <a:srgbClr val="FF0000"/>
                </a:solidFill>
                <a:latin typeface="Berlin Sans FB Demi" panose="020E0802020502020306" pitchFamily="34" charset="0"/>
              </a:rPr>
            </a:br>
            <a:r>
              <a:rPr lang="it-IT" sz="2000" b="1" dirty="0">
                <a:solidFill>
                  <a:schemeClr val="tx1"/>
                </a:solidFill>
                <a:latin typeface="Berlin Sans FB Demi" panose="020E0802020502020306" pitchFamily="34" charset="0"/>
              </a:rPr>
              <a:t>                                                                        	       </a:t>
            </a:r>
            <a:r>
              <a:rPr lang="it-IT" sz="3100" b="1" dirty="0" err="1">
                <a:solidFill>
                  <a:srgbClr val="FF0000"/>
                </a:solidFill>
                <a:latin typeface="Berlin Sans FB Demi" panose="020E0802020502020306" pitchFamily="34" charset="0"/>
              </a:rPr>
              <a:t>Susana</a:t>
            </a:r>
            <a:r>
              <a:rPr lang="it-IT" sz="3100" b="1" dirty="0">
                <a:solidFill>
                  <a:srgbClr val="FF0000"/>
                </a:solidFill>
                <a:latin typeface="Berlin Sans FB Demi" panose="020E0802020502020306" pitchFamily="34" charset="0"/>
              </a:rPr>
              <a:t> </a:t>
            </a:r>
            <a:r>
              <a:rPr lang="it-IT" sz="3100" b="1" dirty="0" err="1">
                <a:solidFill>
                  <a:srgbClr val="FF0000"/>
                </a:solidFill>
                <a:latin typeface="Berlin Sans FB Demi" panose="020E0802020502020306" pitchFamily="34" charset="0"/>
              </a:rPr>
              <a:t>Chàvez</a:t>
            </a:r>
            <a:r>
              <a:rPr lang="it-IT" b="1" dirty="0">
                <a:solidFill>
                  <a:srgbClr val="FF0000"/>
                </a:solidFill>
                <a:latin typeface="Berlin Sans FB Demi" panose="020E0802020502020306" pitchFamily="34" charset="0"/>
              </a:rPr>
              <a:t/>
            </a:r>
            <a:br>
              <a:rPr lang="it-IT" b="1" dirty="0">
                <a:solidFill>
                  <a:srgbClr val="FF0000"/>
                </a:solidFill>
                <a:latin typeface="Berlin Sans FB Demi" panose="020E0802020502020306" pitchFamily="34" charset="0"/>
              </a:rPr>
            </a:br>
            <a:endParaRPr lang="it-IT" b="1" dirty="0">
              <a:solidFill>
                <a:srgbClr val="FF0000"/>
              </a:solidFill>
              <a:latin typeface="Berlin Sans FB Demi" panose="020E0802020502020306" pitchFamily="34" charset="0"/>
            </a:endParaRPr>
          </a:p>
        </p:txBody>
      </p:sp>
      <p:sp>
        <p:nvSpPr>
          <p:cNvPr id="3" name="CasellaDiTesto 2"/>
          <p:cNvSpPr txBox="1"/>
          <p:nvPr/>
        </p:nvSpPr>
        <p:spPr>
          <a:xfrm>
            <a:off x="1441939" y="2004646"/>
            <a:ext cx="9319846" cy="4678204"/>
          </a:xfrm>
          <a:prstGeom prst="rect">
            <a:avLst/>
          </a:prstGeom>
          <a:noFill/>
        </p:spPr>
        <p:txBody>
          <a:bodyPr wrap="square" rtlCol="0">
            <a:spAutoFit/>
          </a:bodyPr>
          <a:lstStyle/>
          <a:p>
            <a:pPr algn="just"/>
            <a:r>
              <a:rPr lang="it-IT" sz="2800" b="1" dirty="0"/>
              <a:t>Susana </a:t>
            </a:r>
            <a:r>
              <a:rPr lang="it-IT" sz="2800" b="1" dirty="0" err="1"/>
              <a:t>Chàvez</a:t>
            </a:r>
            <a:r>
              <a:rPr lang="it-IT" sz="2800" dirty="0"/>
              <a:t>, poetessa e attivista per i diritti delle donne in Messico, </a:t>
            </a:r>
            <a:r>
              <a:rPr lang="it-IT" sz="2800" b="1" dirty="0"/>
              <a:t>con queste parole</a:t>
            </a:r>
            <a:r>
              <a:rPr lang="it-IT" sz="2800" dirty="0"/>
              <a:t> divenute un simbolo in tutto il pianeta, </a:t>
            </a:r>
            <a:r>
              <a:rPr lang="it-IT" sz="2800" b="1" dirty="0"/>
              <a:t>avviò la lotta presso Ciudad </a:t>
            </a:r>
            <a:r>
              <a:rPr lang="it-IT" sz="2800" b="1" dirty="0" err="1"/>
              <a:t>Juaréz</a:t>
            </a:r>
            <a:r>
              <a:rPr lang="it-IT" sz="2800" dirty="0"/>
              <a:t>, città tristemente famosa per la scomparsa tra il 1993 e il 2004 di più di 4500 donne, vittime della condizione di subordinazione e sfruttamento che caratterizza quest’area di frontiera con gli Stati Uniti.</a:t>
            </a:r>
          </a:p>
          <a:p>
            <a:pPr algn="just"/>
            <a:r>
              <a:rPr lang="it-IT" sz="2800" b="1" dirty="0"/>
              <a:t>In questa città messicana scompaiono tre donne ogni due giorni: vengono rapite, torturate e uccise. Nel 95% dei casi i delitti rimangono senza colpevoli.</a:t>
            </a:r>
          </a:p>
          <a:p>
            <a:endParaRPr lang="it-IT"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1442" y="149470"/>
            <a:ext cx="11295607" cy="501162"/>
          </a:xfrm>
        </p:spPr>
        <p:txBody>
          <a:bodyPr>
            <a:noAutofit/>
          </a:bodyPr>
          <a:lstStyle/>
          <a:p>
            <a:r>
              <a:rPr lang="it-IT" sz="5300" b="1" dirty="0">
                <a:solidFill>
                  <a:srgbClr val="FF0000"/>
                </a:solidFill>
              </a:rPr>
              <a:t/>
            </a:r>
            <a:br>
              <a:rPr lang="it-IT" sz="5300" b="1" dirty="0">
                <a:solidFill>
                  <a:srgbClr val="FF0000"/>
                </a:solidFill>
              </a:rPr>
            </a:br>
            <a:r>
              <a:rPr lang="it-IT" sz="4000" b="1" dirty="0">
                <a:solidFill>
                  <a:srgbClr val="FF0000"/>
                </a:solidFill>
              </a:rPr>
              <a:t>Ciudad Juárez e il futuro del Messico</a:t>
            </a:r>
            <a:r>
              <a:rPr lang="it-IT" sz="5300" dirty="0"/>
              <a:t/>
            </a:r>
            <a:br>
              <a:rPr lang="it-IT" sz="5300" dirty="0"/>
            </a:br>
            <a:endParaRPr lang="it-IT" sz="5300" dirty="0"/>
          </a:p>
        </p:txBody>
      </p:sp>
      <p:sp>
        <p:nvSpPr>
          <p:cNvPr id="3" name="Segnaposto contenuto 2"/>
          <p:cNvSpPr>
            <a:spLocks noGrp="1"/>
          </p:cNvSpPr>
          <p:nvPr>
            <p:ph idx="1"/>
          </p:nvPr>
        </p:nvSpPr>
        <p:spPr>
          <a:xfrm>
            <a:off x="452846" y="720969"/>
            <a:ext cx="10972800" cy="6137031"/>
          </a:xfrm>
        </p:spPr>
        <p:txBody>
          <a:bodyPr>
            <a:noAutofit/>
          </a:bodyPr>
          <a:lstStyle/>
          <a:p>
            <a:pPr indent="0" algn="just">
              <a:spcBef>
                <a:spcPts val="0"/>
              </a:spcBef>
              <a:buNone/>
            </a:pPr>
            <a:r>
              <a:rPr lang="it-IT" sz="2800" dirty="0">
                <a:latin typeface="Arial" panose="020B0604020202020204" pitchFamily="34" charset="0"/>
                <a:cs typeface="Arial" panose="020B0604020202020204" pitchFamily="34" charset="0"/>
              </a:rPr>
              <a:t>Un presente fatto di illegalità, droga, corruzione e degrado sociale. Qui troviamo le </a:t>
            </a:r>
            <a:r>
              <a:rPr lang="it-IT" sz="2800" dirty="0" err="1">
                <a:latin typeface="Arial" panose="020B0604020202020204" pitchFamily="34" charset="0"/>
                <a:cs typeface="Arial" panose="020B0604020202020204" pitchFamily="34" charset="0"/>
              </a:rPr>
              <a:t>maquilladoras</a:t>
            </a:r>
            <a:r>
              <a:rPr lang="it-IT" sz="2800" dirty="0">
                <a:latin typeface="Arial" panose="020B0604020202020204" pitchFamily="34" charset="0"/>
                <a:cs typeface="Arial" panose="020B0604020202020204" pitchFamily="34" charset="0"/>
              </a:rPr>
              <a:t>, fabbriche di assemblaggio per ditte americane o comunque straniere, dove le donne lavorano in condizione di sfruttamento economico per cercare di dare un senso alla propria vita, per poter sfamare i propri bambini, per poter un giorno varcare la frontiera e arrivare negli Stati Uniti, così vicini eppure così lontani.</a:t>
            </a:r>
          </a:p>
          <a:p>
            <a:pPr indent="0" algn="just">
              <a:spcBef>
                <a:spcPts val="0"/>
              </a:spcBef>
              <a:buNone/>
            </a:pPr>
            <a:endParaRPr lang="it-IT" sz="2800" dirty="0">
              <a:latin typeface="Arial" panose="020B0604020202020204" pitchFamily="34" charset="0"/>
              <a:cs typeface="Arial" panose="020B0604020202020204" pitchFamily="34" charset="0"/>
            </a:endParaRPr>
          </a:p>
          <a:p>
            <a:pPr indent="0">
              <a:spcBef>
                <a:spcPts val="0"/>
              </a:spcBef>
              <a:buNone/>
            </a:pPr>
            <a:r>
              <a:rPr lang="it-IT" sz="2800" dirty="0">
                <a:latin typeface="Arial" panose="020B0604020202020204" pitchFamily="34" charset="0"/>
                <a:cs typeface="Arial" panose="020B0604020202020204" pitchFamily="34" charset="0"/>
              </a:rPr>
              <a:t>Presto forse</a:t>
            </a:r>
          </a:p>
          <a:p>
            <a:pPr indent="0">
              <a:spcBef>
                <a:spcPts val="0"/>
              </a:spcBef>
              <a:buNone/>
            </a:pPr>
            <a:r>
              <a:rPr lang="it-IT" sz="2800" dirty="0">
                <a:latin typeface="Arial" panose="020B0604020202020204" pitchFamily="34" charset="0"/>
                <a:cs typeface="Arial" panose="020B0604020202020204" pitchFamily="34" charset="0"/>
              </a:rPr>
              <a:t>impossibili da</a:t>
            </a:r>
          </a:p>
          <a:p>
            <a:pPr indent="0">
              <a:spcBef>
                <a:spcPts val="0"/>
              </a:spcBef>
              <a:buNone/>
            </a:pPr>
            <a:r>
              <a:rPr lang="it-IT" sz="2800" dirty="0">
                <a:latin typeface="Arial" panose="020B0604020202020204" pitchFamily="34" charset="0"/>
                <a:cs typeface="Arial" panose="020B0604020202020204" pitchFamily="34" charset="0"/>
              </a:rPr>
              <a:t>raggiungere se</a:t>
            </a:r>
          </a:p>
          <a:p>
            <a:pPr indent="0">
              <a:spcBef>
                <a:spcPts val="0"/>
              </a:spcBef>
              <a:buNone/>
            </a:pPr>
            <a:r>
              <a:rPr lang="it-IT" sz="2800" dirty="0">
                <a:latin typeface="Arial" panose="020B0604020202020204" pitchFamily="34" charset="0"/>
                <a:cs typeface="Arial" panose="020B0604020202020204" pitchFamily="34" charset="0"/>
              </a:rPr>
              <a:t>un muro dovesse </a:t>
            </a:r>
          </a:p>
          <a:p>
            <a:pPr indent="0">
              <a:spcBef>
                <a:spcPts val="0"/>
              </a:spcBef>
              <a:buNone/>
            </a:pPr>
            <a:r>
              <a:rPr lang="it-IT" sz="2800" dirty="0">
                <a:latin typeface="Arial" panose="020B0604020202020204" pitchFamily="34" charset="0"/>
                <a:cs typeface="Arial" panose="020B0604020202020204" pitchFamily="34" charset="0"/>
              </a:rPr>
              <a:t>essere costruito. </a:t>
            </a:r>
          </a:p>
          <a:p>
            <a:pPr>
              <a:buNone/>
            </a:pPr>
            <a:endParaRPr lang="it-IT" sz="3600" dirty="0"/>
          </a:p>
        </p:txBody>
      </p:sp>
      <p:pic>
        <p:nvPicPr>
          <p:cNvPr id="4" name="Immagine 3" descr="trump.jpg"/>
          <p:cNvPicPr>
            <a:picLocks noChangeAspect="1"/>
          </p:cNvPicPr>
          <p:nvPr/>
        </p:nvPicPr>
        <p:blipFill>
          <a:blip r:embed="rId2"/>
          <a:stretch>
            <a:fillRect/>
          </a:stretch>
        </p:blipFill>
        <p:spPr>
          <a:xfrm>
            <a:off x="4501662" y="3868615"/>
            <a:ext cx="6998676" cy="291025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081454" y="4846320"/>
            <a:ext cx="9996853" cy="1396218"/>
          </a:xfrm>
        </p:spPr>
        <p:txBody>
          <a:bodyPr>
            <a:normAutofit/>
          </a:bodyPr>
          <a:lstStyle/>
          <a:p>
            <a:pPr algn="just"/>
            <a:r>
              <a:rPr lang="it-IT" sz="2400" dirty="0">
                <a:latin typeface="Arial" panose="020B0604020202020204" pitchFamily="34" charset="0"/>
                <a:cs typeface="Arial" panose="020B0604020202020204" pitchFamily="34" charset="0"/>
              </a:rPr>
              <a:t>Una grande croce con 500 chiodi conficcati. Ognuno di quei chiodi rappresenta una ragazza scomparsa e poi ritrovata nel deserto, violentata, mutilata e uccisa.</a:t>
            </a:r>
          </a:p>
          <a:p>
            <a:endParaRPr lang="it-IT" dirty="0"/>
          </a:p>
        </p:txBody>
      </p:sp>
      <p:pic>
        <p:nvPicPr>
          <p:cNvPr id="5" name="Segnaposto immagine 4" descr="Risultati immagini per ni una mas juarez"/>
          <p:cNvPicPr>
            <a:picLocks noGrp="1"/>
          </p:cNvPicPr>
          <p:nvPr>
            <p:ph type="pic" idx="1"/>
          </p:nvPr>
        </p:nvPicPr>
        <p:blipFill>
          <a:blip r:embed="rId2">
            <a:extLst>
              <a:ext uri="{28A0092B-C50C-407E-A947-70E740481C1C}">
                <a14:useLocalDpi xmlns:a14="http://schemas.microsoft.com/office/drawing/2010/main" val="0"/>
              </a:ext>
            </a:extLst>
          </a:blip>
          <a:srcRect t="7634" b="7634"/>
          <a:stretch>
            <a:fillRect/>
          </a:stretch>
        </p:blipFill>
        <p:spPr bwMode="auto">
          <a:xfrm>
            <a:off x="2167648" y="339638"/>
            <a:ext cx="7459677" cy="442712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Risultati immagini per ni una mas juarez"/>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24456" y="624113"/>
            <a:ext cx="9280157" cy="1486045"/>
          </a:xfrm>
        </p:spPr>
        <p:txBody>
          <a:bodyPr>
            <a:normAutofit fontScale="90000"/>
          </a:bodyPr>
          <a:lstStyle/>
          <a:p>
            <a:r>
              <a:rPr lang="it-IT" sz="4900" i="1" dirty="0">
                <a:solidFill>
                  <a:srgbClr val="FF0000"/>
                </a:solidFill>
                <a:latin typeface="Berlin Sans FB Demi" panose="020E0802020502020306" pitchFamily="34" charset="0"/>
              </a:rPr>
              <a:t>Ni una mas</a:t>
            </a:r>
            <a:r>
              <a:rPr lang="it-IT" dirty="0">
                <a:solidFill>
                  <a:schemeClr val="tx1"/>
                </a:solidFill>
              </a:rPr>
              <a:t/>
            </a:r>
            <a:br>
              <a:rPr lang="it-IT" dirty="0">
                <a:solidFill>
                  <a:schemeClr val="tx1"/>
                </a:solidFill>
              </a:rPr>
            </a:br>
            <a:r>
              <a:rPr lang="it-IT" sz="2000" dirty="0">
                <a:solidFill>
                  <a:schemeClr val="tx1"/>
                </a:solidFill>
                <a:latin typeface="Arial" panose="020B0604020202020204" pitchFamily="34" charset="0"/>
                <a:cs typeface="Arial" panose="020B0604020202020204" pitchFamily="34" charset="0"/>
              </a:rPr>
              <a:t>è anche il titolo di un racconto tratto da “</a:t>
            </a:r>
            <a:r>
              <a:rPr lang="it-IT" sz="2000" i="1" dirty="0">
                <a:solidFill>
                  <a:schemeClr val="tx1"/>
                </a:solidFill>
                <a:latin typeface="Arial" panose="020B0604020202020204" pitchFamily="34" charset="0"/>
                <a:cs typeface="Arial" panose="020B0604020202020204" pitchFamily="34" charset="0"/>
              </a:rPr>
              <a:t>Ferite a morte</a:t>
            </a:r>
            <a:r>
              <a:rPr lang="it-IT" sz="2000" dirty="0">
                <a:solidFill>
                  <a:schemeClr val="tx1"/>
                </a:solidFill>
                <a:latin typeface="Arial" panose="020B0604020202020204" pitchFamily="34" charset="0"/>
                <a:cs typeface="Arial" panose="020B0604020202020204" pitchFamily="34" charset="0"/>
              </a:rPr>
              <a:t>” di Serena </a:t>
            </a:r>
            <a:r>
              <a:rPr lang="it-IT" sz="2000" dirty="0" err="1">
                <a:solidFill>
                  <a:schemeClr val="tx1"/>
                </a:solidFill>
                <a:latin typeface="Arial" panose="020B0604020202020204" pitchFamily="34" charset="0"/>
                <a:cs typeface="Arial" panose="020B0604020202020204" pitchFamily="34" charset="0"/>
              </a:rPr>
              <a:t>Dandini</a:t>
            </a:r>
            <a:r>
              <a:rPr lang="it-IT" sz="2000" dirty="0">
                <a:solidFill>
                  <a:schemeClr val="tx1"/>
                </a:solidFill>
                <a:latin typeface="Arial" panose="020B0604020202020204" pitchFamily="34" charset="0"/>
                <a:cs typeface="Arial" panose="020B0604020202020204" pitchFamily="34" charset="0"/>
              </a:rPr>
              <a:t>, testo in cui l’autrice immagina di dar voce alle vittime. Pertanto è</a:t>
            </a:r>
            <a:r>
              <a:rPr lang="it-IT" sz="2000" b="1" dirty="0">
                <a:solidFill>
                  <a:prstClr val="black"/>
                </a:solidFill>
                <a:latin typeface="Arial" panose="020B0604020202020204" pitchFamily="34" charset="0"/>
                <a:ea typeface="+mn-ea"/>
                <a:cs typeface="Arial" panose="020B0604020202020204" pitchFamily="34" charset="0"/>
              </a:rPr>
              <a:t> Susana </a:t>
            </a:r>
            <a:r>
              <a:rPr lang="it-IT" sz="2000" b="1" dirty="0" err="1">
                <a:solidFill>
                  <a:prstClr val="black"/>
                </a:solidFill>
                <a:latin typeface="Arial" panose="020B0604020202020204" pitchFamily="34" charset="0"/>
                <a:ea typeface="+mn-ea"/>
                <a:cs typeface="Arial" panose="020B0604020202020204" pitchFamily="34" charset="0"/>
              </a:rPr>
              <a:t>Chàvez</a:t>
            </a:r>
            <a:r>
              <a:rPr lang="it-IT" sz="2000" b="1" dirty="0">
                <a:solidFill>
                  <a:prstClr val="black"/>
                </a:solidFill>
                <a:latin typeface="Arial" panose="020B0604020202020204" pitchFamily="34" charset="0"/>
                <a:ea typeface="+mn-ea"/>
                <a:cs typeface="Arial" panose="020B0604020202020204" pitchFamily="34" charset="0"/>
              </a:rPr>
              <a:t> </a:t>
            </a:r>
            <a:r>
              <a:rPr lang="it-IT" sz="2000" dirty="0">
                <a:solidFill>
                  <a:prstClr val="black"/>
                </a:solidFill>
                <a:latin typeface="Arial" panose="020B0604020202020204" pitchFamily="34" charset="0"/>
                <a:ea typeface="+mn-ea"/>
                <a:cs typeface="Arial" panose="020B0604020202020204" pitchFamily="34" charset="0"/>
              </a:rPr>
              <a:t>che,</a:t>
            </a:r>
            <a:br>
              <a:rPr lang="it-IT" sz="2000" dirty="0">
                <a:solidFill>
                  <a:prstClr val="black"/>
                </a:solidFill>
                <a:latin typeface="Arial" panose="020B0604020202020204" pitchFamily="34" charset="0"/>
                <a:ea typeface="+mn-ea"/>
                <a:cs typeface="Arial" panose="020B0604020202020204" pitchFamily="34" charset="0"/>
              </a:rPr>
            </a:br>
            <a:r>
              <a:rPr lang="it-IT" sz="2000" dirty="0">
                <a:solidFill>
                  <a:prstClr val="black"/>
                </a:solidFill>
                <a:latin typeface="Arial" panose="020B0604020202020204" pitchFamily="34" charset="0"/>
                <a:ea typeface="+mn-ea"/>
                <a:cs typeface="Arial" panose="020B0604020202020204" pitchFamily="34" charset="0"/>
              </a:rPr>
              <a:t> nella finzione letteraria, racconta di sé</a:t>
            </a:r>
            <a:r>
              <a:rPr lang="it-IT" sz="2000" dirty="0">
                <a:solidFill>
                  <a:schemeClr val="tx1"/>
                </a:solidFill>
                <a:latin typeface="Arial" panose="020B0604020202020204" pitchFamily="34" charset="0"/>
                <a:cs typeface="Arial" panose="020B0604020202020204" pitchFamily="34" charset="0"/>
              </a:rPr>
              <a:t>.</a:t>
            </a:r>
          </a:p>
        </p:txBody>
      </p:sp>
      <p:sp>
        <p:nvSpPr>
          <p:cNvPr id="3" name="CasellaDiTesto 2"/>
          <p:cNvSpPr txBox="1"/>
          <p:nvPr/>
        </p:nvSpPr>
        <p:spPr>
          <a:xfrm>
            <a:off x="1213339" y="2228193"/>
            <a:ext cx="10036548" cy="4287151"/>
          </a:xfrm>
          <a:prstGeom prst="rect">
            <a:avLst/>
          </a:prstGeom>
          <a:noFill/>
        </p:spPr>
        <p:txBody>
          <a:bodyPr wrap="square" rtlCol="0">
            <a:spAutoFit/>
          </a:bodyPr>
          <a:lstStyle/>
          <a:p>
            <a:r>
              <a:rPr lang="it-IT" sz="2400" b="1" i="1" dirty="0">
                <a:latin typeface="Arial" panose="020B0604020202020204" pitchFamily="34" charset="0"/>
                <a:cs typeface="Arial" panose="020B0604020202020204" pitchFamily="34" charset="0"/>
              </a:rPr>
              <a:t>“Ni una </a:t>
            </a:r>
            <a:r>
              <a:rPr lang="it-IT" sz="2400" b="1" i="1" dirty="0" err="1">
                <a:latin typeface="Arial" panose="020B0604020202020204" pitchFamily="34" charset="0"/>
                <a:cs typeface="Arial" panose="020B0604020202020204" pitchFamily="34" charset="0"/>
              </a:rPr>
              <a:t>mujer</a:t>
            </a:r>
            <a:r>
              <a:rPr lang="it-IT" sz="2400" b="1" i="1" dirty="0">
                <a:latin typeface="Arial" panose="020B0604020202020204" pitchFamily="34" charset="0"/>
                <a:cs typeface="Arial" panose="020B0604020202020204" pitchFamily="34" charset="0"/>
              </a:rPr>
              <a:t> mas!” </a:t>
            </a:r>
            <a:r>
              <a:rPr lang="it-IT" sz="2400" i="1" dirty="0">
                <a:latin typeface="Arial" panose="020B0604020202020204" pitchFamily="34" charset="0"/>
                <a:cs typeface="Arial" panose="020B0604020202020204" pitchFamily="34" charset="0"/>
              </a:rPr>
              <a:t>Non una donna in più.</a:t>
            </a:r>
          </a:p>
          <a:p>
            <a:r>
              <a:rPr lang="it-IT" sz="2400" i="1" dirty="0">
                <a:latin typeface="Arial" panose="020B0604020202020204" pitchFamily="34" charset="0"/>
                <a:cs typeface="Arial" panose="020B0604020202020204" pitchFamily="34" charset="0"/>
              </a:rPr>
              <a:t>Bello slogan, eh?</a:t>
            </a:r>
          </a:p>
          <a:p>
            <a:r>
              <a:rPr lang="it-IT" sz="2400" b="1" i="1" dirty="0">
                <a:latin typeface="Arial" panose="020B0604020202020204" pitchFamily="34" charset="0"/>
                <a:cs typeface="Arial" panose="020B0604020202020204" pitchFamily="34" charset="0"/>
              </a:rPr>
              <a:t>L’ho inventato io “Ni una </a:t>
            </a:r>
            <a:r>
              <a:rPr lang="it-IT" sz="2400" b="1" i="1" dirty="0" err="1">
                <a:latin typeface="Arial" panose="020B0604020202020204" pitchFamily="34" charset="0"/>
                <a:cs typeface="Arial" panose="020B0604020202020204" pitchFamily="34" charset="0"/>
              </a:rPr>
              <a:t>mujer</a:t>
            </a:r>
            <a:r>
              <a:rPr lang="it-IT" sz="2400" b="1" i="1" dirty="0">
                <a:latin typeface="Arial" panose="020B0604020202020204" pitchFamily="34" charset="0"/>
                <a:cs typeface="Arial" panose="020B0604020202020204" pitchFamily="34" charset="0"/>
              </a:rPr>
              <a:t> mas!” </a:t>
            </a:r>
            <a:r>
              <a:rPr lang="it-IT" sz="2400" i="1" dirty="0">
                <a:latin typeface="Arial" panose="020B0604020202020204" pitchFamily="34" charset="0"/>
                <a:cs typeface="Arial" panose="020B0604020202020204" pitchFamily="34" charset="0"/>
              </a:rPr>
              <a:t>ma ancora non sapevo di essere io la prossima. </a:t>
            </a:r>
            <a:r>
              <a:rPr lang="it-IT" sz="2400" b="1" i="1" dirty="0">
                <a:latin typeface="Arial" panose="020B0604020202020204" pitchFamily="34" charset="0"/>
                <a:cs typeface="Arial" panose="020B0604020202020204" pitchFamily="34" charset="0"/>
              </a:rPr>
              <a:t>Sono stata la numero uno del 2011. </a:t>
            </a:r>
          </a:p>
          <a:p>
            <a:r>
              <a:rPr lang="it-IT" sz="2400" i="1" dirty="0">
                <a:latin typeface="Arial" panose="020B0604020202020204" pitchFamily="34" charset="0"/>
                <a:cs typeface="Arial" panose="020B0604020202020204" pitchFamily="34" charset="0"/>
              </a:rPr>
              <a:t>Quella sera ero uscita per salutare le mie amiche, neanche la borsa mi ero portata, mi hanno ritrovato cinque giorni dopo in mezzo alla strada, semi nuda, la mano sinistra mozzata, e la testa avvolta in un sacco di plastica nero.</a:t>
            </a:r>
          </a:p>
          <a:p>
            <a:r>
              <a:rPr lang="it-IT" sz="2400" b="1" i="1" dirty="0">
                <a:latin typeface="Arial" panose="020B0604020202020204" pitchFamily="34" charset="0"/>
                <a:cs typeface="Arial" panose="020B0604020202020204" pitchFamily="34" charset="0"/>
              </a:rPr>
              <a:t>Ho amato questa mia città fino alla fine, sono rimasta, senza fuggire, ma avvertivo l’odore del sangue, me lo sentivo che sarebbe successo…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2589212" y="1063871"/>
            <a:ext cx="4313864" cy="4847353"/>
          </a:xfrm>
        </p:spPr>
        <p:txBody>
          <a:bodyPr>
            <a:normAutofit lnSpcReduction="10000"/>
          </a:bodyPr>
          <a:lstStyle/>
          <a:p>
            <a:pPr marL="0" indent="0">
              <a:buNone/>
            </a:pPr>
            <a:r>
              <a:rPr lang="es-ES" sz="2200" b="1" i="1" dirty="0">
                <a:solidFill>
                  <a:schemeClr val="tx1"/>
                </a:solidFill>
              </a:rPr>
              <a:t>“Sangre clara y definida,</a:t>
            </a:r>
          </a:p>
          <a:p>
            <a:pPr marL="0" indent="0">
              <a:buNone/>
            </a:pPr>
            <a:r>
              <a:rPr lang="es-ES" sz="2200" b="1" i="1" dirty="0">
                <a:solidFill>
                  <a:schemeClr val="tx1"/>
                </a:solidFill>
              </a:rPr>
              <a:t>fértil y semilla,</a:t>
            </a:r>
          </a:p>
          <a:p>
            <a:pPr marL="0" indent="0">
              <a:buNone/>
            </a:pPr>
            <a:r>
              <a:rPr lang="es-ES" sz="2200" b="1" i="1" dirty="0">
                <a:solidFill>
                  <a:schemeClr val="tx1"/>
                </a:solidFill>
              </a:rPr>
              <a:t>Sangre incomprensible gira,</a:t>
            </a:r>
          </a:p>
          <a:p>
            <a:pPr marL="0" indent="0">
              <a:buNone/>
            </a:pPr>
            <a:r>
              <a:rPr lang="es-ES" sz="2200" b="1" i="1" dirty="0">
                <a:solidFill>
                  <a:schemeClr val="tx1"/>
                </a:solidFill>
              </a:rPr>
              <a:t>Sangre liberaciòn de sì misma,</a:t>
            </a:r>
          </a:p>
          <a:p>
            <a:pPr marL="0" indent="0">
              <a:buNone/>
            </a:pPr>
            <a:r>
              <a:rPr lang="es-ES" sz="2200" b="1" i="1" dirty="0">
                <a:solidFill>
                  <a:schemeClr val="tx1"/>
                </a:solidFill>
              </a:rPr>
              <a:t>Sangre rio de miss cantos.”</a:t>
            </a:r>
          </a:p>
          <a:p>
            <a:pPr marL="0" indent="0" algn="r">
              <a:buNone/>
            </a:pPr>
            <a:r>
              <a:rPr lang="es-ES" sz="2200" dirty="0">
                <a:solidFill>
                  <a:schemeClr val="tx1"/>
                </a:solidFill>
              </a:rPr>
              <a:t>                                    Susana Chavéz</a:t>
            </a:r>
          </a:p>
          <a:p>
            <a:pPr marL="0" indent="0">
              <a:buNone/>
            </a:pPr>
            <a:endParaRPr lang="es-ES" sz="2200" dirty="0">
              <a:solidFill>
                <a:schemeClr val="tx1"/>
              </a:solidFill>
            </a:endParaRPr>
          </a:p>
          <a:p>
            <a:pPr marL="0" indent="0">
              <a:buNone/>
            </a:pPr>
            <a:r>
              <a:rPr lang="es-ES" sz="2200" b="1" i="1" dirty="0">
                <a:solidFill>
                  <a:schemeClr val="tx1"/>
                </a:solidFill>
              </a:rPr>
              <a:t>“Sangre del silencio</a:t>
            </a:r>
          </a:p>
          <a:p>
            <a:pPr marL="0" indent="0">
              <a:buNone/>
            </a:pPr>
            <a:r>
              <a:rPr lang="es-ES" sz="2200" b="1" i="1" dirty="0">
                <a:solidFill>
                  <a:schemeClr val="tx1"/>
                </a:solidFill>
              </a:rPr>
              <a:t>[…] saltando al vacìo,</a:t>
            </a:r>
          </a:p>
          <a:p>
            <a:pPr marL="0" indent="0">
              <a:buNone/>
            </a:pPr>
            <a:r>
              <a:rPr lang="es-ES" sz="2200" b="1" i="1" dirty="0"/>
              <a:t>[</a:t>
            </a:r>
            <a:r>
              <a:rPr lang="es-ES" sz="2200" b="1" i="1" dirty="0">
                <a:solidFill>
                  <a:schemeClr val="tx1"/>
                </a:solidFill>
              </a:rPr>
              <a:t>…] Sangre instante donde nazco adolorida,</a:t>
            </a:r>
          </a:p>
          <a:p>
            <a:pPr marL="0" indent="0">
              <a:buNone/>
            </a:pPr>
            <a:r>
              <a:rPr lang="es-ES" sz="2200" b="1" i="1" dirty="0">
                <a:solidFill>
                  <a:schemeClr val="tx1"/>
                </a:solidFill>
              </a:rPr>
              <a:t>Nutrida de mi ùltima presencia.”</a:t>
            </a:r>
          </a:p>
          <a:p>
            <a:pPr marL="0" indent="0" algn="r">
              <a:buNone/>
            </a:pPr>
            <a:r>
              <a:rPr lang="es-ES" sz="2200" dirty="0">
                <a:solidFill>
                  <a:schemeClr val="tx1"/>
                </a:solidFill>
              </a:rPr>
              <a:t>                 Susana Chàvez</a:t>
            </a:r>
          </a:p>
          <a:p>
            <a:pPr marL="0" indent="0">
              <a:buNone/>
            </a:pPr>
            <a:endParaRPr lang="es-ES" dirty="0"/>
          </a:p>
          <a:p>
            <a:pPr marL="0" indent="0">
              <a:buNone/>
            </a:pPr>
            <a:endParaRPr lang="it-IT" dirty="0"/>
          </a:p>
        </p:txBody>
      </p:sp>
      <p:sp>
        <p:nvSpPr>
          <p:cNvPr id="4" name="Segnaposto contenuto 3"/>
          <p:cNvSpPr>
            <a:spLocks noGrp="1"/>
          </p:cNvSpPr>
          <p:nvPr>
            <p:ph sz="half" idx="2"/>
          </p:nvPr>
        </p:nvSpPr>
        <p:spPr>
          <a:xfrm>
            <a:off x="7190747" y="1063870"/>
            <a:ext cx="4313864" cy="4839975"/>
          </a:xfrm>
        </p:spPr>
        <p:txBody>
          <a:bodyPr>
            <a:normAutofit lnSpcReduction="10000"/>
          </a:bodyPr>
          <a:lstStyle/>
          <a:p>
            <a:pPr marL="0" indent="0">
              <a:buNone/>
            </a:pPr>
            <a:r>
              <a:rPr lang="it-IT" sz="2000" dirty="0">
                <a:solidFill>
                  <a:schemeClr val="tx1"/>
                </a:solidFill>
              </a:rPr>
              <a:t>“Sangue chiaro e nitido,</a:t>
            </a:r>
          </a:p>
          <a:p>
            <a:pPr marL="0" indent="0">
              <a:buNone/>
            </a:pPr>
            <a:r>
              <a:rPr lang="it-IT" sz="2000" dirty="0">
                <a:solidFill>
                  <a:schemeClr val="tx1"/>
                </a:solidFill>
              </a:rPr>
              <a:t>Fertile e seme,</a:t>
            </a:r>
          </a:p>
          <a:p>
            <a:pPr marL="0" indent="0">
              <a:buNone/>
            </a:pPr>
            <a:r>
              <a:rPr lang="it-IT" sz="2000" dirty="0">
                <a:solidFill>
                  <a:schemeClr val="tx1"/>
                </a:solidFill>
              </a:rPr>
              <a:t>Sangue che si muove incomprensibile</a:t>
            </a:r>
          </a:p>
          <a:p>
            <a:pPr marL="0" indent="0">
              <a:buNone/>
            </a:pPr>
            <a:r>
              <a:rPr lang="it-IT" sz="2000" dirty="0">
                <a:solidFill>
                  <a:schemeClr val="tx1"/>
                </a:solidFill>
              </a:rPr>
              <a:t>Sangue liberazione di se stesso,</a:t>
            </a:r>
          </a:p>
          <a:p>
            <a:pPr marL="0" indent="0">
              <a:buNone/>
            </a:pPr>
            <a:r>
              <a:rPr lang="it-IT" sz="2000" dirty="0">
                <a:solidFill>
                  <a:schemeClr val="tx1"/>
                </a:solidFill>
              </a:rPr>
              <a:t>Sangue fiume dei miei canti.”.</a:t>
            </a:r>
          </a:p>
          <a:p>
            <a:pPr marL="0" indent="0">
              <a:buNone/>
            </a:pPr>
            <a:endParaRPr lang="it-IT" dirty="0">
              <a:solidFill>
                <a:schemeClr val="tx1"/>
              </a:solidFill>
            </a:endParaRPr>
          </a:p>
          <a:p>
            <a:pPr marL="0" indent="0">
              <a:buNone/>
            </a:pPr>
            <a:endParaRPr lang="it-IT" dirty="0">
              <a:solidFill>
                <a:schemeClr val="tx1"/>
              </a:solidFill>
            </a:endParaRPr>
          </a:p>
          <a:p>
            <a:pPr marL="0" indent="0">
              <a:buNone/>
            </a:pPr>
            <a:r>
              <a:rPr lang="it-IT" sz="2000" dirty="0"/>
              <a:t>“Sangue </a:t>
            </a:r>
            <a:r>
              <a:rPr lang="it-IT" sz="2000" dirty="0">
                <a:solidFill>
                  <a:schemeClr val="tx1"/>
                </a:solidFill>
              </a:rPr>
              <a:t>del silenzio</a:t>
            </a:r>
          </a:p>
          <a:p>
            <a:pPr marL="0" indent="0">
              <a:buNone/>
            </a:pPr>
            <a:r>
              <a:rPr lang="it-IT" sz="2000" dirty="0">
                <a:solidFill>
                  <a:schemeClr val="tx1"/>
                </a:solidFill>
              </a:rPr>
              <a:t>[…] che salta il vuoto,</a:t>
            </a:r>
          </a:p>
          <a:p>
            <a:pPr marL="0" indent="0">
              <a:buNone/>
            </a:pPr>
            <a:r>
              <a:rPr lang="it-IT" sz="2000" dirty="0">
                <a:solidFill>
                  <a:schemeClr val="tx1"/>
                </a:solidFill>
              </a:rPr>
              <a:t>[…] Sangue istante nel quale nasco </a:t>
            </a:r>
          </a:p>
          <a:p>
            <a:pPr marL="0" indent="0">
              <a:buNone/>
            </a:pPr>
            <a:r>
              <a:rPr lang="it-IT" sz="2000" dirty="0">
                <a:solidFill>
                  <a:schemeClr val="tx1"/>
                </a:solidFill>
              </a:rPr>
              <a:t>sofferente,</a:t>
            </a:r>
          </a:p>
          <a:p>
            <a:pPr marL="0" indent="0">
              <a:buNone/>
            </a:pPr>
            <a:r>
              <a:rPr lang="it-IT" sz="2000" dirty="0">
                <a:solidFill>
                  <a:schemeClr val="tx1"/>
                </a:solidFill>
              </a:rPr>
              <a:t>Nutrita dalla mia ultima presenza.</a:t>
            </a:r>
          </a:p>
          <a:p>
            <a:pPr marL="0" indent="0">
              <a:buNone/>
            </a:pPr>
            <a:endParaRPr lang="it-IT" sz="2000" dirty="0">
              <a:solidFill>
                <a:schemeClr val="tx1"/>
              </a:solidFill>
            </a:endParaRPr>
          </a:p>
          <a:p>
            <a:pPr marL="0" indent="0">
              <a:buNone/>
            </a:pPr>
            <a:endParaRPr lang="it-IT" sz="2000" dirty="0">
              <a:solidFill>
                <a:schemeClr val="tx1"/>
              </a:solidFill>
            </a:endParaRPr>
          </a:p>
          <a:p>
            <a:pPr marL="0" indent="0">
              <a:buNone/>
            </a:pPr>
            <a:endParaRPr lang="it-IT" sz="2000" dirty="0">
              <a:solidFill>
                <a:schemeClr val="tx1"/>
              </a:solidFill>
            </a:endParaRPr>
          </a:p>
          <a:p>
            <a:pPr marL="0" indent="0">
              <a:buNone/>
            </a:pPr>
            <a:endParaRPr lang="it-IT" dirty="0">
              <a:solidFill>
                <a:schemeClr val="tx1"/>
              </a:solidFill>
            </a:endParaRPr>
          </a:p>
        </p:txBody>
      </p:sp>
    </p:spTree>
    <p:extLst>
      <p:ext uri="{BB962C8B-B14F-4D97-AF65-F5344CB8AC3E}">
        <p14:creationId xmlns:p14="http://schemas.microsoft.com/office/powerpoint/2010/main" val="994179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62808" y="967158"/>
            <a:ext cx="10141805" cy="2291049"/>
          </a:xfrm>
        </p:spPr>
        <p:txBody>
          <a:bodyPr>
            <a:noAutofit/>
          </a:bodyPr>
          <a:lstStyle/>
          <a:p>
            <a:r>
              <a:rPr lang="it-IT" sz="2800" i="1" dirty="0">
                <a:solidFill>
                  <a:schemeClr val="tx1"/>
                </a:solidFill>
                <a:latin typeface="Arial" panose="020B0604020202020204" pitchFamily="34" charset="0"/>
                <a:cs typeface="Arial" panose="020B0604020202020204" pitchFamily="34" charset="0"/>
              </a:rPr>
              <a:t>“Mia madre ha fatto sistemare il mio cadavere nella stanza dove scrivevo, la mano sinistra è tornata al suo posto e tra le dita ha intrecciato un rosario.</a:t>
            </a:r>
            <a:br>
              <a:rPr lang="it-IT" sz="2800" i="1" dirty="0">
                <a:solidFill>
                  <a:schemeClr val="tx1"/>
                </a:solidFill>
                <a:latin typeface="Arial" panose="020B0604020202020204" pitchFamily="34" charset="0"/>
                <a:cs typeface="Arial" panose="020B0604020202020204" pitchFamily="34" charset="0"/>
              </a:rPr>
            </a:br>
            <a:r>
              <a:rPr lang="it-IT" sz="2800" b="1" i="1" dirty="0">
                <a:solidFill>
                  <a:schemeClr val="tx1"/>
                </a:solidFill>
                <a:latin typeface="Arial" panose="020B0604020202020204" pitchFamily="34" charset="0"/>
                <a:cs typeface="Arial" panose="020B0604020202020204" pitchFamily="34" charset="0"/>
              </a:rPr>
              <a:t>Insieme a me, nella bara, i fogli di quei versi insanguinati.”</a:t>
            </a:r>
          </a:p>
        </p:txBody>
      </p:sp>
      <p:sp>
        <p:nvSpPr>
          <p:cNvPr id="3" name="Segnaposto testo 2"/>
          <p:cNvSpPr>
            <a:spLocks noGrp="1"/>
          </p:cNvSpPr>
          <p:nvPr>
            <p:ph type="body" sz="half" idx="2"/>
          </p:nvPr>
        </p:nvSpPr>
        <p:spPr>
          <a:xfrm>
            <a:off x="3594538" y="3457905"/>
            <a:ext cx="7941606" cy="882868"/>
          </a:xfrm>
        </p:spPr>
        <p:txBody>
          <a:bodyPr>
            <a:normAutofit/>
          </a:bodyPr>
          <a:lstStyle/>
          <a:p>
            <a:pPr algn="r"/>
            <a:r>
              <a:rPr lang="it-IT" sz="2800" dirty="0">
                <a:solidFill>
                  <a:schemeClr val="tx1"/>
                </a:solidFill>
                <a:latin typeface="Arial" panose="020B0604020202020204" pitchFamily="34" charset="0"/>
                <a:cs typeface="Arial" panose="020B0604020202020204" pitchFamily="34" charset="0"/>
              </a:rPr>
              <a:t>Serena </a:t>
            </a:r>
            <a:r>
              <a:rPr lang="it-IT" sz="2800" dirty="0" err="1">
                <a:solidFill>
                  <a:schemeClr val="tx1"/>
                </a:solidFill>
                <a:latin typeface="Arial" panose="020B0604020202020204" pitchFamily="34" charset="0"/>
                <a:cs typeface="Arial" panose="020B0604020202020204" pitchFamily="34" charset="0"/>
              </a:rPr>
              <a:t>Dandini</a:t>
            </a:r>
            <a:r>
              <a:rPr lang="it-IT" sz="2800" dirty="0">
                <a:solidFill>
                  <a:schemeClr val="tx1"/>
                </a:solidFill>
                <a:latin typeface="Arial" panose="020B0604020202020204" pitchFamily="34" charset="0"/>
                <a:cs typeface="Arial" panose="020B0604020202020204" pitchFamily="34" charset="0"/>
              </a:rPr>
              <a:t>, </a:t>
            </a:r>
            <a:r>
              <a:rPr lang="it-IT" sz="2800" i="1" dirty="0">
                <a:solidFill>
                  <a:schemeClr val="tx1"/>
                </a:solidFill>
                <a:latin typeface="Arial" panose="020B0604020202020204" pitchFamily="34" charset="0"/>
                <a:cs typeface="Arial" panose="020B0604020202020204" pitchFamily="34" charset="0"/>
              </a:rPr>
              <a:t>“Ferite a morte”</a:t>
            </a:r>
          </a:p>
        </p:txBody>
      </p:sp>
    </p:spTree>
    <p:extLst>
      <p:ext uri="{BB962C8B-B14F-4D97-AF65-F5344CB8AC3E}">
        <p14:creationId xmlns:p14="http://schemas.microsoft.com/office/powerpoint/2010/main" val="1342017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Segnaposto contenuto 3" descr="murales donne.jpg"/>
          <p:cNvPicPr>
            <a:picLocks noGrp="1" noChangeAspect="1"/>
          </p:cNvPicPr>
          <p:nvPr>
            <p:ph idx="1"/>
          </p:nvPr>
        </p:nvPicPr>
        <p:blipFill>
          <a:blip r:embed="rId2"/>
          <a:stretch>
            <a:fillRect/>
          </a:stretch>
        </p:blipFill>
        <p:spPr>
          <a:xfrm>
            <a:off x="6585954" y="1489170"/>
            <a:ext cx="5410105" cy="4110751"/>
          </a:xfrm>
        </p:spPr>
      </p:pic>
      <p:pic>
        <p:nvPicPr>
          <p:cNvPr id="5" name="Immagine 4" descr="Risultati immagini per ciudad juarez feminicidio"/>
          <p:cNvPicPr/>
          <p:nvPr/>
        </p:nvPicPr>
        <p:blipFill>
          <a:blip r:embed="rId3">
            <a:extLst>
              <a:ext uri="{28A0092B-C50C-407E-A947-70E740481C1C}">
                <a14:useLocalDpi xmlns:a14="http://schemas.microsoft.com/office/drawing/2010/main" val="0"/>
              </a:ext>
            </a:extLst>
          </a:blip>
          <a:srcRect/>
          <a:stretch>
            <a:fillRect/>
          </a:stretch>
        </p:blipFill>
        <p:spPr bwMode="auto">
          <a:xfrm>
            <a:off x="156756" y="268424"/>
            <a:ext cx="6343197" cy="3572056"/>
          </a:xfrm>
          <a:prstGeom prst="rect">
            <a:avLst/>
          </a:prstGeom>
          <a:noFill/>
          <a:ln>
            <a:noFill/>
          </a:ln>
        </p:spPr>
      </p:pic>
      <p:pic>
        <p:nvPicPr>
          <p:cNvPr id="6" name="Immagine 5" descr="Immagine correlata"/>
          <p:cNvPicPr/>
          <p:nvPr/>
        </p:nvPicPr>
        <p:blipFill>
          <a:blip r:embed="rId4">
            <a:extLst>
              <a:ext uri="{28A0092B-C50C-407E-A947-70E740481C1C}">
                <a14:useLocalDpi xmlns:a14="http://schemas.microsoft.com/office/drawing/2010/main" val="0"/>
              </a:ext>
            </a:extLst>
          </a:blip>
          <a:srcRect/>
          <a:stretch>
            <a:fillRect/>
          </a:stretch>
        </p:blipFill>
        <p:spPr bwMode="auto">
          <a:xfrm>
            <a:off x="620986" y="4037560"/>
            <a:ext cx="5620385" cy="257111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immagine 4" descr="cropped-banner_zr_artepublico.jpg"/>
          <p:cNvPicPr>
            <a:picLocks noGrp="1" noChangeAspect="1"/>
          </p:cNvPicPr>
          <p:nvPr>
            <p:ph type="pic" idx="1"/>
          </p:nvPr>
        </p:nvPicPr>
        <p:blipFill>
          <a:blip r:embed="rId2"/>
          <a:srcRect t="1003" b="1003"/>
          <a:stretch>
            <a:fillRect/>
          </a:stretch>
        </p:blipFill>
        <p:spPr>
          <a:xfrm>
            <a:off x="1997831" y="0"/>
            <a:ext cx="8476343" cy="4767943"/>
          </a:xfrm>
        </p:spPr>
      </p:pic>
      <p:sp>
        <p:nvSpPr>
          <p:cNvPr id="4" name="Segnaposto testo 3"/>
          <p:cNvSpPr>
            <a:spLocks noGrp="1"/>
          </p:cNvSpPr>
          <p:nvPr>
            <p:ph type="body" sz="half" idx="2"/>
          </p:nvPr>
        </p:nvSpPr>
        <p:spPr>
          <a:xfrm>
            <a:off x="914400" y="5016138"/>
            <a:ext cx="10907486" cy="1353132"/>
          </a:xfrm>
        </p:spPr>
        <p:txBody>
          <a:bodyPr>
            <a:noAutofit/>
          </a:bodyPr>
          <a:lstStyle/>
          <a:p>
            <a:r>
              <a:rPr lang="it-IT" sz="2400" b="1" i="1" dirty="0" err="1">
                <a:solidFill>
                  <a:srgbClr val="FF0000"/>
                </a:solidFill>
              </a:rPr>
              <a:t>Elina</a:t>
            </a:r>
            <a:r>
              <a:rPr lang="it-IT" sz="2400" b="1" i="1" dirty="0">
                <a:solidFill>
                  <a:srgbClr val="FF0000"/>
                </a:solidFill>
              </a:rPr>
              <a:t> </a:t>
            </a:r>
            <a:r>
              <a:rPr lang="it-IT" sz="2400" b="1" i="1" dirty="0" err="1">
                <a:solidFill>
                  <a:srgbClr val="FF0000"/>
                </a:solidFill>
              </a:rPr>
              <a:t>Chauvet</a:t>
            </a:r>
            <a:r>
              <a:rPr lang="it-IT" sz="2400" dirty="0"/>
              <a:t> è stata la prima artista messicana a raccontare con una raccolta di scarpe rosse la tragedia del </a:t>
            </a:r>
            <a:r>
              <a:rPr lang="it-IT" sz="2400" dirty="0" err="1"/>
              <a:t>femminicidio</a:t>
            </a:r>
            <a:r>
              <a:rPr lang="it-IT" sz="2400" dirty="0"/>
              <a:t> con il suo progetto </a:t>
            </a:r>
            <a:r>
              <a:rPr lang="it-IT" sz="2400" b="1" i="1" dirty="0">
                <a:solidFill>
                  <a:srgbClr val="FF0000"/>
                </a:solidFill>
              </a:rPr>
              <a:t>“</a:t>
            </a:r>
            <a:r>
              <a:rPr lang="it-IT" sz="2400" b="1" i="1" dirty="0" err="1">
                <a:solidFill>
                  <a:srgbClr val="FF0000"/>
                </a:solidFill>
              </a:rPr>
              <a:t>ZapatosRojos</a:t>
            </a:r>
            <a:r>
              <a:rPr lang="it-IT" sz="2400" b="1" i="1" dirty="0">
                <a:solidFill>
                  <a:srgbClr val="FF0000"/>
                </a:solidFill>
              </a:rPr>
              <a:t>”</a:t>
            </a:r>
            <a:r>
              <a:rPr lang="it-IT" sz="2400" b="1" i="1" dirty="0"/>
              <a:t>,</a:t>
            </a:r>
            <a:r>
              <a:rPr lang="it-IT" sz="2400" dirty="0"/>
              <a:t> realizzato per la prima volta </a:t>
            </a:r>
            <a:r>
              <a:rPr lang="it-IT" sz="2400" b="1" dirty="0">
                <a:solidFill>
                  <a:srgbClr val="FF0000"/>
                </a:solidFill>
              </a:rPr>
              <a:t>nel </a:t>
            </a:r>
            <a:r>
              <a:rPr lang="it-IT" sz="2400" b="1" i="1" dirty="0">
                <a:solidFill>
                  <a:srgbClr val="FF0000"/>
                </a:solidFill>
              </a:rPr>
              <a:t>2009 a Ciudad </a:t>
            </a:r>
            <a:r>
              <a:rPr lang="it-IT" sz="2400" b="1" i="1" dirty="0" err="1">
                <a:solidFill>
                  <a:srgbClr val="FF0000"/>
                </a:solidFill>
              </a:rPr>
              <a:t>Juàrez</a:t>
            </a:r>
            <a:endParaRPr lang="it-IT" sz="2400" b="1"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986603"/>
          </a:xfrm>
        </p:spPr>
        <p:txBody>
          <a:bodyPr>
            <a:normAutofit/>
          </a:bodyPr>
          <a:lstStyle/>
          <a:p>
            <a:r>
              <a:rPr lang="it-IT" sz="4800" b="1" dirty="0">
                <a:latin typeface="AR BLANCA" pitchFamily="2" charset="0"/>
              </a:rPr>
              <a:t>Le scarpe </a:t>
            </a:r>
            <a:r>
              <a:rPr lang="it-IT" sz="4800" b="1" dirty="0">
                <a:solidFill>
                  <a:srgbClr val="FF0000"/>
                </a:solidFill>
                <a:latin typeface="AR BLANCA" pitchFamily="2" charset="0"/>
              </a:rPr>
              <a:t>rosse</a:t>
            </a:r>
          </a:p>
        </p:txBody>
      </p:sp>
      <p:sp>
        <p:nvSpPr>
          <p:cNvPr id="3" name="Segnaposto contenuto 2"/>
          <p:cNvSpPr>
            <a:spLocks noGrp="1"/>
          </p:cNvSpPr>
          <p:nvPr>
            <p:ph idx="1"/>
          </p:nvPr>
        </p:nvSpPr>
        <p:spPr>
          <a:xfrm>
            <a:off x="609600" y="1261241"/>
            <a:ext cx="10972800" cy="4864927"/>
          </a:xfrm>
        </p:spPr>
        <p:txBody>
          <a:bodyPr>
            <a:normAutofit fontScale="92500" lnSpcReduction="10000"/>
          </a:bodyPr>
          <a:lstStyle/>
          <a:p>
            <a:pPr indent="0" algn="just" fontAlgn="base">
              <a:spcBef>
                <a:spcPts val="0"/>
              </a:spcBef>
              <a:buNone/>
            </a:pPr>
            <a:r>
              <a:rPr lang="it-IT" dirty="0">
                <a:latin typeface="Arial" panose="020B0604020202020204" pitchFamily="34" charset="0"/>
                <a:cs typeface="Arial" panose="020B0604020202020204" pitchFamily="34" charset="0"/>
              </a:rPr>
              <a:t>Dal 2009 </a:t>
            </a:r>
            <a:r>
              <a:rPr lang="it-IT" b="1" i="1" dirty="0">
                <a:latin typeface="Berlin Sans FB Demi" panose="020E0802020502020306" pitchFamily="34" charset="0"/>
                <a:cs typeface="Arial" panose="020B0604020202020204" pitchFamily="34" charset="0"/>
              </a:rPr>
              <a:t>le scarpe </a:t>
            </a:r>
            <a:r>
              <a:rPr lang="it-IT" b="1" i="1" dirty="0">
                <a:solidFill>
                  <a:srgbClr val="FF0000"/>
                </a:solidFill>
                <a:latin typeface="Berlin Sans FB Demi" panose="020E0802020502020306" pitchFamily="34" charset="0"/>
                <a:cs typeface="Arial" panose="020B0604020202020204" pitchFamily="34" charset="0"/>
              </a:rPr>
              <a:t>rosse</a:t>
            </a:r>
            <a:r>
              <a:rPr lang="it-IT" dirty="0">
                <a:latin typeface="Arial" panose="020B0604020202020204" pitchFamily="34" charset="0"/>
                <a:cs typeface="Arial" panose="020B0604020202020204" pitchFamily="34" charset="0"/>
              </a:rPr>
              <a:t> sono diventate un simbolo di protesta e di denuncia per la violenza contro le donne e il 25 novembre di ogni anno in molte piazze italiane vengono esposte centinaia di scarpe rosse per non dimenticare e per rendere omaggio a tutte quelle donne che non potranno più indossare le </a:t>
            </a:r>
            <a:r>
              <a:rPr lang="it-IT" b="1" i="1" dirty="0">
                <a:latin typeface="Berlin Sans FB Demi" panose="020E0802020502020306" pitchFamily="34" charset="0"/>
                <a:cs typeface="Arial" panose="020B0604020202020204" pitchFamily="34" charset="0"/>
              </a:rPr>
              <a:t>“scarpe </a:t>
            </a:r>
            <a:r>
              <a:rPr lang="it-IT" b="1" i="1" dirty="0">
                <a:solidFill>
                  <a:srgbClr val="FF0000"/>
                </a:solidFill>
                <a:latin typeface="Berlin Sans FB Demi" panose="020E0802020502020306" pitchFamily="34" charset="0"/>
                <a:cs typeface="Arial" panose="020B0604020202020204" pitchFamily="34" charset="0"/>
              </a:rPr>
              <a:t>rosse</a:t>
            </a:r>
            <a:r>
              <a:rPr lang="it-IT" b="1" i="1" dirty="0">
                <a:latin typeface="Berlin Sans FB Demi" panose="020E0802020502020306" pitchFamily="34" charset="0"/>
                <a:cs typeface="Arial" panose="020B0604020202020204" pitchFamily="34" charset="0"/>
              </a:rPr>
              <a:t>”.</a:t>
            </a:r>
            <a:endParaRPr lang="it-IT" dirty="0">
              <a:latin typeface="Berlin Sans FB Demi" panose="020E0802020502020306" pitchFamily="34" charset="0"/>
              <a:cs typeface="Arial" panose="020B0604020202020204" pitchFamily="34" charset="0"/>
            </a:endParaRPr>
          </a:p>
          <a:p>
            <a:pPr fontAlgn="base">
              <a:buNone/>
            </a:pPr>
            <a:r>
              <a:rPr lang="it-IT" sz="4800" b="1" dirty="0">
                <a:solidFill>
                  <a:srgbClr val="FF0000"/>
                </a:solidFill>
                <a:latin typeface="AR BLANCA" pitchFamily="2" charset="0"/>
              </a:rPr>
              <a:t>Rosso</a:t>
            </a:r>
            <a:r>
              <a:rPr lang="it-IT" b="1" dirty="0"/>
              <a:t>.</a:t>
            </a:r>
            <a:r>
              <a:rPr lang="it-IT" dirty="0"/>
              <a:t> </a:t>
            </a:r>
            <a:r>
              <a:rPr lang="it-IT" dirty="0">
                <a:latin typeface="Arial" panose="020B0604020202020204" pitchFamily="34" charset="0"/>
                <a:cs typeface="Arial" panose="020B0604020202020204" pitchFamily="34" charset="0"/>
              </a:rPr>
              <a:t>Come il sangue che ogni giorno le donne versano per mano dei propri padri, mariti, ex compagni.</a:t>
            </a:r>
          </a:p>
          <a:p>
            <a:pPr fontAlgn="base">
              <a:buNone/>
            </a:pPr>
            <a:r>
              <a:rPr lang="it-IT" sz="4800" b="1" dirty="0">
                <a:solidFill>
                  <a:srgbClr val="FF0000"/>
                </a:solidFill>
                <a:latin typeface="AR BLANCA" pitchFamily="2" charset="0"/>
              </a:rPr>
              <a:t>Rosso</a:t>
            </a:r>
            <a:r>
              <a:rPr lang="it-IT" b="1" dirty="0"/>
              <a:t>.</a:t>
            </a:r>
            <a:r>
              <a:rPr lang="it-IT" dirty="0"/>
              <a:t> </a:t>
            </a:r>
            <a:r>
              <a:rPr lang="it-IT" dirty="0">
                <a:latin typeface="Arial" panose="020B0604020202020204" pitchFamily="34" charset="0"/>
                <a:cs typeface="Arial" panose="020B0604020202020204" pitchFamily="34" charset="0"/>
              </a:rPr>
              <a:t>Il simbolo dell’energia vitale, della forza fisica e mentale, della volontà di opporsi ai maltrattamenti.</a:t>
            </a:r>
          </a:p>
          <a:p>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27909" y="522516"/>
            <a:ext cx="9849395" cy="5262979"/>
          </a:xfrm>
          <a:prstGeom prst="rect">
            <a:avLst/>
          </a:prstGeom>
          <a:noFill/>
        </p:spPr>
        <p:txBody>
          <a:bodyPr wrap="square" rtlCol="0">
            <a:spAutoFit/>
          </a:bodyPr>
          <a:lstStyle/>
          <a:p>
            <a:endParaRPr lang="it-IT" sz="4800" b="1" dirty="0">
              <a:latin typeface="Calibri" pitchFamily="34" charset="0"/>
            </a:endParaRPr>
          </a:p>
          <a:p>
            <a:pPr algn="ctr"/>
            <a:r>
              <a:rPr lang="it-IT" sz="4800" b="1" dirty="0">
                <a:latin typeface="Berlin Sans FB Demi" pitchFamily="34" charset="0"/>
              </a:rPr>
              <a:t>Donna, non addossarti tutte le colpe.</a:t>
            </a:r>
            <a:br>
              <a:rPr lang="it-IT" sz="4800" b="1" dirty="0">
                <a:latin typeface="Berlin Sans FB Demi" pitchFamily="34" charset="0"/>
              </a:rPr>
            </a:br>
            <a:r>
              <a:rPr lang="it-IT" sz="4800" b="1" dirty="0">
                <a:latin typeface="Berlin Sans FB Demi" pitchFamily="34" charset="0"/>
              </a:rPr>
              <a:t>Non scusare ogni suo gesto.</a:t>
            </a:r>
            <a:br>
              <a:rPr lang="it-IT" sz="4800" b="1" dirty="0">
                <a:latin typeface="Berlin Sans FB Demi" pitchFamily="34" charset="0"/>
              </a:rPr>
            </a:br>
            <a:r>
              <a:rPr lang="it-IT" sz="4800" b="1" dirty="0">
                <a:latin typeface="Berlin Sans FB Demi" pitchFamily="34" charset="0"/>
              </a:rPr>
              <a:t>Non è colpa tua.</a:t>
            </a:r>
            <a:br>
              <a:rPr lang="it-IT" sz="4800" b="1" dirty="0">
                <a:latin typeface="Berlin Sans FB Demi" pitchFamily="34" charset="0"/>
              </a:rPr>
            </a:br>
            <a:r>
              <a:rPr lang="it-IT" sz="4800" b="1" dirty="0">
                <a:latin typeface="Berlin Sans FB Demi" pitchFamily="34" charset="0"/>
              </a:rPr>
              <a:t>Sei tu che scegli: se ti fa del male </a:t>
            </a:r>
          </a:p>
          <a:p>
            <a:pPr algn="ctr"/>
            <a:r>
              <a:rPr lang="it-IT" sz="4800" b="1" dirty="0">
                <a:solidFill>
                  <a:srgbClr val="FF0000"/>
                </a:solidFill>
                <a:latin typeface="Berlin Sans FB Demi" pitchFamily="34" charset="0"/>
              </a:rPr>
              <a:t>NON TI AMA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0"/>
            <a:ext cx="10972800" cy="1136469"/>
          </a:xfrm>
        </p:spPr>
        <p:txBody>
          <a:bodyPr>
            <a:normAutofit/>
          </a:bodyPr>
          <a:lstStyle/>
          <a:p>
            <a:r>
              <a:rPr lang="it-IT" sz="4800" b="1" dirty="0">
                <a:solidFill>
                  <a:srgbClr val="FF0000"/>
                </a:solidFill>
                <a:latin typeface="AR BLANCA" pitchFamily="2" charset="0"/>
              </a:rPr>
              <a:t>Un corteo silenzioso</a:t>
            </a:r>
          </a:p>
        </p:txBody>
      </p:sp>
      <p:sp>
        <p:nvSpPr>
          <p:cNvPr id="3" name="Segnaposto contenuto 2"/>
          <p:cNvSpPr>
            <a:spLocks noGrp="1"/>
          </p:cNvSpPr>
          <p:nvPr>
            <p:ph idx="1"/>
          </p:nvPr>
        </p:nvSpPr>
        <p:spPr>
          <a:xfrm>
            <a:off x="609600" y="1136469"/>
            <a:ext cx="11251474" cy="4989700"/>
          </a:xfrm>
        </p:spPr>
        <p:txBody>
          <a:bodyPr>
            <a:normAutofit fontScale="92500" lnSpcReduction="10000"/>
          </a:bodyPr>
          <a:lstStyle/>
          <a:p>
            <a:pPr indent="0" algn="just" fontAlgn="base">
              <a:spcBef>
                <a:spcPts val="0"/>
              </a:spcBef>
              <a:buNone/>
            </a:pPr>
            <a:r>
              <a:rPr lang="it-IT" dirty="0">
                <a:latin typeface="Arial" panose="020B0604020202020204" pitchFamily="34" charset="0"/>
                <a:cs typeface="Arial" panose="020B0604020202020204" pitchFamily="34" charset="0"/>
              </a:rPr>
              <a:t>Scarpe da donna di colore rosso o dipinte di rosso, sistemate per le vie, nelle piazze, vicino ai monumenti delle città </a:t>
            </a:r>
            <a:r>
              <a:rPr lang="it-IT" b="1" dirty="0">
                <a:latin typeface="Arial" panose="020B0604020202020204" pitchFamily="34" charset="0"/>
                <a:cs typeface="Arial" panose="020B0604020202020204" pitchFamily="34" charset="0"/>
              </a:rPr>
              <a:t>per dire stop alla violenza di genere</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Decolletes</a:t>
            </a:r>
            <a:r>
              <a:rPr lang="it-IT" dirty="0">
                <a:latin typeface="Arial" panose="020B0604020202020204" pitchFamily="34" charset="0"/>
                <a:cs typeface="Arial" panose="020B0604020202020204" pitchFamily="34" charset="0"/>
              </a:rPr>
              <a:t>, ballerine, sandali, zeppe. Reperite in ogni città attraverso l’attivazione di una rete di associazioni. Ma anche grazie al contributo delle persone che portano le loro scarpe prima dell’installazione.</a:t>
            </a:r>
          </a:p>
          <a:p>
            <a:pPr indent="0" algn="just" fontAlgn="base">
              <a:spcBef>
                <a:spcPts val="0"/>
              </a:spcBef>
              <a:buNone/>
            </a:pPr>
            <a:r>
              <a:rPr lang="it-IT" dirty="0">
                <a:latin typeface="Arial" panose="020B0604020202020204" pitchFamily="34" charset="0"/>
                <a:cs typeface="Arial" panose="020B0604020202020204" pitchFamily="34" charset="0"/>
              </a:rPr>
              <a:t>Ogni paio rappresenta una donna e la traccia della violenza subita. L’effetto finale è quello di </a:t>
            </a:r>
            <a:r>
              <a:rPr lang="it-IT" b="1" dirty="0">
                <a:latin typeface="Arial" panose="020B0604020202020204" pitchFamily="34" charset="0"/>
                <a:cs typeface="Arial" panose="020B0604020202020204" pitchFamily="34" charset="0"/>
              </a:rPr>
              <a:t>un corteo di donne assenti perché cancellate dalla violenza</a:t>
            </a:r>
            <a:r>
              <a:rPr lang="it-IT" dirty="0">
                <a:latin typeface="Arial" panose="020B0604020202020204" pitchFamily="34" charset="0"/>
                <a:cs typeface="Arial" panose="020B0604020202020204" pitchFamily="34" charset="0"/>
              </a:rPr>
              <a:t>. </a:t>
            </a:r>
          </a:p>
          <a:p>
            <a:pPr indent="0" algn="ctr" fontAlgn="base">
              <a:spcBef>
                <a:spcPts val="0"/>
              </a:spcBef>
              <a:buNone/>
            </a:pPr>
            <a:r>
              <a:rPr lang="it-IT" sz="5800" b="1" dirty="0">
                <a:solidFill>
                  <a:srgbClr val="FF0000"/>
                </a:solidFill>
                <a:latin typeface="AR BLANCA" pitchFamily="2" charset="0"/>
              </a:rPr>
              <a:t>Donne di cui rimangono solo le scarpe</a:t>
            </a:r>
            <a:r>
              <a:rPr lang="it-IT" sz="5800" b="1" dirty="0">
                <a:solidFill>
                  <a:srgbClr val="FF0000"/>
                </a:solidFill>
              </a:rPr>
              <a:t>.</a:t>
            </a:r>
          </a:p>
          <a:p>
            <a:pPr>
              <a:buNone/>
            </a:pPr>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9161585" y="5969977"/>
            <a:ext cx="3030414" cy="461665"/>
          </a:xfrm>
          <a:prstGeom prst="rect">
            <a:avLst/>
          </a:prstGeom>
          <a:noFill/>
        </p:spPr>
        <p:txBody>
          <a:bodyPr wrap="square" rtlCol="0">
            <a:spAutoFit/>
          </a:bodyPr>
          <a:lstStyle/>
          <a:p>
            <a:r>
              <a:rPr lang="it-IT" sz="2400" b="1" dirty="0">
                <a:solidFill>
                  <a:srgbClr val="FF0000"/>
                </a:solidFill>
                <a:latin typeface="Century Gothic" panose="020B0502020202020204" pitchFamily="34" charset="0"/>
              </a:rPr>
              <a:t>″</a:t>
            </a:r>
            <a:r>
              <a:rPr lang="it-IT" sz="2400" b="1" dirty="0">
                <a:solidFill>
                  <a:srgbClr val="FF0000"/>
                </a:solidFill>
                <a:latin typeface="AR BLANCA" pitchFamily="2" charset="0"/>
              </a:rPr>
              <a:t>Un corteo silenzioso</a:t>
            </a:r>
            <a:r>
              <a:rPr lang="it-IT" sz="2400" b="1" dirty="0">
                <a:solidFill>
                  <a:srgbClr val="FF0000"/>
                </a:solidFill>
                <a:latin typeface="Century Gothic" panose="020B0502020202020204" pitchFamily="34" charset="0"/>
              </a:rPr>
              <a:t>″</a:t>
            </a:r>
            <a:endParaRPr lang="it-IT"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81150" y="536027"/>
            <a:ext cx="10374923" cy="5817171"/>
          </a:xfrm>
        </p:spPr>
        <p:txBody>
          <a:bodyPr>
            <a:normAutofit fontScale="90000"/>
          </a:bodyPr>
          <a:lstStyle/>
          <a:p>
            <a:pPr algn="l"/>
            <a:r>
              <a:rPr lang="it-IT" sz="3600" dirty="0"/>
              <a:t/>
            </a:r>
            <a:br>
              <a:rPr lang="it-IT" sz="3600" dirty="0"/>
            </a:br>
            <a:r>
              <a:rPr lang="it-IT" sz="3600" dirty="0"/>
              <a:t/>
            </a:r>
            <a:br>
              <a:rPr lang="it-IT" sz="3600" dirty="0"/>
            </a:br>
            <a:r>
              <a:rPr lang="it-IT" sz="3600" dirty="0"/>
              <a:t/>
            </a:r>
            <a:br>
              <a:rPr lang="it-IT" sz="3600" dirty="0"/>
            </a:br>
            <a:r>
              <a:rPr lang="it-IT" sz="3600" dirty="0"/>
              <a:t/>
            </a:r>
            <a:br>
              <a:rPr lang="it-IT" sz="3600" dirty="0"/>
            </a:br>
            <a:r>
              <a:rPr lang="it-IT" sz="3600" dirty="0"/>
              <a:t/>
            </a:r>
            <a:br>
              <a:rPr lang="it-IT" sz="3600" dirty="0"/>
            </a:br>
            <a:r>
              <a:rPr lang="it-IT" sz="3600" dirty="0"/>
              <a:t/>
            </a:r>
            <a:br>
              <a:rPr lang="it-IT" sz="3600" dirty="0"/>
            </a:br>
            <a:r>
              <a:rPr lang="it-IT" sz="3600" dirty="0"/>
              <a:t/>
            </a:r>
            <a:br>
              <a:rPr lang="it-IT" sz="3600" dirty="0"/>
            </a:br>
            <a:r>
              <a:rPr lang="it-IT" sz="3600" dirty="0"/>
              <a:t/>
            </a:r>
            <a:br>
              <a:rPr lang="it-IT" sz="3600" dirty="0"/>
            </a:br>
            <a:r>
              <a:rPr lang="it-IT" sz="3600" dirty="0">
                <a:latin typeface="Arial" panose="020B0604020202020204" pitchFamily="34" charset="0"/>
                <a:cs typeface="Arial" panose="020B0604020202020204" pitchFamily="34" charset="0"/>
              </a:rPr>
              <a:t>La violenza contro le donne è frutto di una società che ha posto al centro “la cultura del possesso e della sopraffazione”. </a:t>
            </a:r>
            <a:br>
              <a:rPr lang="it-IT" sz="3600" dirty="0">
                <a:latin typeface="Arial" panose="020B0604020202020204" pitchFamily="34" charset="0"/>
                <a:cs typeface="Arial" panose="020B0604020202020204" pitchFamily="34" charset="0"/>
              </a:rPr>
            </a:br>
            <a:r>
              <a:rPr lang="it-IT" sz="3600" dirty="0">
                <a:latin typeface="Arial" panose="020B0604020202020204" pitchFamily="34" charset="0"/>
                <a:cs typeface="Arial" panose="020B0604020202020204" pitchFamily="34" charset="0"/>
              </a:rPr>
              <a:t>Noi siamo parte di questa società</a:t>
            </a:r>
            <a:r>
              <a:rPr lang="it-IT" sz="3600" b="1" dirty="0">
                <a:latin typeface="Arial" panose="020B0604020202020204" pitchFamily="34" charset="0"/>
                <a:cs typeface="Arial" panose="020B0604020202020204" pitchFamily="34" charset="0"/>
              </a:rPr>
              <a:t>, non possiamo chiudere gli occhi</a:t>
            </a:r>
            <a:r>
              <a:rPr lang="it-IT" sz="3600" dirty="0">
                <a:latin typeface="Arial" panose="020B0604020202020204" pitchFamily="34" charset="0"/>
                <a:cs typeface="Arial" panose="020B0604020202020204" pitchFamily="34" charset="0"/>
              </a:rPr>
              <a:t>, ma dobbiamo continuare la protesta affinché </a:t>
            </a:r>
            <a:r>
              <a:rPr lang="it-IT" sz="3600" b="1" dirty="0">
                <a:latin typeface="Arial" panose="020B0604020202020204" pitchFamily="34" charset="0"/>
                <a:cs typeface="Arial" panose="020B0604020202020204" pitchFamily="34" charset="0"/>
              </a:rPr>
              <a:t>“una nuova cultura del rispetto”</a:t>
            </a:r>
            <a:r>
              <a:rPr lang="it-IT" sz="3600" dirty="0">
                <a:latin typeface="Arial" panose="020B0604020202020204" pitchFamily="34" charset="0"/>
                <a:cs typeface="Arial" panose="020B0604020202020204" pitchFamily="34" charset="0"/>
              </a:rPr>
              <a:t> si imponga. </a:t>
            </a:r>
            <a:br>
              <a:rPr lang="it-IT" sz="3600" dirty="0">
                <a:latin typeface="Arial" panose="020B0604020202020204" pitchFamily="34" charset="0"/>
                <a:cs typeface="Arial" panose="020B0604020202020204" pitchFamily="34" charset="0"/>
              </a:rPr>
            </a:br>
            <a:r>
              <a:rPr lang="it-IT" sz="3600" dirty="0">
                <a:latin typeface="Arial" panose="020B0604020202020204" pitchFamily="34" charset="0"/>
                <a:cs typeface="Arial" panose="020B0604020202020204" pitchFamily="34" charset="0"/>
              </a:rPr>
              <a:t>Anche la nostra comunità è stata ferita, anche la nostra comunità deve rimettersi in discussione e che ci sia speranza lo attestano iniziative quali</a:t>
            </a:r>
            <a:r>
              <a:rPr lang="it-IT" sz="3600" dirty="0"/>
              <a:t>:</a:t>
            </a:r>
            <a:br>
              <a:rPr lang="it-IT" sz="3600" dirty="0"/>
            </a:br>
            <a:r>
              <a:rPr lang="it-IT" sz="3600" dirty="0"/>
              <a:t> </a:t>
            </a:r>
            <a:r>
              <a:rPr lang="it-IT" sz="6000" b="1" dirty="0">
                <a:solidFill>
                  <a:srgbClr val="FF0000"/>
                </a:solidFill>
                <a:latin typeface="AR BLANCA" pitchFamily="2" charset="0"/>
              </a:rPr>
              <a:t>Panchina rossa </a:t>
            </a:r>
            <a:r>
              <a:rPr lang="it-IT" sz="3600" dirty="0">
                <a:latin typeface="Arial" panose="020B0604020202020204" pitchFamily="34" charset="0"/>
                <a:cs typeface="Arial" panose="020B0604020202020204" pitchFamily="34" charset="0"/>
              </a:rPr>
              <a:t>e </a:t>
            </a:r>
            <a:r>
              <a:rPr lang="it-IT" sz="3600" dirty="0"/>
              <a:t> </a:t>
            </a:r>
            <a:r>
              <a:rPr lang="it-IT" sz="6000" b="1" dirty="0">
                <a:solidFill>
                  <a:srgbClr val="FF0000"/>
                </a:solidFill>
                <a:latin typeface="AR BLANCA" pitchFamily="2" charset="0"/>
              </a:rPr>
              <a:t>Posto occupato</a:t>
            </a:r>
            <a:r>
              <a:rPr lang="it-IT" sz="6000" dirty="0"/>
              <a:t>.</a:t>
            </a:r>
            <a:r>
              <a:rPr lang="it-IT" sz="3600" dirty="0"/>
              <a:t/>
            </a:r>
            <a:br>
              <a:rPr lang="it-IT" sz="3600" dirty="0"/>
            </a:br>
            <a:r>
              <a:rPr lang="it-IT" sz="3600" dirty="0"/>
              <a:t/>
            </a:r>
            <a:br>
              <a:rPr lang="it-IT" sz="3600" dirty="0"/>
            </a:br>
            <a:r>
              <a:rPr lang="it-IT" sz="3600" dirty="0"/>
              <a:t/>
            </a:r>
            <a:br>
              <a:rPr lang="it-IT" sz="3600" dirty="0"/>
            </a:br>
            <a:r>
              <a:rPr lang="it-IT" sz="3600" dirty="0"/>
              <a:t/>
            </a:r>
            <a:br>
              <a:rPr lang="it-IT" sz="3600" dirty="0"/>
            </a:br>
            <a:r>
              <a:rPr lang="it-IT" sz="3600" dirty="0"/>
              <a:t/>
            </a:r>
            <a:br>
              <a:rPr lang="it-IT" sz="3600" dirty="0"/>
            </a:br>
            <a:r>
              <a:rPr lang="it-IT" sz="3600" dirty="0"/>
              <a:t/>
            </a:r>
            <a:br>
              <a:rPr lang="it-IT" sz="3600" dirty="0"/>
            </a:br>
            <a:r>
              <a:rPr lang="it-IT" sz="3600" dirty="0"/>
              <a:t/>
            </a:r>
            <a:br>
              <a:rPr lang="it-IT" sz="3600" dirty="0"/>
            </a:br>
            <a:r>
              <a:rPr lang="it-IT" sz="3600" dirty="0"/>
              <a:t/>
            </a:r>
            <a:br>
              <a:rPr lang="it-IT" sz="3600" dirty="0"/>
            </a:br>
            <a:r>
              <a:rPr lang="it-IT" sz="3600" dirty="0"/>
              <a:t/>
            </a:r>
            <a:br>
              <a:rPr lang="it-IT" sz="3600" dirty="0"/>
            </a:br>
            <a:endParaRPr lang="it-IT" sz="3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xd.jpg"/>
          <p:cNvPicPr>
            <a:picLocks noGrp="1" noChangeAspect="1"/>
          </p:cNvPicPr>
          <p:nvPr>
            <p:ph idx="1"/>
          </p:nvPr>
        </p:nvPicPr>
        <p:blipFill>
          <a:blip r:embed="rId2"/>
          <a:stretch>
            <a:fillRect/>
          </a:stretch>
        </p:blipFill>
        <p:spPr>
          <a:xfrm>
            <a:off x="1645921" y="718459"/>
            <a:ext cx="8830491" cy="5493496"/>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posto occupato.png"/>
          <p:cNvPicPr>
            <a:picLocks noGrp="1" noChangeAspect="1"/>
          </p:cNvPicPr>
          <p:nvPr>
            <p:ph idx="1"/>
          </p:nvPr>
        </p:nvPicPr>
        <p:blipFill>
          <a:blip r:embed="rId2"/>
          <a:stretch>
            <a:fillRect/>
          </a:stretch>
        </p:blipFill>
        <p:spPr>
          <a:xfrm>
            <a:off x="496390" y="746233"/>
            <a:ext cx="4919672" cy="5589253"/>
          </a:xfrm>
        </p:spPr>
      </p:pic>
      <p:sp>
        <p:nvSpPr>
          <p:cNvPr id="7" name="CasellaDiTesto 6"/>
          <p:cNvSpPr txBox="1"/>
          <p:nvPr/>
        </p:nvSpPr>
        <p:spPr>
          <a:xfrm>
            <a:off x="5477608" y="627017"/>
            <a:ext cx="6321669" cy="5570756"/>
          </a:xfrm>
          <a:prstGeom prst="rect">
            <a:avLst/>
          </a:prstGeom>
          <a:noFill/>
        </p:spPr>
        <p:txBody>
          <a:bodyPr wrap="square" rtlCol="0">
            <a:spAutoFit/>
          </a:bodyPr>
          <a:lstStyle/>
          <a:p>
            <a:pPr algn="just"/>
            <a:r>
              <a:rPr lang="it-IT" sz="4800" b="1" i="1" dirty="0">
                <a:latin typeface="AR BLANCA" pitchFamily="2" charset="0"/>
              </a:rPr>
              <a:t>“</a:t>
            </a:r>
            <a:r>
              <a:rPr lang="it-IT" sz="3200" b="1" i="1" dirty="0">
                <a:solidFill>
                  <a:srgbClr val="FF0000"/>
                </a:solidFill>
                <a:latin typeface="AR BLANCA" pitchFamily="2" charset="0"/>
              </a:rPr>
              <a:t>Posto occupato </a:t>
            </a:r>
            <a:r>
              <a:rPr lang="it-IT" sz="2800" i="1" dirty="0"/>
              <a:t>è un gesto concreto dedicato a tutte le donne vittime di violenza. </a:t>
            </a:r>
          </a:p>
          <a:p>
            <a:pPr algn="just"/>
            <a:r>
              <a:rPr lang="it-IT" sz="2800" i="1" dirty="0"/>
              <a:t>Ciascuna di quelle donne, prima che un marito, un ex, un amante, uno sconosciuto, decidesse di porre fine alla sua vita, occupava un posto a teatro, sul tram, a scuola, in metropolitana, nella società.</a:t>
            </a:r>
          </a:p>
          <a:p>
            <a:pPr algn="just"/>
            <a:r>
              <a:rPr lang="it-IT" sz="2800" b="1" i="1" dirty="0"/>
              <a:t>Questo posto vogliamo riservarlo a loro, affinché la quotidianità non lo sommerga.”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4035" y="600893"/>
            <a:ext cx="9849395" cy="5262979"/>
          </a:xfrm>
          <a:prstGeom prst="rect">
            <a:avLst/>
          </a:prstGeom>
          <a:noFill/>
        </p:spPr>
        <p:txBody>
          <a:bodyPr wrap="square" rtlCol="0">
            <a:spAutoFit/>
          </a:bodyPr>
          <a:lstStyle/>
          <a:p>
            <a:endParaRPr lang="it-IT" sz="4800" b="1" dirty="0">
              <a:latin typeface="Calibri" pitchFamily="34" charset="0"/>
            </a:endParaRPr>
          </a:p>
          <a:p>
            <a:pPr algn="ctr"/>
            <a:r>
              <a:rPr lang="it-IT" sz="4800" b="1" dirty="0">
                <a:latin typeface="Berlin Sans FB Demi" panose="020E0802020502020306" pitchFamily="34" charset="0"/>
              </a:rPr>
              <a:t>Donna, non addossarti tutte le colpe.</a:t>
            </a:r>
            <a:br>
              <a:rPr lang="it-IT" sz="4800" b="1" dirty="0">
                <a:latin typeface="Berlin Sans FB Demi" panose="020E0802020502020306" pitchFamily="34" charset="0"/>
              </a:rPr>
            </a:br>
            <a:r>
              <a:rPr lang="it-IT" sz="4800" b="1" dirty="0">
                <a:latin typeface="Berlin Sans FB Demi" panose="020E0802020502020306" pitchFamily="34" charset="0"/>
              </a:rPr>
              <a:t>Non scusare ogni suo gesto.</a:t>
            </a:r>
            <a:br>
              <a:rPr lang="it-IT" sz="4800" b="1" dirty="0">
                <a:latin typeface="Berlin Sans FB Demi" panose="020E0802020502020306" pitchFamily="34" charset="0"/>
              </a:rPr>
            </a:br>
            <a:r>
              <a:rPr lang="it-IT" sz="4800" b="1" dirty="0">
                <a:latin typeface="Berlin Sans FB Demi" panose="020E0802020502020306" pitchFamily="34" charset="0"/>
              </a:rPr>
              <a:t>Non è colpa tua.</a:t>
            </a:r>
            <a:br>
              <a:rPr lang="it-IT" sz="4800" b="1" dirty="0">
                <a:latin typeface="Berlin Sans FB Demi" panose="020E0802020502020306" pitchFamily="34" charset="0"/>
              </a:rPr>
            </a:br>
            <a:r>
              <a:rPr lang="it-IT" sz="4800" b="1" dirty="0">
                <a:latin typeface="Berlin Sans FB Demi" panose="020E0802020502020306" pitchFamily="34" charset="0"/>
              </a:rPr>
              <a:t>Sei tu che scegli: se ti fa del male </a:t>
            </a:r>
          </a:p>
          <a:p>
            <a:pPr algn="ctr"/>
            <a:r>
              <a:rPr lang="it-IT" sz="4800" b="1" dirty="0">
                <a:solidFill>
                  <a:srgbClr val="FF0000"/>
                </a:solidFill>
                <a:latin typeface="Berlin Sans FB Demi" pitchFamily="34" charset="0"/>
              </a:rPr>
              <a:t>NON TI AMA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9600" dirty="0">
                <a:solidFill>
                  <a:srgbClr val="FF0000"/>
                </a:solidFill>
                <a:latin typeface="AR DARLING" pitchFamily="2" charset="0"/>
              </a:rPr>
              <a:t>1522</a:t>
            </a:r>
          </a:p>
        </p:txBody>
      </p:sp>
      <p:sp>
        <p:nvSpPr>
          <p:cNvPr id="3" name="Segnaposto contenuto 2"/>
          <p:cNvSpPr>
            <a:spLocks noGrp="1"/>
          </p:cNvSpPr>
          <p:nvPr>
            <p:ph idx="1"/>
          </p:nvPr>
        </p:nvSpPr>
        <p:spPr>
          <a:xfrm>
            <a:off x="622663" y="1881051"/>
            <a:ext cx="10972800" cy="4519437"/>
          </a:xfrm>
        </p:spPr>
        <p:txBody>
          <a:bodyPr>
            <a:normAutofit fontScale="92500" lnSpcReduction="10000"/>
          </a:bodyPr>
          <a:lstStyle/>
          <a:p>
            <a:pPr indent="0" algn="just">
              <a:spcBef>
                <a:spcPts val="0"/>
              </a:spcBef>
              <a:buNone/>
            </a:pPr>
            <a:r>
              <a:rPr lang="it-IT" b="1" u="sng" dirty="0">
                <a:solidFill>
                  <a:srgbClr val="FF0000"/>
                </a:solidFill>
              </a:rPr>
              <a:t>RICORDA</a:t>
            </a:r>
            <a:r>
              <a:rPr lang="it-IT" dirty="0"/>
              <a:t>: 1522 è il numero di pubblica utilità, promosso dal Dipartimento per le Pari Opportunità, che offre un servizio di accoglienza telefonica multilingue e attivo 24h su 24, 365 giorni l’anno, </a:t>
            </a:r>
            <a:r>
              <a:rPr lang="it-IT" b="1" dirty="0">
                <a:solidFill>
                  <a:srgbClr val="FF0000"/>
                </a:solidFill>
              </a:rPr>
              <a:t>rivolto alle vittime di ogni forma di violenza</a:t>
            </a:r>
            <a:r>
              <a:rPr lang="it-IT" dirty="0"/>
              <a:t>. E’ un servizio che ha come scopo quello di estendere e rafforzare questa capacità di accoglienza e sostegno nei confronti delle vittime di violenza di genere e </a:t>
            </a:r>
            <a:r>
              <a:rPr lang="it-IT" dirty="0" err="1"/>
              <a:t>stalking</a:t>
            </a:r>
            <a:r>
              <a:rPr lang="it-IT" dirty="0"/>
              <a:t>. Ulteriore </a:t>
            </a:r>
            <a:r>
              <a:rPr lang="it-IT" b="1" dirty="0">
                <a:solidFill>
                  <a:srgbClr val="FF0000"/>
                </a:solidFill>
              </a:rPr>
              <a:t>attenzione viene data a persone appartenenti a categorie maggiormente a rischio di discriminazione </a:t>
            </a:r>
            <a:r>
              <a:rPr lang="it-IT" dirty="0"/>
              <a:t>che abbiano subito violenza: disabili, omosessuali, transessuali, sia italiani che stranieri.</a:t>
            </a:r>
          </a:p>
        </p:txBody>
      </p:sp>
    </p:spTree>
    <p:extLst>
      <p:ext uri="{BB962C8B-B14F-4D97-AF65-F5344CB8AC3E}">
        <p14:creationId xmlns:p14="http://schemas.microsoft.com/office/powerpoint/2010/main" val="3144344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9600" y="1600206"/>
            <a:ext cx="10972800" cy="2198072"/>
          </a:xfrm>
        </p:spPr>
        <p:txBody>
          <a:bodyPr>
            <a:normAutofit/>
          </a:bodyPr>
          <a:lstStyle/>
          <a:p>
            <a:pPr marL="0" indent="0" algn="just">
              <a:buNone/>
            </a:pPr>
            <a:r>
              <a:rPr lang="it-IT" dirty="0">
                <a:solidFill>
                  <a:srgbClr val="FF0000"/>
                </a:solidFill>
              </a:rPr>
              <a:t>Counselor</a:t>
            </a:r>
            <a:r>
              <a:rPr lang="it-IT" dirty="0"/>
              <a:t>: É attivo presso questo Istituto uno sportello di ascolto, curato dalla prof.ssa S. </a:t>
            </a:r>
            <a:r>
              <a:rPr lang="it-IT" dirty="0" err="1"/>
              <a:t>Chiavaroli</a:t>
            </a:r>
            <a:r>
              <a:rPr lang="it-IT" dirty="0"/>
              <a:t>, aperto a tutti gli studenti ed a tutte le studentesse che ne sentano l’esigenza e ne facciano richiesta.</a:t>
            </a:r>
          </a:p>
        </p:txBody>
      </p:sp>
    </p:spTree>
    <p:extLst>
      <p:ext uri="{BB962C8B-B14F-4D97-AF65-F5344CB8AC3E}">
        <p14:creationId xmlns:p14="http://schemas.microsoft.com/office/powerpoint/2010/main" val="2099978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i="1" dirty="0">
                <a:latin typeface="Algerian" panose="04020705040A02060702" pitchFamily="82" charset="0"/>
              </a:rPr>
              <a:t/>
            </a:r>
            <a:br>
              <a:rPr lang="it-IT" i="1" dirty="0">
                <a:latin typeface="Algerian" panose="04020705040A02060702" pitchFamily="82" charset="0"/>
              </a:rPr>
            </a:br>
            <a:r>
              <a:rPr lang="it-IT" i="1" dirty="0" err="1">
                <a:latin typeface="Algerian" panose="04020705040A02060702" pitchFamily="82" charset="0"/>
              </a:rPr>
              <a:t>I.I.S.</a:t>
            </a:r>
            <a:r>
              <a:rPr lang="it-IT" i="1" dirty="0">
                <a:latin typeface="Algerian" panose="04020705040A02060702" pitchFamily="82" charset="0"/>
              </a:rPr>
              <a:t>  ‟</a:t>
            </a:r>
            <a:r>
              <a:rPr lang="it-IT" i="1" dirty="0" err="1">
                <a:latin typeface="Algerian" panose="04020705040A02060702" pitchFamily="82" charset="0"/>
              </a:rPr>
              <a:t>C.Marchesi</a:t>
            </a:r>
            <a:r>
              <a:rPr lang="it-IT" i="1" dirty="0">
                <a:latin typeface="Algerian" panose="04020705040A02060702" pitchFamily="82" charset="0"/>
              </a:rPr>
              <a:t>”</a:t>
            </a:r>
            <a:br>
              <a:rPr lang="it-IT" i="1" dirty="0">
                <a:latin typeface="Algerian" panose="04020705040A02060702" pitchFamily="82" charset="0"/>
              </a:rPr>
            </a:br>
            <a:endParaRPr lang="it-IT" dirty="0"/>
          </a:p>
        </p:txBody>
      </p:sp>
      <p:sp>
        <p:nvSpPr>
          <p:cNvPr id="3" name="Segnaposto contenuto 2"/>
          <p:cNvSpPr>
            <a:spLocks noGrp="1"/>
          </p:cNvSpPr>
          <p:nvPr>
            <p:ph idx="1"/>
          </p:nvPr>
        </p:nvSpPr>
        <p:spPr/>
        <p:txBody>
          <a:bodyPr/>
          <a:lstStyle/>
          <a:p>
            <a:pPr marL="0" indent="0" algn="ctr">
              <a:buNone/>
            </a:pPr>
            <a:r>
              <a:rPr lang="it-IT" sz="9600" b="1" i="1" dirty="0">
                <a:solidFill>
                  <a:srgbClr val="FF0000"/>
                </a:solidFill>
                <a:latin typeface="Adobe Garamond Pro Bold" pitchFamily="18" charset="0"/>
              </a:rPr>
              <a:t>No </a:t>
            </a:r>
            <a:r>
              <a:rPr lang="it-IT" sz="5400" b="1" i="1" dirty="0">
                <a:latin typeface="Adobe Garamond Pro Bold" pitchFamily="18" charset="0"/>
              </a:rPr>
              <a:t> alla violenza</a:t>
            </a:r>
            <a:r>
              <a:rPr lang="it-IT" i="1" dirty="0">
                <a:latin typeface="Algerian" panose="04020705040A02060702" pitchFamily="82" charset="0"/>
              </a:rPr>
              <a:t/>
            </a:r>
            <a:br>
              <a:rPr lang="it-IT" i="1" dirty="0">
                <a:latin typeface="Algerian" panose="04020705040A02060702" pitchFamily="82" charset="0"/>
              </a:rPr>
            </a:br>
            <a:endParaRPr lang="it-IT" i="1" dirty="0">
              <a:latin typeface="Algerian" panose="04020705040A02060702" pitchFamily="82" charset="0"/>
            </a:endParaRPr>
          </a:p>
          <a:p>
            <a:pPr marL="0" indent="0">
              <a:buNone/>
            </a:pPr>
            <a:r>
              <a:rPr lang="it-IT" i="1" dirty="0">
                <a:latin typeface="Algerian" panose="04020705040A02060702" pitchFamily="82" charset="0"/>
              </a:rPr>
              <a:t/>
            </a:r>
            <a:br>
              <a:rPr lang="it-IT" i="1" dirty="0">
                <a:latin typeface="Algerian" panose="04020705040A02060702" pitchFamily="82" charset="0"/>
              </a:rPr>
            </a:br>
            <a:r>
              <a:rPr lang="it-IT" sz="2400" b="1" dirty="0">
                <a:latin typeface="Times New Roman" panose="02020603050405020304" pitchFamily="18" charset="0"/>
                <a:cs typeface="Times New Roman" panose="02020603050405020304" pitchFamily="18" charset="0"/>
              </a:rPr>
              <a:t>PROGETTO </a:t>
            </a:r>
            <a:r>
              <a:rPr lang="it-IT" sz="2400" b="1" dirty="0" err="1">
                <a:latin typeface="Times New Roman" panose="02020603050405020304" pitchFamily="18" charset="0"/>
                <a:cs typeface="Times New Roman" panose="02020603050405020304" pitchFamily="18" charset="0"/>
              </a:rPr>
              <a:t>PTOLISScuola</a:t>
            </a:r>
            <a:r>
              <a:rPr lang="it-IT" sz="2400" b="1" dirty="0">
                <a:latin typeface="Times New Roman" panose="02020603050405020304" pitchFamily="18" charset="0"/>
                <a:cs typeface="Times New Roman" panose="02020603050405020304" pitchFamily="18" charset="0"/>
              </a:rPr>
              <a:t/>
            </a:r>
            <a:br>
              <a:rPr lang="it-IT" sz="2400" b="1" dirty="0">
                <a:latin typeface="Times New Roman" panose="02020603050405020304" pitchFamily="18" charset="0"/>
                <a:cs typeface="Times New Roman" panose="02020603050405020304" pitchFamily="18" charset="0"/>
              </a:rPr>
            </a:br>
            <a:r>
              <a:rPr lang="it-IT" sz="2400" dirty="0">
                <a:latin typeface="Times New Roman" panose="02020603050405020304" pitchFamily="18" charset="0"/>
                <a:cs typeface="Times New Roman" panose="02020603050405020304" pitchFamily="18" charset="0"/>
              </a:rPr>
              <a:t>Piano Territorio Orientamento, Legalità, Imprenditorialità, Sostenibilità a scuola: Cittadinanza Attiva e Partecipata.</a:t>
            </a:r>
          </a:p>
          <a:p>
            <a:pPr marL="0" indent="0">
              <a:buNone/>
            </a:pPr>
            <a:r>
              <a:rPr lang="it-IT" sz="2400" b="1" dirty="0" err="1">
                <a:latin typeface="Times New Roman" panose="02020603050405020304" pitchFamily="18" charset="0"/>
                <a:cs typeface="Times New Roman" panose="02020603050405020304" pitchFamily="18" charset="0"/>
              </a:rPr>
              <a:t>a.s.</a:t>
            </a:r>
            <a:r>
              <a:rPr lang="it-IT" sz="2400" b="1" dirty="0">
                <a:latin typeface="Times New Roman" panose="02020603050405020304" pitchFamily="18" charset="0"/>
                <a:cs typeface="Times New Roman" panose="02020603050405020304" pitchFamily="18" charset="0"/>
              </a:rPr>
              <a:t> 2016/2017</a:t>
            </a:r>
            <a:endParaRPr lang="it-IT" sz="2400" dirty="0">
              <a:latin typeface="Times New Roman" panose="02020603050405020304" pitchFamily="18" charset="0"/>
              <a:cs typeface="Times New Roman" panose="02020603050405020304" pitchFamily="18" charset="0"/>
            </a:endParaRPr>
          </a:p>
          <a:p>
            <a:pPr>
              <a:buNone/>
            </a:pP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37633" y="1078946"/>
            <a:ext cx="8915400" cy="4461245"/>
          </a:xfrm>
        </p:spPr>
        <p:txBody>
          <a:bodyPr>
            <a:normAutofit/>
          </a:bodyPr>
          <a:lstStyle/>
          <a:p>
            <a:pPr marL="0" indent="0" algn="just">
              <a:buNone/>
            </a:pPr>
            <a:r>
              <a:rPr lang="it-IT" sz="3200" b="1" i="1" dirty="0">
                <a:solidFill>
                  <a:schemeClr val="tx1"/>
                </a:solidFill>
                <a:cs typeface="Times New Roman" panose="02020603050405020304" pitchFamily="18" charset="0"/>
              </a:rPr>
              <a:t>«Il </a:t>
            </a:r>
            <a:r>
              <a:rPr lang="it-IT" sz="3200" b="1" i="1" dirty="0">
                <a:solidFill>
                  <a:schemeClr val="tx1"/>
                </a:solidFill>
                <a:latin typeface="+mj-lt"/>
                <a:cs typeface="Times New Roman" panose="02020603050405020304" pitchFamily="18" charset="0"/>
              </a:rPr>
              <a:t>neologismo ″femminicidio″ ha la precisa funzione di individuare ″una responsabilità sociale″, non perché le donne siano ″per natura″ deboli, ma perché tuttora sono poste in una situazione di minor </a:t>
            </a:r>
            <a:r>
              <a:rPr lang="it-IT" sz="3200" b="1" i="1" dirty="0">
                <a:solidFill>
                  <a:schemeClr val="tx1"/>
                </a:solidFill>
                <a:cs typeface="Times New Roman" panose="02020603050405020304" pitchFamily="18" charset="0"/>
              </a:rPr>
              <a:t>considerazione sociale, se non di subordinazione»</a:t>
            </a:r>
          </a:p>
          <a:p>
            <a:pPr marL="0" indent="0" algn="r">
              <a:buNone/>
            </a:pPr>
            <a:r>
              <a:rPr lang="it-IT" sz="2800" dirty="0">
                <a:cs typeface="Times New Roman" panose="02020603050405020304" pitchFamily="18" charset="0"/>
              </a:rPr>
              <a:t>Barbara Spinelli, giurista.</a:t>
            </a:r>
          </a:p>
        </p:txBody>
      </p:sp>
    </p:spTree>
    <p:extLst>
      <p:ext uri="{BB962C8B-B14F-4D97-AF65-F5344CB8AC3E}">
        <p14:creationId xmlns:p14="http://schemas.microsoft.com/office/powerpoint/2010/main" val="279158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63044" y="1558832"/>
            <a:ext cx="9496697" cy="3777622"/>
          </a:xfrm>
        </p:spPr>
        <p:txBody>
          <a:bodyPr>
            <a:normAutofit fontScale="92500"/>
          </a:bodyPr>
          <a:lstStyle/>
          <a:p>
            <a:pPr indent="0" algn="just">
              <a:spcBef>
                <a:spcPts val="0"/>
              </a:spcBef>
              <a:buNone/>
            </a:pPr>
            <a:r>
              <a:rPr lang="it-IT" sz="4000" b="1" dirty="0">
                <a:solidFill>
                  <a:srgbClr val="FF0000"/>
                </a:solidFill>
                <a:latin typeface="Calibri" panose="020F0502020204030204" pitchFamily="34" charset="0"/>
                <a:cs typeface="Calibri" panose="020F0502020204030204" pitchFamily="34" charset="0"/>
              </a:rPr>
              <a:t>La violenza di genere si inserisce nel contesto sociale,</a:t>
            </a:r>
            <a:r>
              <a:rPr lang="it-IT" sz="4000" dirty="0">
                <a:solidFill>
                  <a:srgbClr val="FF0000"/>
                </a:solidFill>
                <a:latin typeface="Calibri" panose="020F0502020204030204" pitchFamily="34" charset="0"/>
                <a:cs typeface="Calibri" panose="020F0502020204030204" pitchFamily="34" charset="0"/>
              </a:rPr>
              <a:t> </a:t>
            </a:r>
            <a:r>
              <a:rPr lang="it-IT" sz="4000" b="1" dirty="0">
                <a:solidFill>
                  <a:srgbClr val="FF0000"/>
                </a:solidFill>
                <a:latin typeface="Calibri" panose="020F0502020204030204" pitchFamily="34" charset="0"/>
                <a:cs typeface="Calibri" panose="020F0502020204030204" pitchFamily="34" charset="0"/>
              </a:rPr>
              <a:t>politico e culturale</a:t>
            </a:r>
            <a:r>
              <a:rPr lang="it-IT" sz="4000" dirty="0">
                <a:solidFill>
                  <a:srgbClr val="FF0000"/>
                </a:solidFill>
                <a:latin typeface="Calibri" panose="020F0502020204030204" pitchFamily="34" charset="0"/>
                <a:cs typeface="Calibri" panose="020F0502020204030204" pitchFamily="34" charset="0"/>
              </a:rPr>
              <a:t>. </a:t>
            </a:r>
            <a:r>
              <a:rPr lang="it-IT" sz="4000" dirty="0">
                <a:solidFill>
                  <a:schemeClr val="tx1"/>
                </a:solidFill>
                <a:latin typeface="Calibri" panose="020F0502020204030204" pitchFamily="34" charset="0"/>
                <a:cs typeface="Calibri" panose="020F0502020204030204" pitchFamily="34" charset="0"/>
              </a:rPr>
              <a:t>Le donne ancora una volta pagano il prezzo più alto, in questo mondo fatto di differenze e discriminazioni, sino all’estremo di essere private persino della loro vita!</a:t>
            </a:r>
          </a:p>
          <a:p>
            <a:pPr algn="just">
              <a:buNone/>
            </a:pPr>
            <a:endParaRPr lang="it-IT" sz="3200" dirty="0">
              <a:latin typeface="Calibri" pitchFamily="34" charset="0"/>
            </a:endParaRPr>
          </a:p>
          <a:p>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1230" y="472965"/>
            <a:ext cx="9368081" cy="1881352"/>
          </a:xfrm>
        </p:spPr>
        <p:txBody>
          <a:bodyPr>
            <a:noAutofit/>
          </a:bodyPr>
          <a:lstStyle/>
          <a:p>
            <a:r>
              <a:rPr lang="it-IT" dirty="0">
                <a:solidFill>
                  <a:schemeClr val="tx1"/>
                </a:solidFill>
                <a:latin typeface="Berlin Sans FB Demi" panose="020E0802020502020306" pitchFamily="34" charset="0"/>
                <a:ea typeface="Calibri" panose="020F0502020204030204" pitchFamily="34" charset="0"/>
                <a:cs typeface="Times New Roman" panose="02020603050405020304" pitchFamily="18" charset="0"/>
              </a:rPr>
              <a:t/>
            </a:r>
            <a:br>
              <a:rPr lang="it-IT" dirty="0">
                <a:solidFill>
                  <a:schemeClr val="tx1"/>
                </a:solidFill>
                <a:latin typeface="Berlin Sans FB Demi" panose="020E0802020502020306" pitchFamily="34" charset="0"/>
                <a:ea typeface="Calibri" panose="020F0502020204030204" pitchFamily="34" charset="0"/>
                <a:cs typeface="Times New Roman" panose="02020603050405020304" pitchFamily="18" charset="0"/>
              </a:rPr>
            </a:br>
            <a:r>
              <a:rPr lang="it-IT" sz="4000" dirty="0">
                <a:solidFill>
                  <a:schemeClr val="tx1"/>
                </a:solidFill>
                <a:latin typeface="Berlin Sans FB Demi" panose="020E0802020502020306" pitchFamily="34" charset="0"/>
                <a:ea typeface="Calibri" panose="020F0502020204030204" pitchFamily="34" charset="0"/>
                <a:cs typeface="Times New Roman" panose="02020603050405020304" pitchFamily="18" charset="0"/>
              </a:rPr>
              <a:t>Le donne uccise sono “donne abbandonanti” nella grande maggioranza dei casi.</a:t>
            </a:r>
            <a:r>
              <a:rPr lang="it-IT" dirty="0">
                <a:solidFill>
                  <a:schemeClr val="tx1"/>
                </a:solidFill>
                <a:latin typeface="Berlin Sans FB Demi" panose="020E0802020502020306" pitchFamily="34" charset="0"/>
                <a:ea typeface="Calibri" panose="020F0502020204030204" pitchFamily="34" charset="0"/>
                <a:cs typeface="Times New Roman" panose="02020603050405020304" pitchFamily="18" charset="0"/>
              </a:rPr>
              <a:t/>
            </a:r>
            <a:br>
              <a:rPr lang="it-IT" dirty="0">
                <a:solidFill>
                  <a:schemeClr val="tx1"/>
                </a:solidFill>
                <a:latin typeface="Berlin Sans FB Demi" panose="020E0802020502020306" pitchFamily="34" charset="0"/>
                <a:ea typeface="Calibri" panose="020F0502020204030204" pitchFamily="34" charset="0"/>
                <a:cs typeface="Times New Roman" panose="02020603050405020304" pitchFamily="18" charset="0"/>
              </a:rPr>
            </a:br>
            <a:endParaRPr lang="it-IT" dirty="0">
              <a:solidFill>
                <a:schemeClr val="tx1"/>
              </a:solidFill>
              <a:latin typeface="Berlin Sans FB Demi" panose="020E0802020502020306" pitchFamily="34" charset="0"/>
            </a:endParaRPr>
          </a:p>
        </p:txBody>
      </p:sp>
      <p:sp>
        <p:nvSpPr>
          <p:cNvPr id="3" name="Segnaposto contenuto 2"/>
          <p:cNvSpPr>
            <a:spLocks noGrp="1"/>
          </p:cNvSpPr>
          <p:nvPr>
            <p:ph idx="1"/>
          </p:nvPr>
        </p:nvSpPr>
        <p:spPr>
          <a:xfrm>
            <a:off x="1641900" y="2599509"/>
            <a:ext cx="9370089" cy="3762102"/>
          </a:xfrm>
        </p:spPr>
        <p:txBody>
          <a:bodyPr>
            <a:normAutofit/>
          </a:bodyPr>
          <a:lstStyle/>
          <a:p>
            <a:pPr indent="0">
              <a:spcBef>
                <a:spcPts val="0"/>
              </a:spcBef>
              <a:buNone/>
            </a:pPr>
            <a:r>
              <a:rPr lang="it-IT" sz="4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it-IT" sz="3600" i="1" dirty="0">
                <a:solidFill>
                  <a:srgbClr val="FF0000"/>
                </a:solidFill>
                <a:latin typeface="Berlin Sans FB Demi" panose="020E0802020502020306" pitchFamily="34" charset="0"/>
                <a:ea typeface="Calibri" panose="020F0502020204030204" pitchFamily="34" charset="0"/>
                <a:cs typeface="Times New Roman" panose="02020603050405020304" pitchFamily="18" charset="0"/>
              </a:rPr>
              <a:t>“Le donne sono persone, non funzioni; chi ti uccide non lo fa perché ti ama, ma perché non riesce a concepirti fuori dalla tua funzione”.</a:t>
            </a:r>
          </a:p>
          <a:p>
            <a:pPr algn="r">
              <a:buNone/>
            </a:pPr>
            <a:r>
              <a:rPr lang="it-IT" sz="2400" dirty="0" err="1">
                <a:solidFill>
                  <a:schemeClr val="tx1"/>
                </a:solidFill>
                <a:latin typeface="+mj-lt"/>
                <a:ea typeface="Calibri" panose="020F0502020204030204" pitchFamily="34" charset="0"/>
                <a:cs typeface="Times New Roman" panose="02020603050405020304" pitchFamily="18" charset="0"/>
              </a:rPr>
              <a:t>L.Lipperini</a:t>
            </a:r>
            <a:r>
              <a:rPr lang="it-IT" sz="2400" dirty="0">
                <a:solidFill>
                  <a:schemeClr val="tx1"/>
                </a:solidFill>
                <a:latin typeface="+mj-lt"/>
                <a:ea typeface="Calibri" panose="020F0502020204030204" pitchFamily="34" charset="0"/>
                <a:cs typeface="Times New Roman" panose="02020603050405020304" pitchFamily="18" charset="0"/>
              </a:rPr>
              <a:t> e </a:t>
            </a:r>
            <a:r>
              <a:rPr lang="it-IT" sz="2400" dirty="0" err="1">
                <a:solidFill>
                  <a:schemeClr val="tx1"/>
                </a:solidFill>
                <a:latin typeface="+mj-lt"/>
                <a:ea typeface="Calibri" panose="020F0502020204030204" pitchFamily="34" charset="0"/>
                <a:cs typeface="Times New Roman" panose="02020603050405020304" pitchFamily="18" charset="0"/>
              </a:rPr>
              <a:t>M.Murgia</a:t>
            </a:r>
            <a:r>
              <a:rPr lang="it-IT" sz="2400" dirty="0">
                <a:solidFill>
                  <a:schemeClr val="tx1"/>
                </a:solidFill>
                <a:latin typeface="+mj-lt"/>
                <a:ea typeface="Calibri" panose="020F0502020204030204" pitchFamily="34" charset="0"/>
                <a:cs typeface="Times New Roman" panose="02020603050405020304" pitchFamily="18" charset="0"/>
              </a:rPr>
              <a:t>, </a:t>
            </a:r>
            <a:r>
              <a:rPr lang="it-IT" sz="2400" i="1" dirty="0">
                <a:solidFill>
                  <a:schemeClr val="tx1"/>
                </a:solidFill>
                <a:latin typeface="+mj-lt"/>
                <a:ea typeface="Calibri" panose="020F0502020204030204" pitchFamily="34" charset="0"/>
                <a:cs typeface="Times New Roman" panose="02020603050405020304" pitchFamily="18" charset="0"/>
              </a:rPr>
              <a:t>«L’ho uccisa perché l’amavo.» Falso! </a:t>
            </a:r>
          </a:p>
          <a:p>
            <a:endParaRPr lang="it-IT" sz="3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94465" y="1336435"/>
            <a:ext cx="8915399" cy="3675185"/>
          </a:xfrm>
        </p:spPr>
        <p:txBody>
          <a:bodyPr>
            <a:noAutofit/>
          </a:bodyPr>
          <a:lstStyle/>
          <a:p>
            <a:pPr>
              <a:lnSpc>
                <a:spcPct val="107000"/>
              </a:lnSpc>
              <a:spcAft>
                <a:spcPts val="0"/>
              </a:spcAft>
            </a:pPr>
            <a:r>
              <a:rPr lang="it-IT"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r>
            <a:br>
              <a:rPr lang="it-IT" sz="36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it-IT" sz="3200" b="1" u="sng" dirty="0">
                <a:solidFill>
                  <a:schemeClr val="tx1"/>
                </a:solidFill>
                <a:latin typeface="Arial" panose="020B0604020202020204" pitchFamily="34" charset="0"/>
                <a:ea typeface="Calibri" panose="020F0502020204030204" pitchFamily="34" charset="0"/>
                <a:cs typeface="Arial" panose="020B0604020202020204" pitchFamily="34" charset="0"/>
              </a:rPr>
              <a:t>Questi i titoli dei giornali</a:t>
            </a:r>
            <a:r>
              <a:rPr lang="it-IT" sz="3200" dirty="0">
                <a:solidFill>
                  <a:schemeClr val="tx1"/>
                </a:solidFill>
                <a:latin typeface="Arial" panose="020B0604020202020204" pitchFamily="34" charset="0"/>
                <a:ea typeface="Calibri" panose="020F0502020204030204" pitchFamily="34" charset="0"/>
                <a:cs typeface="Arial" panose="020B0604020202020204" pitchFamily="34" charset="0"/>
              </a:rPr>
              <a:t>:</a:t>
            </a:r>
            <a:br>
              <a:rPr lang="it-IT" sz="3200" dirty="0">
                <a:solidFill>
                  <a:schemeClr val="tx1"/>
                </a:solidFill>
                <a:latin typeface="Arial" panose="020B0604020202020204" pitchFamily="34" charset="0"/>
                <a:ea typeface="Calibri" panose="020F0502020204030204" pitchFamily="34" charset="0"/>
                <a:cs typeface="Arial" panose="020B0604020202020204" pitchFamily="34" charset="0"/>
              </a:rPr>
            </a:br>
            <a:r>
              <a:rPr lang="it-IT" sz="3200" dirty="0">
                <a:solidFill>
                  <a:schemeClr val="tx1"/>
                </a:solidFill>
                <a:latin typeface="Arial" panose="020B0604020202020204" pitchFamily="34" charset="0"/>
                <a:ea typeface="Calibri" panose="020F0502020204030204" pitchFamily="34" charset="0"/>
                <a:cs typeface="Arial" panose="020B0604020202020204" pitchFamily="34" charset="0"/>
              </a:rPr>
              <a:t>“U</a:t>
            </a:r>
            <a:r>
              <a:rPr lang="it-IT" sz="3200" dirty="0">
                <a:latin typeface="Arial" panose="020B0604020202020204" pitchFamily="34" charset="0"/>
                <a:ea typeface="Calibri" panose="020F0502020204030204" pitchFamily="34" charset="0"/>
                <a:cs typeface="Arial" panose="020B0604020202020204" pitchFamily="34" charset="0"/>
              </a:rPr>
              <a:t>ccide</a:t>
            </a:r>
            <a:r>
              <a:rPr lang="it-IT" sz="3200" dirty="0">
                <a:solidFill>
                  <a:schemeClr val="tx1"/>
                </a:solidFill>
                <a:latin typeface="Arial" panose="020B0604020202020204" pitchFamily="34" charset="0"/>
                <a:ea typeface="Calibri" panose="020F0502020204030204" pitchFamily="34" charset="0"/>
                <a:cs typeface="Arial" panose="020B0604020202020204" pitchFamily="34" charset="0"/>
              </a:rPr>
              <a:t> la moglie in un </a:t>
            </a:r>
            <a:r>
              <a:rPr lang="it-IT" sz="3200" b="1" i="1" dirty="0">
                <a:solidFill>
                  <a:srgbClr val="FF0000"/>
                </a:solidFill>
                <a:latin typeface="Arial" panose="020B0604020202020204" pitchFamily="34" charset="0"/>
                <a:ea typeface="Calibri" panose="020F0502020204030204" pitchFamily="34" charset="0"/>
                <a:cs typeface="Arial" panose="020B0604020202020204" pitchFamily="34" charset="0"/>
              </a:rPr>
              <a:t>raptus di gelosia</a:t>
            </a:r>
            <a:r>
              <a:rPr lang="it-IT" sz="3200" dirty="0">
                <a:solidFill>
                  <a:schemeClr val="tx1"/>
                </a:solidFill>
                <a:latin typeface="Arial" panose="020B0604020202020204" pitchFamily="34" charset="0"/>
                <a:ea typeface="Calibri" panose="020F0502020204030204" pitchFamily="34" charset="0"/>
                <a:cs typeface="Arial" panose="020B0604020202020204" pitchFamily="34" charset="0"/>
              </a:rPr>
              <a:t>”.</a:t>
            </a:r>
            <a:br>
              <a:rPr lang="it-IT" sz="3200" dirty="0">
                <a:solidFill>
                  <a:schemeClr val="tx1"/>
                </a:solidFill>
                <a:latin typeface="Arial" panose="020B0604020202020204" pitchFamily="34" charset="0"/>
                <a:ea typeface="Calibri" panose="020F0502020204030204" pitchFamily="34" charset="0"/>
                <a:cs typeface="Arial" panose="020B0604020202020204" pitchFamily="34" charset="0"/>
              </a:rPr>
            </a:br>
            <a:r>
              <a:rPr lang="it-IT" sz="3200" dirty="0">
                <a:solidFill>
                  <a:schemeClr val="tx1"/>
                </a:solidFill>
                <a:latin typeface="Arial" panose="020B0604020202020204" pitchFamily="34" charset="0"/>
                <a:ea typeface="Calibri" panose="020F0502020204030204" pitchFamily="34" charset="0"/>
                <a:cs typeface="Arial" panose="020B0604020202020204" pitchFamily="34" charset="0"/>
              </a:rPr>
              <a:t>“</a:t>
            </a:r>
            <a:r>
              <a:rPr lang="it-IT" sz="3200" b="1" i="1" dirty="0">
                <a:solidFill>
                  <a:srgbClr val="FF0000"/>
                </a:solidFill>
                <a:latin typeface="Arial" panose="020B0604020202020204" pitchFamily="34" charset="0"/>
                <a:ea typeface="Calibri" panose="020F0502020204030204" pitchFamily="34" charset="0"/>
                <a:cs typeface="Arial" panose="020B0604020202020204" pitchFamily="34" charset="0"/>
              </a:rPr>
              <a:t>Pazzo di rabbia</a:t>
            </a:r>
            <a:r>
              <a:rPr lang="it-IT" sz="3200" dirty="0">
                <a:solidFill>
                  <a:schemeClr val="tx1"/>
                </a:solidFill>
                <a:latin typeface="Arial" panose="020B0604020202020204" pitchFamily="34" charset="0"/>
                <a:ea typeface="Calibri" panose="020F0502020204030204" pitchFamily="34" charset="0"/>
                <a:cs typeface="Arial" panose="020B0604020202020204" pitchFamily="34" charset="0"/>
              </a:rPr>
              <a:t>, spara alla fidanzata che voleva lasciarlo”.</a:t>
            </a:r>
            <a:br>
              <a:rPr lang="it-IT" sz="3200" dirty="0">
                <a:solidFill>
                  <a:schemeClr val="tx1"/>
                </a:solidFill>
                <a:latin typeface="Arial" panose="020B0604020202020204" pitchFamily="34" charset="0"/>
                <a:ea typeface="Calibri" panose="020F0502020204030204" pitchFamily="34" charset="0"/>
                <a:cs typeface="Arial" panose="020B0604020202020204" pitchFamily="34" charset="0"/>
              </a:rPr>
            </a:br>
            <a:r>
              <a:rPr lang="it-IT" sz="3200" dirty="0">
                <a:solidFill>
                  <a:schemeClr val="tx1"/>
                </a:solidFill>
                <a:latin typeface="Arial" panose="020B0604020202020204" pitchFamily="34" charset="0"/>
                <a:ea typeface="Calibri" panose="020F0502020204030204" pitchFamily="34" charset="0"/>
                <a:cs typeface="Arial" panose="020B0604020202020204" pitchFamily="34" charset="0"/>
              </a:rPr>
              <a:t>“Lo tradiva: </a:t>
            </a:r>
            <a:r>
              <a:rPr lang="it-IT" sz="3200" b="1" i="1" dirty="0">
                <a:solidFill>
                  <a:srgbClr val="FF0000"/>
                </a:solidFill>
                <a:latin typeface="Arial" panose="020B0604020202020204" pitchFamily="34" charset="0"/>
                <a:ea typeface="Calibri" panose="020F0502020204030204" pitchFamily="34" charset="0"/>
                <a:cs typeface="Arial" panose="020B0604020202020204" pitchFamily="34" charset="0"/>
              </a:rPr>
              <a:t>perde la testa</a:t>
            </a:r>
            <a:r>
              <a:rPr lang="it-IT" sz="3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it-IT" sz="3200" dirty="0">
                <a:solidFill>
                  <a:schemeClr val="tx1"/>
                </a:solidFill>
                <a:latin typeface="Arial" panose="020B0604020202020204" pitchFamily="34" charset="0"/>
                <a:ea typeface="Calibri" panose="020F0502020204030204" pitchFamily="34" charset="0"/>
                <a:cs typeface="Arial" panose="020B0604020202020204" pitchFamily="34" charset="0"/>
              </a:rPr>
              <a:t>e le dà fuoco”.</a:t>
            </a:r>
            <a:br>
              <a:rPr lang="it-IT" sz="3200" dirty="0">
                <a:solidFill>
                  <a:schemeClr val="tx1"/>
                </a:solidFill>
                <a:latin typeface="Arial" panose="020B0604020202020204" pitchFamily="34" charset="0"/>
                <a:ea typeface="Calibri" panose="020F0502020204030204" pitchFamily="34" charset="0"/>
                <a:cs typeface="Arial" panose="020B0604020202020204" pitchFamily="34" charset="0"/>
              </a:rPr>
            </a:br>
            <a:r>
              <a:rPr lang="it-IT" sz="3200" dirty="0">
                <a:solidFill>
                  <a:schemeClr val="tx1"/>
                </a:solidFill>
                <a:latin typeface="Arial" panose="020B0604020202020204" pitchFamily="34" charset="0"/>
                <a:ea typeface="Calibri" panose="020F0502020204030204" pitchFamily="34" charset="0"/>
                <a:cs typeface="Arial" panose="020B0604020202020204" pitchFamily="34" charset="0"/>
              </a:rPr>
              <a:t>“Disoccupato e </a:t>
            </a:r>
            <a:r>
              <a:rPr lang="it-IT" sz="3200" b="1" i="1" dirty="0">
                <a:solidFill>
                  <a:srgbClr val="FF0000"/>
                </a:solidFill>
                <a:latin typeface="Arial" panose="020B0604020202020204" pitchFamily="34" charset="0"/>
                <a:ea typeface="Calibri" panose="020F0502020204030204" pitchFamily="34" charset="0"/>
                <a:cs typeface="Arial" panose="020B0604020202020204" pitchFamily="34" charset="0"/>
              </a:rPr>
              <a:t>depresso</a:t>
            </a:r>
            <a:r>
              <a:rPr lang="it-IT" sz="3200" dirty="0">
                <a:solidFill>
                  <a:schemeClr val="tx1"/>
                </a:solidFill>
                <a:latin typeface="Arial" panose="020B0604020202020204" pitchFamily="34" charset="0"/>
                <a:ea typeface="Calibri" panose="020F0502020204030204" pitchFamily="34" charset="0"/>
                <a:cs typeface="Arial" panose="020B0604020202020204" pitchFamily="34" charset="0"/>
              </a:rPr>
              <a:t>, strangola la moglie davanti ai figli”.</a:t>
            </a:r>
            <a:r>
              <a:rPr lang="it-IT" sz="3200" dirty="0">
                <a:latin typeface="Arial" panose="020B0604020202020204" pitchFamily="34" charset="0"/>
                <a:ea typeface="Calibri" panose="020F0502020204030204" pitchFamily="34" charset="0"/>
                <a:cs typeface="Arial" panose="020B0604020202020204" pitchFamily="34" charset="0"/>
              </a:rPr>
              <a:t/>
            </a:r>
            <a:br>
              <a:rPr lang="it-IT" sz="3200" dirty="0">
                <a:latin typeface="Arial" panose="020B0604020202020204" pitchFamily="34" charset="0"/>
                <a:ea typeface="Calibri" panose="020F0502020204030204" pitchFamily="34" charset="0"/>
                <a:cs typeface="Arial" panose="020B0604020202020204" pitchFamily="34" charset="0"/>
              </a:rPr>
            </a:br>
            <a:endParaRPr lang="it-IT"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4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isultati immagini per falso timbro immagini"/>
          <p:cNvPicPr>
            <a:picLocks noChangeAspect="1" noChangeArrowheads="1"/>
          </p:cNvPicPr>
          <p:nvPr/>
        </p:nvPicPr>
        <p:blipFill>
          <a:blip r:embed="rId2"/>
          <a:srcRect/>
          <a:stretch>
            <a:fillRect/>
          </a:stretch>
        </p:blipFill>
        <p:spPr bwMode="auto">
          <a:xfrm>
            <a:off x="8778241" y="3665058"/>
            <a:ext cx="2734490" cy="2970873"/>
          </a:xfrm>
          <a:prstGeom prst="rect">
            <a:avLst/>
          </a:prstGeom>
          <a:noFill/>
        </p:spPr>
      </p:pic>
      <p:sp>
        <p:nvSpPr>
          <p:cNvPr id="2" name="Titolo 1"/>
          <p:cNvSpPr>
            <a:spLocks noGrp="1"/>
          </p:cNvSpPr>
          <p:nvPr>
            <p:ph type="title"/>
          </p:nvPr>
        </p:nvSpPr>
        <p:spPr>
          <a:xfrm>
            <a:off x="1191487" y="624760"/>
            <a:ext cx="8915400" cy="3455377"/>
          </a:xfrm>
        </p:spPr>
        <p:txBody>
          <a:bodyPr>
            <a:noAutofit/>
          </a:bodyPr>
          <a:lstStyle/>
          <a:p>
            <a:pPr algn="just"/>
            <a:r>
              <a:rPr lang="it-IT" sz="3200" dirty="0">
                <a:solidFill>
                  <a:schemeClr val="tx1"/>
                </a:solidFill>
                <a:latin typeface="Arial" panose="020B0604020202020204" pitchFamily="34" charset="0"/>
                <a:ea typeface="Calibri" panose="020F0502020204030204" pitchFamily="34" charset="0"/>
                <a:cs typeface="Arial" panose="020B0604020202020204" pitchFamily="34" charset="0"/>
              </a:rPr>
              <a:t>L’effetto sul lettore è quello di indurlo a credere che la facile e frequente morte delle donne non sia frutto sistematico di </a:t>
            </a:r>
            <a:r>
              <a:rPr lang="it-IT" sz="3200" b="1" dirty="0">
                <a:solidFill>
                  <a:schemeClr val="tx1"/>
                </a:solidFill>
                <a:latin typeface="Arial" panose="020B0604020202020204" pitchFamily="34" charset="0"/>
                <a:ea typeface="Calibri" panose="020F0502020204030204" pitchFamily="34" charset="0"/>
                <a:cs typeface="Arial" panose="020B0604020202020204" pitchFamily="34" charset="0"/>
              </a:rPr>
              <a:t>“una cultura del possesso e della sopraffazione”</a:t>
            </a:r>
            <a:r>
              <a:rPr lang="it-IT" sz="3200" dirty="0">
                <a:solidFill>
                  <a:schemeClr val="tx1"/>
                </a:solidFill>
                <a:latin typeface="Arial" panose="020B0604020202020204" pitchFamily="34" charset="0"/>
                <a:ea typeface="Calibri" panose="020F0502020204030204" pitchFamily="34" charset="0"/>
                <a:cs typeface="Arial" panose="020B0604020202020204" pitchFamily="34" charset="0"/>
              </a:rPr>
              <a:t>, ma di casuali gesti, isolati, compiuti da soggetti labili, vulnerabili e, in definitiva, irresponsabili delle proprie azioni.</a:t>
            </a:r>
            <a:endParaRPr lang="it-IT" sz="3200" dirty="0">
              <a:solidFill>
                <a:schemeClr val="tx1"/>
              </a:solidFill>
              <a:latin typeface="Arial" panose="020B0604020202020204" pitchFamily="34" charset="0"/>
              <a:cs typeface="Arial" panose="020B0604020202020204" pitchFamily="34" charset="0"/>
            </a:endParaRPr>
          </a:p>
        </p:txBody>
      </p:sp>
      <p:sp>
        <p:nvSpPr>
          <p:cNvPr id="3" name="Segnaposto testo 2"/>
          <p:cNvSpPr>
            <a:spLocks noGrp="1"/>
          </p:cNvSpPr>
          <p:nvPr>
            <p:ph type="body" sz="half" idx="2"/>
          </p:nvPr>
        </p:nvSpPr>
        <p:spPr>
          <a:xfrm>
            <a:off x="1779315" y="4972845"/>
            <a:ext cx="8915400" cy="729622"/>
          </a:xfrm>
        </p:spPr>
        <p:txBody>
          <a:bodyPr>
            <a:normAutofit/>
          </a:bodyPr>
          <a:lstStyle/>
          <a:p>
            <a:pPr algn="just">
              <a:lnSpc>
                <a:spcPct val="107000"/>
              </a:lnSpc>
            </a:pPr>
            <a:r>
              <a:rPr lang="it-IT" sz="3600" dirty="0">
                <a:solidFill>
                  <a:schemeClr val="tx1"/>
                </a:solidFill>
                <a:latin typeface="Berlin Sans FB Demi" panose="020E0802020502020306" pitchFamily="34" charset="0"/>
                <a:ea typeface="Calibri" panose="020F0502020204030204" pitchFamily="34" charset="0"/>
                <a:cs typeface="Times New Roman" panose="02020603050405020304" pitchFamily="18" charset="0"/>
              </a:rPr>
              <a:t>Dunque: Malati d’amore malato.            </a:t>
            </a:r>
            <a:endParaRPr lang="it-IT" sz="3600" b="1" dirty="0">
              <a:solidFill>
                <a:srgbClr val="FF0000"/>
              </a:solidFill>
              <a:latin typeface="Berlin Sans FB Demi" panose="020E0802020502020306" pitchFamily="34" charset="0"/>
              <a:ea typeface="Calibri" panose="020F050202020403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4186058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85900" y="615461"/>
            <a:ext cx="9587887" cy="5530361"/>
          </a:xfrm>
        </p:spPr>
        <p:txBody>
          <a:bodyPr>
            <a:normAutofit/>
          </a:bodyPr>
          <a:lstStyle/>
          <a:p>
            <a:pPr>
              <a:lnSpc>
                <a:spcPct val="107000"/>
              </a:lnSpc>
              <a:spcAft>
                <a:spcPts val="0"/>
              </a:spcAft>
            </a:pPr>
            <a:r>
              <a:rPr lang="it-IT" sz="3200" dirty="0">
                <a:solidFill>
                  <a:schemeClr val="tx1"/>
                </a:solidFill>
                <a:latin typeface="Arial" panose="020B0604020202020204" pitchFamily="34" charset="0"/>
                <a:ea typeface="Calibri" panose="020F0502020204030204" pitchFamily="34" charset="0"/>
                <a:cs typeface="Arial" panose="020B0604020202020204" pitchFamily="34" charset="0"/>
              </a:rPr>
              <a:t>La tesi della natura patologica pertanto viene indotta dai giornalisti, che si improvvisano medici e psichiatri, e  diviene opinione comune.</a:t>
            </a:r>
            <a:r>
              <a:rPr lang="it-IT" sz="3600" dirty="0">
                <a:solidFill>
                  <a:schemeClr val="tx1"/>
                </a:solidFill>
                <a:latin typeface="Arial" panose="020B0604020202020204" pitchFamily="34" charset="0"/>
                <a:ea typeface="Calibri" panose="020F0502020204030204" pitchFamily="34" charset="0"/>
                <a:cs typeface="Arial" panose="020B0604020202020204" pitchFamily="34" charset="0"/>
              </a:rPr>
              <a:t/>
            </a:r>
            <a:br>
              <a:rPr lang="it-IT" sz="3600" dirty="0">
                <a:solidFill>
                  <a:schemeClr val="tx1"/>
                </a:solidFill>
                <a:latin typeface="Arial" panose="020B0604020202020204" pitchFamily="34" charset="0"/>
                <a:ea typeface="Calibri" panose="020F0502020204030204" pitchFamily="34" charset="0"/>
                <a:cs typeface="Arial" panose="020B0604020202020204" pitchFamily="34" charset="0"/>
              </a:rPr>
            </a:br>
            <a:r>
              <a:rPr lang="it-IT" sz="3600" dirty="0">
                <a:solidFill>
                  <a:schemeClr val="tx1"/>
                </a:solidFill>
                <a:ea typeface="Calibri" panose="020F0502020204030204" pitchFamily="34" charset="0"/>
                <a:cs typeface="Times New Roman" panose="02020603050405020304" pitchFamily="18" charset="0"/>
              </a:rPr>
              <a:t/>
            </a:r>
            <a:br>
              <a:rPr lang="it-IT" sz="3600" dirty="0">
                <a:solidFill>
                  <a:schemeClr val="tx1"/>
                </a:solidFill>
                <a:ea typeface="Calibri" panose="020F0502020204030204" pitchFamily="34" charset="0"/>
                <a:cs typeface="Times New Roman" panose="02020603050405020304" pitchFamily="18" charset="0"/>
              </a:rPr>
            </a:br>
            <a:r>
              <a:rPr lang="it-IT" sz="3600" dirty="0">
                <a:solidFill>
                  <a:schemeClr val="tx1"/>
                </a:solidFill>
                <a:latin typeface="Berlin Sans FB Demi" panose="020E0802020502020306" pitchFamily="34" charset="0"/>
                <a:ea typeface="Calibri" panose="020F0502020204030204" pitchFamily="34" charset="0"/>
                <a:cs typeface="Times New Roman" panose="02020603050405020304" pitchFamily="18" charset="0"/>
              </a:rPr>
              <a:t>Di questa</a:t>
            </a:r>
            <a:r>
              <a:rPr lang="it-IT" sz="3600" b="1" dirty="0">
                <a:solidFill>
                  <a:schemeClr val="tx1"/>
                </a:solidFill>
                <a:latin typeface="Berlin Sans FB Demi" panose="020E0802020502020306" pitchFamily="34" charset="0"/>
                <a:ea typeface="Calibri" panose="020F0502020204030204" pitchFamily="34" charset="0"/>
                <a:cs typeface="Times New Roman" panose="02020603050405020304" pitchFamily="18" charset="0"/>
              </a:rPr>
              <a:t> “presunta malattia” </a:t>
            </a:r>
            <a:r>
              <a:rPr lang="it-IT" sz="3600" dirty="0">
                <a:solidFill>
                  <a:schemeClr val="tx1"/>
                </a:solidFill>
                <a:latin typeface="Berlin Sans FB Demi" panose="020E0802020502020306" pitchFamily="34" charset="0"/>
                <a:ea typeface="Calibri" panose="020F0502020204030204" pitchFamily="34" charset="0"/>
                <a:cs typeface="Times New Roman" panose="02020603050405020304" pitchFamily="18" charset="0"/>
              </a:rPr>
              <a:t>ne soffrono gli uomini, ma ne </a:t>
            </a:r>
            <a:r>
              <a:rPr lang="it-IT" sz="3600" b="1" dirty="0">
                <a:solidFill>
                  <a:schemeClr val="tx1"/>
                </a:solidFill>
                <a:latin typeface="Berlin Sans FB Demi" panose="020E0802020502020306" pitchFamily="34" charset="0"/>
                <a:ea typeface="Calibri" panose="020F0502020204030204" pitchFamily="34" charset="0"/>
                <a:cs typeface="Times New Roman" panose="02020603050405020304" pitchFamily="18" charset="0"/>
              </a:rPr>
              <a:t>muoiono le donne.</a:t>
            </a:r>
            <a:endParaRPr lang="it-IT" sz="3600" b="1" dirty="0">
              <a:solidFill>
                <a:schemeClr val="tx1"/>
              </a:solidFill>
              <a:latin typeface="Berlin Sans FB Demi" panose="020E0802020502020306" pitchFamily="34" charset="0"/>
            </a:endParaRPr>
          </a:p>
        </p:txBody>
      </p:sp>
    </p:spTree>
    <p:extLst>
      <p:ext uri="{BB962C8B-B14F-4D97-AF65-F5344CB8AC3E}">
        <p14:creationId xmlns:p14="http://schemas.microsoft.com/office/powerpoint/2010/main" val="1822160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89214" y="82065"/>
            <a:ext cx="8748345" cy="2476501"/>
          </a:xfrm>
        </p:spPr>
        <p:txBody>
          <a:bodyPr>
            <a:normAutofit fontScale="90000"/>
          </a:bodyPr>
          <a:lstStyle/>
          <a:p>
            <a:pPr>
              <a:lnSpc>
                <a:spcPct val="107000"/>
              </a:lnSpc>
              <a:spcAft>
                <a:spcPts val="0"/>
              </a:spcAft>
            </a:pPr>
            <a:r>
              <a:rPr lang="it-IT"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r>
            <a:br>
              <a:rPr lang="it-IT"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br>
            <a:r>
              <a:rPr lang="it-IT" b="1" dirty="0">
                <a:solidFill>
                  <a:srgbClr val="FF0000"/>
                </a:solidFill>
                <a:latin typeface="Berlin Sans FB Demi" panose="020E0802020502020306" pitchFamily="34" charset="0"/>
                <a:ea typeface="Calibri" panose="020F0502020204030204" pitchFamily="34" charset="0"/>
                <a:cs typeface="Times New Roman" panose="02020603050405020304" pitchFamily="18" charset="0"/>
              </a:rPr>
              <a:t>Non dobbiamo semplificare,</a:t>
            </a:r>
            <a:br>
              <a:rPr lang="it-IT" b="1" dirty="0">
                <a:solidFill>
                  <a:srgbClr val="FF0000"/>
                </a:solidFill>
                <a:latin typeface="Berlin Sans FB Demi" panose="020E0802020502020306" pitchFamily="34" charset="0"/>
                <a:ea typeface="Calibri" panose="020F0502020204030204" pitchFamily="34" charset="0"/>
                <a:cs typeface="Times New Roman" panose="02020603050405020304" pitchFamily="18" charset="0"/>
              </a:rPr>
            </a:br>
            <a:r>
              <a:rPr lang="it-IT" b="1" dirty="0">
                <a:solidFill>
                  <a:srgbClr val="FF0000"/>
                </a:solidFill>
                <a:latin typeface="Berlin Sans FB Demi" panose="020E0802020502020306" pitchFamily="34" charset="0"/>
                <a:ea typeface="Calibri" panose="020F0502020204030204" pitchFamily="34" charset="0"/>
                <a:cs typeface="Times New Roman" panose="02020603050405020304" pitchFamily="18" charset="0"/>
              </a:rPr>
              <a:t>dobbiamo trovare le parole.</a:t>
            </a:r>
            <a:r>
              <a:rPr lang="it-IT" sz="4400" b="1" dirty="0">
                <a:solidFill>
                  <a:srgbClr val="FF0000"/>
                </a:solidFill>
                <a:latin typeface="Berlin Sans FB Demi" panose="020E0802020502020306" pitchFamily="34" charset="0"/>
                <a:ea typeface="Calibri" panose="020F0502020204030204" pitchFamily="34" charset="0"/>
                <a:cs typeface="Times New Roman" panose="02020603050405020304" pitchFamily="18" charset="0"/>
              </a:rPr>
              <a:t/>
            </a:r>
            <a:br>
              <a:rPr lang="it-IT" sz="4400" b="1" dirty="0">
                <a:solidFill>
                  <a:srgbClr val="FF0000"/>
                </a:solidFill>
                <a:latin typeface="Berlin Sans FB Demi" panose="020E0802020502020306" pitchFamily="34" charset="0"/>
                <a:ea typeface="Calibri" panose="020F0502020204030204" pitchFamily="34" charset="0"/>
                <a:cs typeface="Times New Roman" panose="02020603050405020304" pitchFamily="18" charset="0"/>
              </a:rPr>
            </a:br>
            <a:endParaRPr lang="it-IT" b="1" dirty="0">
              <a:solidFill>
                <a:srgbClr val="FF0000"/>
              </a:solidFill>
              <a:latin typeface="Berlin Sans FB Demi" panose="020E0802020502020306" pitchFamily="34" charset="0"/>
            </a:endParaRPr>
          </a:p>
        </p:txBody>
      </p:sp>
      <p:sp>
        <p:nvSpPr>
          <p:cNvPr id="3" name="Segnaposto testo 2"/>
          <p:cNvSpPr>
            <a:spLocks noGrp="1"/>
          </p:cNvSpPr>
          <p:nvPr>
            <p:ph type="body" idx="1"/>
          </p:nvPr>
        </p:nvSpPr>
        <p:spPr>
          <a:xfrm>
            <a:off x="1327639" y="2171700"/>
            <a:ext cx="9944099" cy="3738210"/>
          </a:xfrm>
        </p:spPr>
        <p:txBody>
          <a:bodyPr>
            <a:noAutofit/>
          </a:bodyPr>
          <a:lstStyle/>
          <a:p>
            <a:pPr algn="just"/>
            <a:r>
              <a:rPr lang="it-IT" sz="3200" dirty="0">
                <a:solidFill>
                  <a:schemeClr val="tx1"/>
                </a:solidFill>
                <a:latin typeface="Arial" panose="020B0604020202020204" pitchFamily="34" charset="0"/>
                <a:cs typeface="Arial" panose="020B0604020202020204" pitchFamily="34" charset="0"/>
              </a:rPr>
              <a:t>“Le parole sono pietre”, è sbagliato non raccontare la morte delle donne e così negare la loro stessa esistenza, scegliendo invece di narrare la “passione, la follia, il raptus, la depressione di chi uccide", poiché questo sottintende lo stereotipo che la “razionalità” è dote dei maschi e che è chi uccide che va capito.</a:t>
            </a:r>
          </a:p>
        </p:txBody>
      </p:sp>
    </p:spTree>
    <p:extLst>
      <p:ext uri="{BB962C8B-B14F-4D97-AF65-F5344CB8AC3E}">
        <p14:creationId xmlns:p14="http://schemas.microsoft.com/office/powerpoint/2010/main" val="209162523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889</TotalTime>
  <Words>1066</Words>
  <Application>Microsoft Office PowerPoint</Application>
  <PresentationFormat>Widescreen</PresentationFormat>
  <Paragraphs>86</Paragraphs>
  <Slides>29</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29</vt:i4>
      </vt:variant>
    </vt:vector>
  </HeadingPairs>
  <TitlesOfParts>
    <vt:vector size="40" baseType="lpstr">
      <vt:lpstr>Adobe Gothic Std B</vt:lpstr>
      <vt:lpstr>Adobe Garamond Pro Bold</vt:lpstr>
      <vt:lpstr>Algerian</vt:lpstr>
      <vt:lpstr>AR BLANCA</vt:lpstr>
      <vt:lpstr>AR DARLING</vt:lpstr>
      <vt:lpstr>Arial</vt:lpstr>
      <vt:lpstr>Berlin Sans FB Demi</vt:lpstr>
      <vt:lpstr>Calibri</vt:lpstr>
      <vt:lpstr>Century Gothic</vt:lpstr>
      <vt:lpstr>Times New Roman</vt:lpstr>
      <vt:lpstr>Tema di Office</vt:lpstr>
      <vt:lpstr>No alla violenza</vt:lpstr>
      <vt:lpstr>Presentazione standard di PowerPoint</vt:lpstr>
      <vt:lpstr>Presentazione standard di PowerPoint</vt:lpstr>
      <vt:lpstr>Presentazione standard di PowerPoint</vt:lpstr>
      <vt:lpstr> Le donne uccise sono “donne abbandonanti” nella grande maggioranza dei casi. </vt:lpstr>
      <vt:lpstr> Questi i titoli dei giornali: “Uccide la moglie in un raptus di gelosia”. “Pazzo di rabbia, spara alla fidanzata che voleva lasciarlo”. “Lo tradiva: perde la testa e le dà fuoco”. “Disoccupato e depresso, strangola la moglie davanti ai figli”. </vt:lpstr>
      <vt:lpstr>L’effetto sul lettore è quello di indurlo a credere che la facile e frequente morte delle donne non sia frutto sistematico di “una cultura del possesso e della sopraffazione”, ma di casuali gesti, isolati, compiuti da soggetti labili, vulnerabili e, in definitiva, irresponsabili delle proprie azioni.</vt:lpstr>
      <vt:lpstr>La tesi della natura patologica pertanto viene indotta dai giornalisti, che si improvvisano medici e psichiatri, e  diviene opinione comune.  Di questa “presunta malattia” ne soffrono gli uomini, ma ne muoiono le donne.</vt:lpstr>
      <vt:lpstr> Non dobbiamo semplificare, dobbiamo trovare le parole. </vt:lpstr>
      <vt:lpstr>Ni una mujer màs…mai più una!                                                                                 Susana Chàvez </vt:lpstr>
      <vt:lpstr> Ciudad Juárez e il futuro del Messico </vt:lpstr>
      <vt:lpstr>Presentazione standard di PowerPoint</vt:lpstr>
      <vt:lpstr>Presentazione standard di PowerPoint</vt:lpstr>
      <vt:lpstr>Ni una mas è anche il titolo di un racconto tratto da “Ferite a morte” di Serena Dandini, testo in cui l’autrice immagina di dar voce alle vittime. Pertanto è Susana Chàvez che,  nella finzione letteraria, racconta di sé.</vt:lpstr>
      <vt:lpstr>Presentazione standard di PowerPoint</vt:lpstr>
      <vt:lpstr>“Mia madre ha fatto sistemare il mio cadavere nella stanza dove scrivevo, la mano sinistra è tornata al suo posto e tra le dita ha intrecciato un rosario. Insieme a me, nella bara, i fogli di quei versi insanguinati.”</vt:lpstr>
      <vt:lpstr>Presentazione standard di PowerPoint</vt:lpstr>
      <vt:lpstr>Presentazione standard di PowerPoint</vt:lpstr>
      <vt:lpstr>Le scarpe rosse</vt:lpstr>
      <vt:lpstr>Un corteo silenzioso</vt:lpstr>
      <vt:lpstr>Presentazione standard di PowerPoint</vt:lpstr>
      <vt:lpstr>        La violenza contro le donne è frutto di una società che ha posto al centro “la cultura del possesso e della sopraffazione”.  Noi siamo parte di questa società, non possiamo chiudere gli occhi, ma dobbiamo continuare la protesta affinché “una nuova cultura del rispetto” si imponga.  Anche la nostra comunità è stata ferita, anche la nostra comunità deve rimettersi in discussione e che ci sia speranza lo attestano iniziative quali:  Panchina rossa e  Posto occupato.         </vt:lpstr>
      <vt:lpstr>Presentazione standard di PowerPoint</vt:lpstr>
      <vt:lpstr>Presentazione standard di PowerPoint</vt:lpstr>
      <vt:lpstr>Presentazione standard di PowerPoint</vt:lpstr>
      <vt:lpstr>Presentazione standard di PowerPoint</vt:lpstr>
      <vt:lpstr>1522</vt:lpstr>
      <vt:lpstr>Presentazione standard di PowerPoint</vt:lpstr>
      <vt:lpstr> I.I.S.  ‟C.Marchesi”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L’ho uccisa perché l’amavo.   FALSO!</dc:title>
  <dc:creator>Lucia</dc:creator>
  <cp:lastModifiedBy>registro</cp:lastModifiedBy>
  <cp:revision>119</cp:revision>
  <dcterms:created xsi:type="dcterms:W3CDTF">2016-11-24T06:34:24Z</dcterms:created>
  <dcterms:modified xsi:type="dcterms:W3CDTF">2017-02-07T10:12:07Z</dcterms:modified>
</cp:coreProperties>
</file>